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25500" cy="6858000"/>
          </a:xfrm>
          <a:custGeom>
            <a:avLst/>
            <a:gdLst/>
            <a:ahLst/>
            <a:cxnLst/>
            <a:rect l="l" t="t" r="r" b="b"/>
            <a:pathLst>
              <a:path w="825500" h="6858000">
                <a:moveTo>
                  <a:pt x="0" y="6858000"/>
                </a:moveTo>
                <a:lnTo>
                  <a:pt x="825500" y="6858000"/>
                </a:lnTo>
                <a:lnTo>
                  <a:pt x="8255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5300" y="0"/>
            <a:ext cx="2971800" cy="1167130"/>
          </a:xfrm>
          <a:custGeom>
            <a:avLst/>
            <a:gdLst/>
            <a:ahLst/>
            <a:cxnLst/>
            <a:rect l="l" t="t" r="r" b="b"/>
            <a:pathLst>
              <a:path w="2971800" h="1167130">
                <a:moveTo>
                  <a:pt x="2971800" y="0"/>
                </a:moveTo>
                <a:lnTo>
                  <a:pt x="0" y="0"/>
                </a:lnTo>
                <a:lnTo>
                  <a:pt x="0" y="1166876"/>
                </a:lnTo>
                <a:lnTo>
                  <a:pt x="330200" y="1166876"/>
                </a:lnTo>
                <a:lnTo>
                  <a:pt x="330200" y="1057275"/>
                </a:lnTo>
                <a:lnTo>
                  <a:pt x="333237" y="1029918"/>
                </a:lnTo>
                <a:lnTo>
                  <a:pt x="344469" y="975157"/>
                </a:lnTo>
                <a:lnTo>
                  <a:pt x="367446" y="920017"/>
                </a:lnTo>
                <a:lnTo>
                  <a:pt x="402158" y="866308"/>
                </a:lnTo>
                <a:lnTo>
                  <a:pt x="447709" y="822553"/>
                </a:lnTo>
                <a:lnTo>
                  <a:pt x="504086" y="788751"/>
                </a:lnTo>
                <a:lnTo>
                  <a:pt x="608799" y="762000"/>
                </a:lnTo>
                <a:lnTo>
                  <a:pt x="2971800" y="762000"/>
                </a:lnTo>
                <a:lnTo>
                  <a:pt x="2971800" y="0"/>
                </a:lnTo>
                <a:close/>
              </a:path>
              <a:path w="2971800" h="1167130">
                <a:moveTo>
                  <a:pt x="2971800" y="762000"/>
                </a:moveTo>
                <a:lnTo>
                  <a:pt x="608799" y="762000"/>
                </a:lnTo>
                <a:lnTo>
                  <a:pt x="653516" y="765175"/>
                </a:lnTo>
                <a:lnTo>
                  <a:pt x="2971800" y="762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25500" cy="6858000"/>
          </a:xfrm>
          <a:custGeom>
            <a:avLst/>
            <a:gdLst/>
            <a:ahLst/>
            <a:cxnLst/>
            <a:rect l="l" t="t" r="r" b="b"/>
            <a:pathLst>
              <a:path w="825500" h="6858000">
                <a:moveTo>
                  <a:pt x="0" y="6858000"/>
                </a:moveTo>
                <a:lnTo>
                  <a:pt x="825500" y="6858000"/>
                </a:lnTo>
                <a:lnTo>
                  <a:pt x="8255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5300" y="0"/>
            <a:ext cx="2971800" cy="1167130"/>
          </a:xfrm>
          <a:custGeom>
            <a:avLst/>
            <a:gdLst/>
            <a:ahLst/>
            <a:cxnLst/>
            <a:rect l="l" t="t" r="r" b="b"/>
            <a:pathLst>
              <a:path w="2971800" h="1167130">
                <a:moveTo>
                  <a:pt x="2971800" y="0"/>
                </a:moveTo>
                <a:lnTo>
                  <a:pt x="0" y="0"/>
                </a:lnTo>
                <a:lnTo>
                  <a:pt x="0" y="1166876"/>
                </a:lnTo>
                <a:lnTo>
                  <a:pt x="330200" y="1166876"/>
                </a:lnTo>
                <a:lnTo>
                  <a:pt x="330200" y="1057275"/>
                </a:lnTo>
                <a:lnTo>
                  <a:pt x="333237" y="1029918"/>
                </a:lnTo>
                <a:lnTo>
                  <a:pt x="344469" y="975157"/>
                </a:lnTo>
                <a:lnTo>
                  <a:pt x="367446" y="920017"/>
                </a:lnTo>
                <a:lnTo>
                  <a:pt x="402158" y="866308"/>
                </a:lnTo>
                <a:lnTo>
                  <a:pt x="447709" y="822553"/>
                </a:lnTo>
                <a:lnTo>
                  <a:pt x="504086" y="788751"/>
                </a:lnTo>
                <a:lnTo>
                  <a:pt x="608799" y="762000"/>
                </a:lnTo>
                <a:lnTo>
                  <a:pt x="2971800" y="762000"/>
                </a:lnTo>
                <a:lnTo>
                  <a:pt x="2971800" y="0"/>
                </a:lnTo>
                <a:close/>
              </a:path>
              <a:path w="2971800" h="1167130">
                <a:moveTo>
                  <a:pt x="2971800" y="762000"/>
                </a:moveTo>
                <a:lnTo>
                  <a:pt x="608799" y="762000"/>
                </a:lnTo>
                <a:lnTo>
                  <a:pt x="653516" y="765175"/>
                </a:lnTo>
                <a:lnTo>
                  <a:pt x="2971800" y="762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25500" cy="6858000"/>
          </a:xfrm>
          <a:custGeom>
            <a:avLst/>
            <a:gdLst/>
            <a:ahLst/>
            <a:cxnLst/>
            <a:rect l="l" t="t" r="r" b="b"/>
            <a:pathLst>
              <a:path w="825500" h="6858000">
                <a:moveTo>
                  <a:pt x="0" y="6858000"/>
                </a:moveTo>
                <a:lnTo>
                  <a:pt x="825500" y="6858000"/>
                </a:lnTo>
                <a:lnTo>
                  <a:pt x="8255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5300" y="0"/>
            <a:ext cx="2971800" cy="1167130"/>
          </a:xfrm>
          <a:custGeom>
            <a:avLst/>
            <a:gdLst/>
            <a:ahLst/>
            <a:cxnLst/>
            <a:rect l="l" t="t" r="r" b="b"/>
            <a:pathLst>
              <a:path w="2971800" h="1167130">
                <a:moveTo>
                  <a:pt x="2971800" y="0"/>
                </a:moveTo>
                <a:lnTo>
                  <a:pt x="0" y="0"/>
                </a:lnTo>
                <a:lnTo>
                  <a:pt x="0" y="1166876"/>
                </a:lnTo>
                <a:lnTo>
                  <a:pt x="330200" y="1166876"/>
                </a:lnTo>
                <a:lnTo>
                  <a:pt x="330200" y="1057275"/>
                </a:lnTo>
                <a:lnTo>
                  <a:pt x="333237" y="1029918"/>
                </a:lnTo>
                <a:lnTo>
                  <a:pt x="344469" y="975157"/>
                </a:lnTo>
                <a:lnTo>
                  <a:pt x="367446" y="920017"/>
                </a:lnTo>
                <a:lnTo>
                  <a:pt x="402158" y="866308"/>
                </a:lnTo>
                <a:lnTo>
                  <a:pt x="447709" y="822553"/>
                </a:lnTo>
                <a:lnTo>
                  <a:pt x="504086" y="788751"/>
                </a:lnTo>
                <a:lnTo>
                  <a:pt x="608799" y="762000"/>
                </a:lnTo>
                <a:lnTo>
                  <a:pt x="2971800" y="762000"/>
                </a:lnTo>
                <a:lnTo>
                  <a:pt x="2971800" y="0"/>
                </a:lnTo>
                <a:close/>
              </a:path>
              <a:path w="2971800" h="1167130">
                <a:moveTo>
                  <a:pt x="2971800" y="762000"/>
                </a:moveTo>
                <a:lnTo>
                  <a:pt x="608799" y="762000"/>
                </a:lnTo>
                <a:lnTo>
                  <a:pt x="653516" y="765175"/>
                </a:lnTo>
                <a:lnTo>
                  <a:pt x="2971800" y="762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2650" y="186944"/>
            <a:ext cx="4060698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D500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1044" y="2127961"/>
            <a:ext cx="5583555" cy="185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3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5" Type="http://schemas.openxmlformats.org/officeDocument/2006/relationships/image" Target="../media/image63.png"/><Relationship Id="rId10" Type="http://schemas.openxmlformats.org/officeDocument/2006/relationships/image" Target="../media/image3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57.png"/><Relationship Id="rId18" Type="http://schemas.openxmlformats.org/officeDocument/2006/relationships/image" Target="../media/image59.png"/><Relationship Id="rId3" Type="http://schemas.openxmlformats.org/officeDocument/2006/relationships/image" Target="../media/image71.png"/><Relationship Id="rId21" Type="http://schemas.openxmlformats.org/officeDocument/2006/relationships/image" Target="../media/image82.png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17" Type="http://schemas.openxmlformats.org/officeDocument/2006/relationships/image" Target="../media/image80.pn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6.png"/><Relationship Id="rId5" Type="http://schemas.openxmlformats.org/officeDocument/2006/relationships/image" Target="../media/image72.png"/><Relationship Id="rId15" Type="http://schemas.openxmlformats.org/officeDocument/2006/relationships/image" Target="../media/image79.png"/><Relationship Id="rId10" Type="http://schemas.openxmlformats.org/officeDocument/2006/relationships/image" Target="../media/image55.png"/><Relationship Id="rId19" Type="http://schemas.openxmlformats.org/officeDocument/2006/relationships/image" Target="../media/image81.png"/><Relationship Id="rId4" Type="http://schemas.openxmlformats.org/officeDocument/2006/relationships/image" Target="../media/image34.png"/><Relationship Id="rId9" Type="http://schemas.openxmlformats.org/officeDocument/2006/relationships/image" Target="../media/image51.png"/><Relationship Id="rId14" Type="http://schemas.openxmlformats.org/officeDocument/2006/relationships/image" Target="../media/image78.png"/><Relationship Id="rId22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34.png"/><Relationship Id="rId10" Type="http://schemas.openxmlformats.org/officeDocument/2006/relationships/image" Target="../media/image91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89.png"/><Relationship Id="rId9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1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3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2.png"/><Relationship Id="rId2" Type="http://schemas.openxmlformats.org/officeDocument/2006/relationships/image" Target="../media/image139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147.png"/><Relationship Id="rId5" Type="http://schemas.openxmlformats.org/officeDocument/2006/relationships/image" Target="../media/image142.png"/><Relationship Id="rId15" Type="http://schemas.openxmlformats.org/officeDocument/2006/relationships/image" Target="../media/image34.png"/><Relationship Id="rId10" Type="http://schemas.openxmlformats.org/officeDocument/2006/relationships/image" Target="../media/image146.png"/><Relationship Id="rId19" Type="http://schemas.openxmlformats.org/officeDocument/2006/relationships/image" Target="../media/image154.png"/><Relationship Id="rId4" Type="http://schemas.openxmlformats.org/officeDocument/2006/relationships/image" Target="../media/image141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55.png"/><Relationship Id="rId16" Type="http://schemas.openxmlformats.org/officeDocument/2006/relationships/image" Target="../media/image169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" Type="http://schemas.openxmlformats.org/officeDocument/2006/relationships/image" Target="../media/image174.png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19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5.png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12" Type="http://schemas.openxmlformats.org/officeDocument/2006/relationships/image" Target="../media/image214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image" Target="../media/image213.png"/><Relationship Id="rId5" Type="http://schemas.openxmlformats.org/officeDocument/2006/relationships/image" Target="../media/image209.png"/><Relationship Id="rId10" Type="http://schemas.openxmlformats.org/officeDocument/2006/relationships/image" Target="../media/image212.png"/><Relationship Id="rId4" Type="http://schemas.openxmlformats.org/officeDocument/2006/relationships/image" Target="../media/image208.png"/><Relationship Id="rId9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1.png"/><Relationship Id="rId4" Type="http://schemas.openxmlformats.org/officeDocument/2006/relationships/image" Target="../media/image2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2.png"/><Relationship Id="rId4" Type="http://schemas.openxmlformats.org/officeDocument/2006/relationships/image" Target="../media/image2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3.png"/><Relationship Id="rId4" Type="http://schemas.openxmlformats.org/officeDocument/2006/relationships/image" Target="../media/image22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7.png"/><Relationship Id="rId7" Type="http://schemas.openxmlformats.org/officeDocument/2006/relationships/image" Target="../media/image2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51.png"/><Relationship Id="rId10" Type="http://schemas.openxmlformats.org/officeDocument/2006/relationships/image" Target="../media/image243.png"/><Relationship Id="rId4" Type="http://schemas.openxmlformats.org/officeDocument/2006/relationships/image" Target="../media/image238.png"/><Relationship Id="rId9" Type="http://schemas.openxmlformats.org/officeDocument/2006/relationships/image" Target="../media/image24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55.png"/><Relationship Id="rId18" Type="http://schemas.openxmlformats.org/officeDocument/2006/relationships/image" Target="../media/image163.png"/><Relationship Id="rId26" Type="http://schemas.openxmlformats.org/officeDocument/2006/relationships/image" Target="../media/image263.png"/><Relationship Id="rId3" Type="http://schemas.openxmlformats.org/officeDocument/2006/relationships/image" Target="../media/image246.png"/><Relationship Id="rId21" Type="http://schemas.openxmlformats.org/officeDocument/2006/relationships/image" Target="../media/image258.png"/><Relationship Id="rId7" Type="http://schemas.openxmlformats.org/officeDocument/2006/relationships/image" Target="../media/image46.png"/><Relationship Id="rId12" Type="http://schemas.openxmlformats.org/officeDocument/2006/relationships/image" Target="../media/image252.png"/><Relationship Id="rId17" Type="http://schemas.openxmlformats.org/officeDocument/2006/relationships/image" Target="../media/image57.png"/><Relationship Id="rId25" Type="http://schemas.openxmlformats.org/officeDocument/2006/relationships/image" Target="../media/image262.png"/><Relationship Id="rId2" Type="http://schemas.openxmlformats.org/officeDocument/2006/relationships/image" Target="../media/image245.png"/><Relationship Id="rId16" Type="http://schemas.openxmlformats.org/officeDocument/2006/relationships/image" Target="../media/image255.png"/><Relationship Id="rId20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11" Type="http://schemas.openxmlformats.org/officeDocument/2006/relationships/image" Target="../media/image251.png"/><Relationship Id="rId24" Type="http://schemas.openxmlformats.org/officeDocument/2006/relationships/image" Target="../media/image261.png"/><Relationship Id="rId5" Type="http://schemas.openxmlformats.org/officeDocument/2006/relationships/image" Target="../media/image247.png"/><Relationship Id="rId15" Type="http://schemas.openxmlformats.org/officeDocument/2006/relationships/image" Target="../media/image254.png"/><Relationship Id="rId23" Type="http://schemas.openxmlformats.org/officeDocument/2006/relationships/image" Target="../media/image260.png"/><Relationship Id="rId10" Type="http://schemas.openxmlformats.org/officeDocument/2006/relationships/image" Target="../media/image250.png"/><Relationship Id="rId19" Type="http://schemas.openxmlformats.org/officeDocument/2006/relationships/image" Target="../media/image25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253.png"/><Relationship Id="rId22" Type="http://schemas.openxmlformats.org/officeDocument/2006/relationships/image" Target="../media/image25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71.png"/><Relationship Id="rId18" Type="http://schemas.openxmlformats.org/officeDocument/2006/relationships/image" Target="../media/image276.png"/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12" Type="http://schemas.openxmlformats.org/officeDocument/2006/relationships/image" Target="../media/image270.png"/><Relationship Id="rId17" Type="http://schemas.openxmlformats.org/officeDocument/2006/relationships/image" Target="../media/image275.png"/><Relationship Id="rId2" Type="http://schemas.openxmlformats.org/officeDocument/2006/relationships/image" Target="../media/image264.png"/><Relationship Id="rId16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11" Type="http://schemas.openxmlformats.org/officeDocument/2006/relationships/image" Target="../media/image269.png"/><Relationship Id="rId5" Type="http://schemas.openxmlformats.org/officeDocument/2006/relationships/image" Target="../media/image39.png"/><Relationship Id="rId15" Type="http://schemas.openxmlformats.org/officeDocument/2006/relationships/image" Target="../media/image273.png"/><Relationship Id="rId10" Type="http://schemas.openxmlformats.org/officeDocument/2006/relationships/image" Target="../media/image268.png"/><Relationship Id="rId19" Type="http://schemas.openxmlformats.org/officeDocument/2006/relationships/image" Target="../media/image277.png"/><Relationship Id="rId4" Type="http://schemas.openxmlformats.org/officeDocument/2006/relationships/image" Target="../media/image265.png"/><Relationship Id="rId9" Type="http://schemas.openxmlformats.org/officeDocument/2006/relationships/image" Target="../media/image57.png"/><Relationship Id="rId14" Type="http://schemas.openxmlformats.org/officeDocument/2006/relationships/image" Target="../media/image27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13" Type="http://schemas.openxmlformats.org/officeDocument/2006/relationships/image" Target="../media/image286.png"/><Relationship Id="rId3" Type="http://schemas.openxmlformats.org/officeDocument/2006/relationships/image" Target="../media/image278.png"/><Relationship Id="rId7" Type="http://schemas.openxmlformats.org/officeDocument/2006/relationships/image" Target="../media/image281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" Type="http://schemas.openxmlformats.org/officeDocument/2006/relationships/image" Target="../media/image9.png"/><Relationship Id="rId16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84.png"/><Relationship Id="rId5" Type="http://schemas.openxmlformats.org/officeDocument/2006/relationships/image" Target="../media/image280.png"/><Relationship Id="rId15" Type="http://schemas.openxmlformats.org/officeDocument/2006/relationships/image" Target="../media/image288.png"/><Relationship Id="rId10" Type="http://schemas.openxmlformats.org/officeDocument/2006/relationships/image" Target="../media/image283.png"/><Relationship Id="rId4" Type="http://schemas.openxmlformats.org/officeDocument/2006/relationships/image" Target="../media/image279.png"/><Relationship Id="rId9" Type="http://schemas.openxmlformats.org/officeDocument/2006/relationships/image" Target="../media/image163.png"/><Relationship Id="rId14" Type="http://schemas.openxmlformats.org/officeDocument/2006/relationships/image" Target="../media/image28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1.png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12" Type="http://schemas.openxmlformats.org/officeDocument/2006/relationships/image" Target="../media/image30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5.png"/><Relationship Id="rId11" Type="http://schemas.openxmlformats.org/officeDocument/2006/relationships/image" Target="../media/image299.png"/><Relationship Id="rId5" Type="http://schemas.openxmlformats.org/officeDocument/2006/relationships/image" Target="../media/image294.png"/><Relationship Id="rId10" Type="http://schemas.openxmlformats.org/officeDocument/2006/relationships/image" Target="../media/image34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Relationship Id="rId14" Type="http://schemas.openxmlformats.org/officeDocument/2006/relationships/image" Target="../media/image30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4.png"/><Relationship Id="rId7" Type="http://schemas.openxmlformats.org/officeDocument/2006/relationships/image" Target="../media/image307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16.png"/><Relationship Id="rId18" Type="http://schemas.openxmlformats.org/officeDocument/2006/relationships/image" Target="../media/image321.png"/><Relationship Id="rId3" Type="http://schemas.openxmlformats.org/officeDocument/2006/relationships/image" Target="../media/image278.png"/><Relationship Id="rId7" Type="http://schemas.openxmlformats.org/officeDocument/2006/relationships/image" Target="../media/image312.png"/><Relationship Id="rId12" Type="http://schemas.openxmlformats.org/officeDocument/2006/relationships/image" Target="../media/image315.png"/><Relationship Id="rId17" Type="http://schemas.openxmlformats.org/officeDocument/2006/relationships/image" Target="../media/image320.png"/><Relationship Id="rId2" Type="http://schemas.openxmlformats.org/officeDocument/2006/relationships/image" Target="../media/image309.png"/><Relationship Id="rId16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9.png"/><Relationship Id="rId5" Type="http://schemas.openxmlformats.org/officeDocument/2006/relationships/image" Target="../media/image310.png"/><Relationship Id="rId15" Type="http://schemas.openxmlformats.org/officeDocument/2006/relationships/image" Target="../media/image318.png"/><Relationship Id="rId10" Type="http://schemas.openxmlformats.org/officeDocument/2006/relationships/image" Target="../media/image314.png"/><Relationship Id="rId4" Type="http://schemas.openxmlformats.org/officeDocument/2006/relationships/image" Target="../media/image279.png"/><Relationship Id="rId9" Type="http://schemas.openxmlformats.org/officeDocument/2006/relationships/image" Target="../media/image313.png"/><Relationship Id="rId14" Type="http://schemas.openxmlformats.org/officeDocument/2006/relationships/image" Target="../media/image3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2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35.png"/><Relationship Id="rId3" Type="http://schemas.openxmlformats.org/officeDocument/2006/relationships/image" Target="../media/image89.png"/><Relationship Id="rId7" Type="http://schemas.openxmlformats.org/officeDocument/2006/relationships/image" Target="../media/image329.png"/><Relationship Id="rId12" Type="http://schemas.openxmlformats.org/officeDocument/2006/relationships/image" Target="../media/image334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Relationship Id="rId14" Type="http://schemas.openxmlformats.org/officeDocument/2006/relationships/image" Target="../media/image3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3" Type="http://schemas.openxmlformats.org/officeDocument/2006/relationships/image" Target="../media/image339.png"/><Relationship Id="rId7" Type="http://schemas.openxmlformats.org/officeDocument/2006/relationships/image" Target="../media/image342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40.png"/><Relationship Id="rId4" Type="http://schemas.openxmlformats.org/officeDocument/2006/relationships/image" Target="../media/image8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9163050" cy="5989955"/>
          </a:xfrm>
          <a:custGeom>
            <a:avLst/>
            <a:gdLst/>
            <a:ahLst/>
            <a:cxnLst/>
            <a:rect l="l" t="t" r="r" b="b"/>
            <a:pathLst>
              <a:path w="9163050" h="5989955">
                <a:moveTo>
                  <a:pt x="0" y="5989574"/>
                </a:moveTo>
                <a:lnTo>
                  <a:pt x="9163050" y="5989574"/>
                </a:lnTo>
                <a:lnTo>
                  <a:pt x="916305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7805" y="186944"/>
            <a:ext cx="54711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Definitions </a:t>
            </a:r>
            <a:r>
              <a:rPr spc="-5" dirty="0"/>
              <a:t>of Transaction,Transaction-flow,</a:t>
            </a:r>
            <a:r>
              <a:rPr spc="75" dirty="0"/>
              <a:t> </a:t>
            </a:r>
            <a:r>
              <a:rPr dirty="0"/>
              <a:t>TFG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096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096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2444" y="636777"/>
            <a:ext cx="8764270" cy="5789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Transaction-flow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Transaction-flow represents a system’s </a:t>
            </a:r>
            <a:r>
              <a:rPr sz="1800" dirty="0">
                <a:latin typeface="Arial"/>
                <a:cs typeface="Arial"/>
              </a:rPr>
              <a:t>processing. Functional testing methods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applied for testing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T-F.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Transaction-flow</a:t>
            </a:r>
            <a:r>
              <a:rPr sz="20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Graph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249554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TFG </a:t>
            </a:r>
            <a:r>
              <a:rPr sz="1800" dirty="0">
                <a:latin typeface="Arial"/>
                <a:cs typeface="Arial"/>
              </a:rPr>
              <a:t>represents a </a:t>
            </a:r>
            <a:r>
              <a:rPr sz="1800" spc="-5" dirty="0">
                <a:latin typeface="Arial"/>
                <a:cs typeface="Arial"/>
              </a:rPr>
              <a:t>behavioral </a:t>
            </a:r>
            <a:r>
              <a:rPr sz="1800" dirty="0">
                <a:latin typeface="Arial"/>
                <a:cs typeface="Arial"/>
              </a:rPr>
              <a:t>(functional) model of the program </a:t>
            </a:r>
            <a:r>
              <a:rPr sz="1800" spc="-5" dirty="0">
                <a:latin typeface="Arial"/>
                <a:cs typeface="Arial"/>
              </a:rPr>
              <a:t>(system)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functional testing </a:t>
            </a:r>
            <a:r>
              <a:rPr sz="1800" i="1" spc="-5" dirty="0">
                <a:latin typeface="Arial"/>
                <a:cs typeface="Arial"/>
              </a:rPr>
              <a:t>by an </a:t>
            </a:r>
            <a:r>
              <a:rPr sz="1800" i="1" dirty="0">
                <a:latin typeface="Arial"/>
                <a:cs typeface="Arial"/>
              </a:rPr>
              <a:t>independent system</a:t>
            </a:r>
            <a:r>
              <a:rPr sz="1800" i="1" spc="-260" dirty="0">
                <a:latin typeface="Arial"/>
                <a:cs typeface="Arial"/>
              </a:rPr>
              <a:t> </a:t>
            </a:r>
            <a:r>
              <a:rPr sz="1800" i="1" spc="0" dirty="0">
                <a:latin typeface="Arial"/>
                <a:cs typeface="Arial"/>
              </a:rPr>
              <a:t>tester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5"/>
              </a:spcBef>
            </a:pPr>
            <a:r>
              <a:rPr sz="2000" b="1" spc="-15" dirty="0">
                <a:solidFill>
                  <a:srgbClr val="333399"/>
                </a:solidFill>
                <a:latin typeface="Arial"/>
                <a:cs typeface="Arial"/>
              </a:rPr>
              <a:t>Transaction</a:t>
            </a:r>
            <a:endParaRPr sz="2000">
              <a:latin typeface="Arial"/>
              <a:cs typeface="Arial"/>
            </a:endParaRPr>
          </a:p>
          <a:p>
            <a:pPr marL="585470" indent="-228600">
              <a:lnSpc>
                <a:spcPct val="100000"/>
              </a:lnSpc>
              <a:spcBef>
                <a:spcPts val="1925"/>
              </a:spcBef>
              <a:buChar char="•"/>
              <a:tabLst>
                <a:tab pos="585470" algn="l"/>
                <a:tab pos="586105" algn="l"/>
              </a:tabLst>
            </a:pPr>
            <a:r>
              <a:rPr sz="1800" dirty="0">
                <a:latin typeface="Arial"/>
                <a:cs typeface="Arial"/>
              </a:rPr>
              <a:t>is a unit of </a:t>
            </a:r>
            <a:r>
              <a:rPr sz="1800" spc="-10" dirty="0">
                <a:latin typeface="Arial"/>
                <a:cs typeface="Arial"/>
              </a:rPr>
              <a:t>work </a:t>
            </a:r>
            <a:r>
              <a:rPr sz="1800" dirty="0">
                <a:latin typeface="Arial"/>
                <a:cs typeface="Arial"/>
              </a:rPr>
              <a:t>seen from </a:t>
            </a:r>
            <a:r>
              <a:rPr sz="1800" spc="-5" dirty="0">
                <a:latin typeface="Arial"/>
                <a:cs typeface="Arial"/>
              </a:rPr>
              <a:t>system’s </a:t>
            </a:r>
            <a:r>
              <a:rPr sz="1800" dirty="0">
                <a:latin typeface="Arial"/>
                <a:cs typeface="Arial"/>
              </a:rPr>
              <a:t>user point of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view.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585470" marR="5080" indent="-228600">
              <a:lnSpc>
                <a:spcPct val="100000"/>
              </a:lnSpc>
              <a:buChar char="•"/>
              <a:tabLst>
                <a:tab pos="585470" algn="l"/>
                <a:tab pos="586105" algn="l"/>
              </a:tabLst>
            </a:pPr>
            <a:r>
              <a:rPr sz="1800" dirty="0">
                <a:latin typeface="Arial"/>
                <a:cs typeface="Arial"/>
              </a:rPr>
              <a:t>consists of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sequence of operations performed </a:t>
            </a:r>
            <a:r>
              <a:rPr sz="1800" spc="-5" dirty="0">
                <a:latin typeface="Arial"/>
                <a:cs typeface="Arial"/>
              </a:rPr>
              <a:t>by a </a:t>
            </a:r>
            <a:r>
              <a:rPr sz="1800" dirty="0">
                <a:latin typeface="Arial"/>
                <a:cs typeface="Arial"/>
              </a:rPr>
              <a:t>system, persons </a:t>
            </a:r>
            <a:r>
              <a:rPr sz="1800" spc="-5" dirty="0">
                <a:latin typeface="Arial"/>
                <a:cs typeface="Arial"/>
              </a:rPr>
              <a:t>or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external  </a:t>
            </a:r>
            <a:r>
              <a:rPr sz="1800" spc="-5" dirty="0">
                <a:latin typeface="Arial"/>
                <a:cs typeface="Arial"/>
              </a:rPr>
              <a:t>devices.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585470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585470" algn="l"/>
                <a:tab pos="586105" algn="l"/>
              </a:tabLst>
            </a:pPr>
            <a:r>
              <a:rPr sz="1800" spc="-5" dirty="0">
                <a:latin typeface="Arial"/>
                <a:cs typeface="Arial"/>
              </a:rPr>
              <a:t>is </a:t>
            </a:r>
            <a:r>
              <a:rPr sz="1800" dirty="0">
                <a:latin typeface="Arial"/>
                <a:cs typeface="Arial"/>
              </a:rPr>
              <a:t>created </a:t>
            </a:r>
            <a:r>
              <a:rPr sz="1800" spc="-5" dirty="0">
                <a:latin typeface="Arial"/>
                <a:cs typeface="Arial"/>
              </a:rPr>
              <a:t>(birth) due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an </a:t>
            </a:r>
            <a:r>
              <a:rPr sz="1800" spc="-10" dirty="0">
                <a:latin typeface="Arial"/>
                <a:cs typeface="Arial"/>
              </a:rPr>
              <a:t>external </a:t>
            </a:r>
            <a:r>
              <a:rPr sz="1800" dirty="0">
                <a:latin typeface="Arial"/>
                <a:cs typeface="Arial"/>
              </a:rPr>
              <a:t>act &amp; </a:t>
            </a:r>
            <a:r>
              <a:rPr sz="1800" spc="-5" dirty="0">
                <a:latin typeface="Arial"/>
                <a:cs typeface="Arial"/>
              </a:rPr>
              <a:t>up on </a:t>
            </a:r>
            <a:r>
              <a:rPr sz="1800" dirty="0">
                <a:latin typeface="Arial"/>
                <a:cs typeface="Arial"/>
              </a:rPr>
              <a:t>its completion (closure),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  <a:p>
            <a:pPr marL="5854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remains in the form of historical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records.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750" y="533400"/>
            <a:ext cx="44450" cy="6019800"/>
          </a:xfrm>
          <a:custGeom>
            <a:avLst/>
            <a:gdLst/>
            <a:ahLst/>
            <a:cxnLst/>
            <a:rect l="l" t="t" r="r" b="b"/>
            <a:pathLst>
              <a:path w="44450" h="6019800">
                <a:moveTo>
                  <a:pt x="0" y="6019800"/>
                </a:moveTo>
                <a:lnTo>
                  <a:pt x="44450" y="6019800"/>
                </a:lnTo>
                <a:lnTo>
                  <a:pt x="444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152400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9074023" y="0"/>
                </a:moveTo>
                <a:lnTo>
                  <a:pt x="89090" y="0"/>
                </a:lnTo>
                <a:lnTo>
                  <a:pt x="54413" y="6998"/>
                </a:lnTo>
                <a:lnTo>
                  <a:pt x="26095" y="26082"/>
                </a:lnTo>
                <a:lnTo>
                  <a:pt x="7001" y="54381"/>
                </a:lnTo>
                <a:lnTo>
                  <a:pt x="0" y="89026"/>
                </a:lnTo>
                <a:lnTo>
                  <a:pt x="0" y="322072"/>
                </a:lnTo>
                <a:lnTo>
                  <a:pt x="7001" y="356737"/>
                </a:lnTo>
                <a:lnTo>
                  <a:pt x="26095" y="385079"/>
                </a:lnTo>
                <a:lnTo>
                  <a:pt x="54413" y="404207"/>
                </a:lnTo>
                <a:lnTo>
                  <a:pt x="89090" y="411225"/>
                </a:lnTo>
                <a:lnTo>
                  <a:pt x="9074023" y="411225"/>
                </a:lnTo>
                <a:lnTo>
                  <a:pt x="9108668" y="404207"/>
                </a:lnTo>
                <a:lnTo>
                  <a:pt x="9136967" y="385079"/>
                </a:lnTo>
                <a:lnTo>
                  <a:pt x="9156051" y="356737"/>
                </a:lnTo>
                <a:lnTo>
                  <a:pt x="9163050" y="322072"/>
                </a:lnTo>
                <a:lnTo>
                  <a:pt x="9163050" y="89026"/>
                </a:lnTo>
                <a:lnTo>
                  <a:pt x="9156051" y="54381"/>
                </a:lnTo>
                <a:lnTo>
                  <a:pt x="9136967" y="26082"/>
                </a:lnTo>
                <a:lnTo>
                  <a:pt x="9108668" y="6998"/>
                </a:lnTo>
                <a:lnTo>
                  <a:pt x="9074023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89026"/>
                </a:moveTo>
                <a:lnTo>
                  <a:pt x="7001" y="54381"/>
                </a:lnTo>
                <a:lnTo>
                  <a:pt x="26095" y="26082"/>
                </a:lnTo>
                <a:lnTo>
                  <a:pt x="54413" y="6998"/>
                </a:lnTo>
                <a:lnTo>
                  <a:pt x="89090" y="0"/>
                </a:lnTo>
                <a:lnTo>
                  <a:pt x="9074023" y="0"/>
                </a:lnTo>
                <a:lnTo>
                  <a:pt x="9108668" y="6998"/>
                </a:lnTo>
                <a:lnTo>
                  <a:pt x="9136967" y="26082"/>
                </a:lnTo>
                <a:lnTo>
                  <a:pt x="9156051" y="54381"/>
                </a:lnTo>
                <a:lnTo>
                  <a:pt x="9163050" y="89026"/>
                </a:lnTo>
                <a:lnTo>
                  <a:pt x="9163050" y="322072"/>
                </a:lnTo>
                <a:lnTo>
                  <a:pt x="9156051" y="356737"/>
                </a:lnTo>
                <a:lnTo>
                  <a:pt x="9136967" y="385079"/>
                </a:lnTo>
                <a:lnTo>
                  <a:pt x="9108668" y="404207"/>
                </a:lnTo>
                <a:lnTo>
                  <a:pt x="9074023" y="411225"/>
                </a:lnTo>
                <a:lnTo>
                  <a:pt x="89090" y="411225"/>
                </a:lnTo>
                <a:lnTo>
                  <a:pt x="54413" y="404207"/>
                </a:lnTo>
                <a:lnTo>
                  <a:pt x="26095" y="385079"/>
                </a:lnTo>
                <a:lnTo>
                  <a:pt x="7001" y="356737"/>
                </a:lnTo>
                <a:lnTo>
                  <a:pt x="0" y="322072"/>
                </a:lnTo>
                <a:lnTo>
                  <a:pt x="0" y="89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4761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651" y="0"/>
            <a:ext cx="7303134" cy="11176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Transaction </a:t>
            </a:r>
            <a:r>
              <a:rPr sz="2400" b="1" spc="0" dirty="0">
                <a:solidFill>
                  <a:srgbClr val="D50092"/>
                </a:solidFill>
                <a:latin typeface="Arial"/>
                <a:cs typeface="Arial"/>
              </a:rPr>
              <a:t>Flows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D50092"/>
                </a:solidFill>
                <a:latin typeface="Arial"/>
                <a:cs typeface="Arial"/>
              </a:rPr>
              <a:t>splitting &amp; merging</a:t>
            </a:r>
            <a:r>
              <a:rPr sz="2400" b="1" spc="-12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D50092"/>
                </a:solidFill>
                <a:latin typeface="Arial"/>
                <a:cs typeface="Arial"/>
              </a:rPr>
              <a:t>decisions</a:t>
            </a:r>
            <a:endParaRPr sz="2400">
              <a:latin typeface="Arial"/>
              <a:cs typeface="Arial"/>
            </a:endParaRPr>
          </a:p>
          <a:p>
            <a:pPr marL="107314">
              <a:lnSpc>
                <a:spcPct val="100000"/>
              </a:lnSpc>
              <a:spcBef>
                <a:spcPts val="1275"/>
              </a:spcBef>
              <a:tabLst>
                <a:tab pos="4017645" algn="l"/>
              </a:tabLst>
            </a:pPr>
            <a:r>
              <a:rPr sz="2800" b="1" dirty="0">
                <a:solidFill>
                  <a:srgbClr val="9900CC"/>
                </a:solidFill>
                <a:latin typeface="Arial"/>
                <a:cs typeface="Arial"/>
              </a:rPr>
              <a:t>Splits</a:t>
            </a:r>
            <a:r>
              <a:rPr sz="2800" b="1" spc="-6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9900CC"/>
                </a:solidFill>
                <a:latin typeface="Arial"/>
                <a:cs typeface="Arial"/>
              </a:rPr>
              <a:t>of</a:t>
            </a:r>
            <a:r>
              <a:rPr sz="2800" b="1" spc="1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9900CC"/>
                </a:solidFill>
                <a:latin typeface="Arial"/>
                <a:cs typeface="Arial"/>
              </a:rPr>
              <a:t>transactions	(Births)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228" y="1609420"/>
            <a:ext cx="37706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857CE9"/>
                </a:solidFill>
                <a:latin typeface="Arial"/>
                <a:cs typeface="Arial"/>
              </a:rPr>
              <a:t>1. A decision </a:t>
            </a:r>
            <a:r>
              <a:rPr sz="2400" b="1" spc="-5" dirty="0">
                <a:solidFill>
                  <a:srgbClr val="857CE9"/>
                </a:solidFill>
                <a:latin typeface="Arial"/>
                <a:cs typeface="Arial"/>
              </a:rPr>
              <a:t>point </a:t>
            </a:r>
            <a:r>
              <a:rPr sz="2400" b="1" dirty="0">
                <a:solidFill>
                  <a:srgbClr val="857CE9"/>
                </a:solidFill>
                <a:latin typeface="Arial"/>
                <a:cs typeface="Arial"/>
              </a:rPr>
              <a:t>in</a:t>
            </a:r>
            <a:r>
              <a:rPr sz="2400" b="1" spc="-21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57CE9"/>
                </a:solidFill>
                <a:latin typeface="Arial"/>
                <a:cs typeface="Arial"/>
              </a:rPr>
              <a:t>TFG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25031" y="1787270"/>
            <a:ext cx="532765" cy="467359"/>
          </a:xfrm>
          <a:custGeom>
            <a:avLst/>
            <a:gdLst/>
            <a:ahLst/>
            <a:cxnLst/>
            <a:rect l="l" t="t" r="r" b="b"/>
            <a:pathLst>
              <a:path w="532765" h="467360">
                <a:moveTo>
                  <a:pt x="266065" y="0"/>
                </a:moveTo>
                <a:lnTo>
                  <a:pt x="218240" y="3761"/>
                </a:lnTo>
                <a:lnTo>
                  <a:pt x="173228" y="14605"/>
                </a:lnTo>
                <a:lnTo>
                  <a:pt x="131778" y="31872"/>
                </a:lnTo>
                <a:lnTo>
                  <a:pt x="94644" y="54903"/>
                </a:lnTo>
                <a:lnTo>
                  <a:pt x="62576" y="83037"/>
                </a:lnTo>
                <a:lnTo>
                  <a:pt x="36326" y="115617"/>
                </a:lnTo>
                <a:lnTo>
                  <a:pt x="16646" y="151981"/>
                </a:lnTo>
                <a:lnTo>
                  <a:pt x="4286" y="191470"/>
                </a:lnTo>
                <a:lnTo>
                  <a:pt x="0" y="233425"/>
                </a:lnTo>
                <a:lnTo>
                  <a:pt x="4286" y="275419"/>
                </a:lnTo>
                <a:lnTo>
                  <a:pt x="16646" y="314938"/>
                </a:lnTo>
                <a:lnTo>
                  <a:pt x="36326" y="351324"/>
                </a:lnTo>
                <a:lnTo>
                  <a:pt x="62576" y="383919"/>
                </a:lnTo>
                <a:lnTo>
                  <a:pt x="94644" y="412064"/>
                </a:lnTo>
                <a:lnTo>
                  <a:pt x="131778" y="435101"/>
                </a:lnTo>
                <a:lnTo>
                  <a:pt x="173228" y="452372"/>
                </a:lnTo>
                <a:lnTo>
                  <a:pt x="218240" y="463217"/>
                </a:lnTo>
                <a:lnTo>
                  <a:pt x="266065" y="466978"/>
                </a:lnTo>
                <a:lnTo>
                  <a:pt x="313893" y="463217"/>
                </a:lnTo>
                <a:lnTo>
                  <a:pt x="358917" y="452372"/>
                </a:lnTo>
                <a:lnTo>
                  <a:pt x="400383" y="435101"/>
                </a:lnTo>
                <a:lnTo>
                  <a:pt x="437538" y="412064"/>
                </a:lnTo>
                <a:lnTo>
                  <a:pt x="469627" y="383919"/>
                </a:lnTo>
                <a:lnTo>
                  <a:pt x="495897" y="351324"/>
                </a:lnTo>
                <a:lnTo>
                  <a:pt x="515594" y="314938"/>
                </a:lnTo>
                <a:lnTo>
                  <a:pt x="527965" y="275419"/>
                </a:lnTo>
                <a:lnTo>
                  <a:pt x="532257" y="233425"/>
                </a:lnTo>
                <a:lnTo>
                  <a:pt x="527965" y="191470"/>
                </a:lnTo>
                <a:lnTo>
                  <a:pt x="515594" y="151981"/>
                </a:lnTo>
                <a:lnTo>
                  <a:pt x="495897" y="115617"/>
                </a:lnTo>
                <a:lnTo>
                  <a:pt x="469627" y="83037"/>
                </a:lnTo>
                <a:lnTo>
                  <a:pt x="437538" y="54903"/>
                </a:lnTo>
                <a:lnTo>
                  <a:pt x="400383" y="31872"/>
                </a:lnTo>
                <a:lnTo>
                  <a:pt x="358917" y="14605"/>
                </a:lnTo>
                <a:lnTo>
                  <a:pt x="313893" y="3761"/>
                </a:lnTo>
                <a:lnTo>
                  <a:pt x="266065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5031" y="1787270"/>
            <a:ext cx="532765" cy="467359"/>
          </a:xfrm>
          <a:custGeom>
            <a:avLst/>
            <a:gdLst/>
            <a:ahLst/>
            <a:cxnLst/>
            <a:rect l="l" t="t" r="r" b="b"/>
            <a:pathLst>
              <a:path w="532765" h="467360">
                <a:moveTo>
                  <a:pt x="0" y="233425"/>
                </a:moveTo>
                <a:lnTo>
                  <a:pt x="4286" y="191470"/>
                </a:lnTo>
                <a:lnTo>
                  <a:pt x="16646" y="151981"/>
                </a:lnTo>
                <a:lnTo>
                  <a:pt x="36326" y="115617"/>
                </a:lnTo>
                <a:lnTo>
                  <a:pt x="62576" y="83037"/>
                </a:lnTo>
                <a:lnTo>
                  <a:pt x="94644" y="54903"/>
                </a:lnTo>
                <a:lnTo>
                  <a:pt x="131778" y="31872"/>
                </a:lnTo>
                <a:lnTo>
                  <a:pt x="173228" y="14605"/>
                </a:lnTo>
                <a:lnTo>
                  <a:pt x="218240" y="3761"/>
                </a:lnTo>
                <a:lnTo>
                  <a:pt x="266065" y="0"/>
                </a:lnTo>
                <a:lnTo>
                  <a:pt x="313893" y="3761"/>
                </a:lnTo>
                <a:lnTo>
                  <a:pt x="358917" y="14605"/>
                </a:lnTo>
                <a:lnTo>
                  <a:pt x="400383" y="31872"/>
                </a:lnTo>
                <a:lnTo>
                  <a:pt x="437538" y="54903"/>
                </a:lnTo>
                <a:lnTo>
                  <a:pt x="469627" y="83037"/>
                </a:lnTo>
                <a:lnTo>
                  <a:pt x="495897" y="115617"/>
                </a:lnTo>
                <a:lnTo>
                  <a:pt x="515594" y="151981"/>
                </a:lnTo>
                <a:lnTo>
                  <a:pt x="527965" y="191470"/>
                </a:lnTo>
                <a:lnTo>
                  <a:pt x="532257" y="233425"/>
                </a:lnTo>
                <a:lnTo>
                  <a:pt x="527965" y="275419"/>
                </a:lnTo>
                <a:lnTo>
                  <a:pt x="515594" y="314938"/>
                </a:lnTo>
                <a:lnTo>
                  <a:pt x="495897" y="351324"/>
                </a:lnTo>
                <a:lnTo>
                  <a:pt x="469627" y="383919"/>
                </a:lnTo>
                <a:lnTo>
                  <a:pt x="437538" y="412064"/>
                </a:lnTo>
                <a:lnTo>
                  <a:pt x="400383" y="435101"/>
                </a:lnTo>
                <a:lnTo>
                  <a:pt x="358917" y="452372"/>
                </a:lnTo>
                <a:lnTo>
                  <a:pt x="313893" y="463217"/>
                </a:lnTo>
                <a:lnTo>
                  <a:pt x="266065" y="466978"/>
                </a:lnTo>
                <a:lnTo>
                  <a:pt x="218240" y="463217"/>
                </a:lnTo>
                <a:lnTo>
                  <a:pt x="173228" y="452372"/>
                </a:lnTo>
                <a:lnTo>
                  <a:pt x="131778" y="435101"/>
                </a:lnTo>
                <a:lnTo>
                  <a:pt x="94644" y="412064"/>
                </a:lnTo>
                <a:lnTo>
                  <a:pt x="62576" y="383919"/>
                </a:lnTo>
                <a:lnTo>
                  <a:pt x="36326" y="351324"/>
                </a:lnTo>
                <a:lnTo>
                  <a:pt x="16646" y="314938"/>
                </a:lnTo>
                <a:lnTo>
                  <a:pt x="4286" y="275419"/>
                </a:lnTo>
                <a:lnTo>
                  <a:pt x="0" y="233425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6475" y="1982597"/>
            <a:ext cx="638810" cy="76200"/>
          </a:xfrm>
          <a:custGeom>
            <a:avLst/>
            <a:gdLst/>
            <a:ahLst/>
            <a:cxnLst/>
            <a:rect l="l" t="t" r="r" b="b"/>
            <a:pathLst>
              <a:path w="638809" h="76200">
                <a:moveTo>
                  <a:pt x="562355" y="0"/>
                </a:moveTo>
                <a:lnTo>
                  <a:pt x="562355" y="76200"/>
                </a:lnTo>
                <a:lnTo>
                  <a:pt x="625855" y="44450"/>
                </a:lnTo>
                <a:lnTo>
                  <a:pt x="575055" y="44450"/>
                </a:lnTo>
                <a:lnTo>
                  <a:pt x="575055" y="31750"/>
                </a:lnTo>
                <a:lnTo>
                  <a:pt x="625855" y="31750"/>
                </a:lnTo>
                <a:lnTo>
                  <a:pt x="562355" y="0"/>
                </a:lnTo>
                <a:close/>
              </a:path>
              <a:path w="638809" h="76200">
                <a:moveTo>
                  <a:pt x="56235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62355" y="44450"/>
                </a:lnTo>
                <a:lnTo>
                  <a:pt x="562355" y="31750"/>
                </a:lnTo>
                <a:close/>
              </a:path>
              <a:path w="638809" h="76200">
                <a:moveTo>
                  <a:pt x="625855" y="31750"/>
                </a:moveTo>
                <a:lnTo>
                  <a:pt x="575055" y="31750"/>
                </a:lnTo>
                <a:lnTo>
                  <a:pt x="575055" y="44450"/>
                </a:lnTo>
                <a:lnTo>
                  <a:pt x="625855" y="44450"/>
                </a:lnTo>
                <a:lnTo>
                  <a:pt x="638555" y="38100"/>
                </a:lnTo>
                <a:lnTo>
                  <a:pt x="625855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7882" y="1437005"/>
            <a:ext cx="0" cy="350520"/>
          </a:xfrm>
          <a:custGeom>
            <a:avLst/>
            <a:gdLst/>
            <a:ahLst/>
            <a:cxnLst/>
            <a:rect l="l" t="t" r="r" b="b"/>
            <a:pathLst>
              <a:path h="350519">
                <a:moveTo>
                  <a:pt x="0" y="35026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37882" y="225425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552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37882" y="2449702"/>
            <a:ext cx="1597025" cy="76200"/>
          </a:xfrm>
          <a:custGeom>
            <a:avLst/>
            <a:gdLst/>
            <a:ahLst/>
            <a:cxnLst/>
            <a:rect l="l" t="t" r="r" b="b"/>
            <a:pathLst>
              <a:path w="1597025" h="76200">
                <a:moveTo>
                  <a:pt x="1520317" y="0"/>
                </a:moveTo>
                <a:lnTo>
                  <a:pt x="1520317" y="76200"/>
                </a:lnTo>
                <a:lnTo>
                  <a:pt x="1583817" y="44450"/>
                </a:lnTo>
                <a:lnTo>
                  <a:pt x="1533017" y="44450"/>
                </a:lnTo>
                <a:lnTo>
                  <a:pt x="1533017" y="31750"/>
                </a:lnTo>
                <a:lnTo>
                  <a:pt x="1583817" y="31750"/>
                </a:lnTo>
                <a:lnTo>
                  <a:pt x="1520317" y="0"/>
                </a:lnTo>
                <a:close/>
              </a:path>
              <a:path w="1597025" h="76200">
                <a:moveTo>
                  <a:pt x="152031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20317" y="44450"/>
                </a:lnTo>
                <a:lnTo>
                  <a:pt x="1520317" y="31750"/>
                </a:lnTo>
                <a:close/>
              </a:path>
              <a:path w="1597025" h="76200">
                <a:moveTo>
                  <a:pt x="1583817" y="31750"/>
                </a:moveTo>
                <a:lnTo>
                  <a:pt x="1533017" y="31750"/>
                </a:lnTo>
                <a:lnTo>
                  <a:pt x="1533017" y="44450"/>
                </a:lnTo>
                <a:lnTo>
                  <a:pt x="1583817" y="44450"/>
                </a:lnTo>
                <a:lnTo>
                  <a:pt x="1596517" y="38100"/>
                </a:lnTo>
                <a:lnTo>
                  <a:pt x="1583817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37882" y="1398905"/>
            <a:ext cx="1597025" cy="76200"/>
          </a:xfrm>
          <a:custGeom>
            <a:avLst/>
            <a:gdLst/>
            <a:ahLst/>
            <a:cxnLst/>
            <a:rect l="l" t="t" r="r" b="b"/>
            <a:pathLst>
              <a:path w="1597025" h="76200">
                <a:moveTo>
                  <a:pt x="1520317" y="0"/>
                </a:moveTo>
                <a:lnTo>
                  <a:pt x="1520317" y="76200"/>
                </a:lnTo>
                <a:lnTo>
                  <a:pt x="1583817" y="44450"/>
                </a:lnTo>
                <a:lnTo>
                  <a:pt x="1533017" y="44450"/>
                </a:lnTo>
                <a:lnTo>
                  <a:pt x="1533017" y="31750"/>
                </a:lnTo>
                <a:lnTo>
                  <a:pt x="1583817" y="31750"/>
                </a:lnTo>
                <a:lnTo>
                  <a:pt x="1520317" y="0"/>
                </a:lnTo>
                <a:close/>
              </a:path>
              <a:path w="1597025" h="76200">
                <a:moveTo>
                  <a:pt x="152031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20317" y="44450"/>
                </a:lnTo>
                <a:lnTo>
                  <a:pt x="1520317" y="31750"/>
                </a:lnTo>
                <a:close/>
              </a:path>
              <a:path w="1597025" h="76200">
                <a:moveTo>
                  <a:pt x="1583817" y="31750"/>
                </a:moveTo>
                <a:lnTo>
                  <a:pt x="1533017" y="31750"/>
                </a:lnTo>
                <a:lnTo>
                  <a:pt x="1533017" y="44450"/>
                </a:lnTo>
                <a:lnTo>
                  <a:pt x="1583817" y="44450"/>
                </a:lnTo>
                <a:lnTo>
                  <a:pt x="1596517" y="38100"/>
                </a:lnTo>
                <a:lnTo>
                  <a:pt x="1583817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96810" y="2481833"/>
            <a:ext cx="129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3366"/>
                </a:solidFill>
                <a:latin typeface="Arial"/>
                <a:cs typeface="Arial"/>
              </a:rPr>
              <a:t>Alternative</a:t>
            </a:r>
            <a:r>
              <a:rPr sz="1800" spc="-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0341" y="1413510"/>
            <a:ext cx="1293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3366"/>
                </a:solidFill>
                <a:latin typeface="Arial"/>
                <a:cs typeface="Arial"/>
              </a:rPr>
              <a:t>Alternative</a:t>
            </a:r>
            <a:r>
              <a:rPr sz="1800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64961" y="3551301"/>
            <a:ext cx="532130" cy="467359"/>
          </a:xfrm>
          <a:custGeom>
            <a:avLst/>
            <a:gdLst/>
            <a:ahLst/>
            <a:cxnLst/>
            <a:rect l="l" t="t" r="r" b="b"/>
            <a:pathLst>
              <a:path w="532129" h="467360">
                <a:moveTo>
                  <a:pt x="266064" y="0"/>
                </a:moveTo>
                <a:lnTo>
                  <a:pt x="218240" y="3761"/>
                </a:lnTo>
                <a:lnTo>
                  <a:pt x="173228" y="14605"/>
                </a:lnTo>
                <a:lnTo>
                  <a:pt x="131778" y="31872"/>
                </a:lnTo>
                <a:lnTo>
                  <a:pt x="94644" y="54903"/>
                </a:lnTo>
                <a:lnTo>
                  <a:pt x="62576" y="83037"/>
                </a:lnTo>
                <a:lnTo>
                  <a:pt x="36326" y="115617"/>
                </a:lnTo>
                <a:lnTo>
                  <a:pt x="16646" y="151981"/>
                </a:lnTo>
                <a:lnTo>
                  <a:pt x="4286" y="191470"/>
                </a:lnTo>
                <a:lnTo>
                  <a:pt x="0" y="233425"/>
                </a:lnTo>
                <a:lnTo>
                  <a:pt x="4286" y="275381"/>
                </a:lnTo>
                <a:lnTo>
                  <a:pt x="16646" y="314870"/>
                </a:lnTo>
                <a:lnTo>
                  <a:pt x="36326" y="351234"/>
                </a:lnTo>
                <a:lnTo>
                  <a:pt x="62576" y="383814"/>
                </a:lnTo>
                <a:lnTo>
                  <a:pt x="94644" y="411948"/>
                </a:lnTo>
                <a:lnTo>
                  <a:pt x="131778" y="434979"/>
                </a:lnTo>
                <a:lnTo>
                  <a:pt x="173228" y="452246"/>
                </a:lnTo>
                <a:lnTo>
                  <a:pt x="218240" y="463090"/>
                </a:lnTo>
                <a:lnTo>
                  <a:pt x="266064" y="466851"/>
                </a:lnTo>
                <a:lnTo>
                  <a:pt x="313851" y="463090"/>
                </a:lnTo>
                <a:lnTo>
                  <a:pt x="358834" y="452246"/>
                </a:lnTo>
                <a:lnTo>
                  <a:pt x="400261" y="434979"/>
                </a:lnTo>
                <a:lnTo>
                  <a:pt x="437380" y="411948"/>
                </a:lnTo>
                <a:lnTo>
                  <a:pt x="469437" y="383814"/>
                </a:lnTo>
                <a:lnTo>
                  <a:pt x="495681" y="351234"/>
                </a:lnTo>
                <a:lnTo>
                  <a:pt x="515358" y="314870"/>
                </a:lnTo>
                <a:lnTo>
                  <a:pt x="527716" y="275381"/>
                </a:lnTo>
                <a:lnTo>
                  <a:pt x="532002" y="233425"/>
                </a:lnTo>
                <a:lnTo>
                  <a:pt x="527716" y="191470"/>
                </a:lnTo>
                <a:lnTo>
                  <a:pt x="515358" y="151981"/>
                </a:lnTo>
                <a:lnTo>
                  <a:pt x="495680" y="115617"/>
                </a:lnTo>
                <a:lnTo>
                  <a:pt x="469437" y="83037"/>
                </a:lnTo>
                <a:lnTo>
                  <a:pt x="437380" y="54903"/>
                </a:lnTo>
                <a:lnTo>
                  <a:pt x="400261" y="31872"/>
                </a:lnTo>
                <a:lnTo>
                  <a:pt x="358834" y="14605"/>
                </a:lnTo>
                <a:lnTo>
                  <a:pt x="313851" y="3761"/>
                </a:lnTo>
                <a:lnTo>
                  <a:pt x="266064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64961" y="3551301"/>
            <a:ext cx="532130" cy="467359"/>
          </a:xfrm>
          <a:custGeom>
            <a:avLst/>
            <a:gdLst/>
            <a:ahLst/>
            <a:cxnLst/>
            <a:rect l="l" t="t" r="r" b="b"/>
            <a:pathLst>
              <a:path w="532129" h="467360">
                <a:moveTo>
                  <a:pt x="0" y="233425"/>
                </a:moveTo>
                <a:lnTo>
                  <a:pt x="4286" y="191470"/>
                </a:lnTo>
                <a:lnTo>
                  <a:pt x="16646" y="151981"/>
                </a:lnTo>
                <a:lnTo>
                  <a:pt x="36326" y="115617"/>
                </a:lnTo>
                <a:lnTo>
                  <a:pt x="62576" y="83037"/>
                </a:lnTo>
                <a:lnTo>
                  <a:pt x="94644" y="54903"/>
                </a:lnTo>
                <a:lnTo>
                  <a:pt x="131778" y="31872"/>
                </a:lnTo>
                <a:lnTo>
                  <a:pt x="173228" y="14605"/>
                </a:lnTo>
                <a:lnTo>
                  <a:pt x="218240" y="3761"/>
                </a:lnTo>
                <a:lnTo>
                  <a:pt x="266064" y="0"/>
                </a:lnTo>
                <a:lnTo>
                  <a:pt x="313851" y="3761"/>
                </a:lnTo>
                <a:lnTo>
                  <a:pt x="358834" y="14605"/>
                </a:lnTo>
                <a:lnTo>
                  <a:pt x="400261" y="31872"/>
                </a:lnTo>
                <a:lnTo>
                  <a:pt x="437380" y="54903"/>
                </a:lnTo>
                <a:lnTo>
                  <a:pt x="469437" y="83037"/>
                </a:lnTo>
                <a:lnTo>
                  <a:pt x="495680" y="115617"/>
                </a:lnTo>
                <a:lnTo>
                  <a:pt x="515358" y="151981"/>
                </a:lnTo>
                <a:lnTo>
                  <a:pt x="527716" y="191470"/>
                </a:lnTo>
                <a:lnTo>
                  <a:pt x="532002" y="233425"/>
                </a:lnTo>
                <a:lnTo>
                  <a:pt x="527716" y="275381"/>
                </a:lnTo>
                <a:lnTo>
                  <a:pt x="515358" y="314870"/>
                </a:lnTo>
                <a:lnTo>
                  <a:pt x="495681" y="351234"/>
                </a:lnTo>
                <a:lnTo>
                  <a:pt x="469437" y="383814"/>
                </a:lnTo>
                <a:lnTo>
                  <a:pt x="437380" y="411948"/>
                </a:lnTo>
                <a:lnTo>
                  <a:pt x="400261" y="434979"/>
                </a:lnTo>
                <a:lnTo>
                  <a:pt x="358834" y="452246"/>
                </a:lnTo>
                <a:lnTo>
                  <a:pt x="313851" y="463090"/>
                </a:lnTo>
                <a:lnTo>
                  <a:pt x="266064" y="466851"/>
                </a:lnTo>
                <a:lnTo>
                  <a:pt x="218240" y="463090"/>
                </a:lnTo>
                <a:lnTo>
                  <a:pt x="173228" y="452246"/>
                </a:lnTo>
                <a:lnTo>
                  <a:pt x="131778" y="434979"/>
                </a:lnTo>
                <a:lnTo>
                  <a:pt x="94644" y="411948"/>
                </a:lnTo>
                <a:lnTo>
                  <a:pt x="62576" y="383814"/>
                </a:lnTo>
                <a:lnTo>
                  <a:pt x="36326" y="351234"/>
                </a:lnTo>
                <a:lnTo>
                  <a:pt x="16646" y="314870"/>
                </a:lnTo>
                <a:lnTo>
                  <a:pt x="4286" y="275381"/>
                </a:lnTo>
                <a:lnTo>
                  <a:pt x="0" y="233425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6405" y="3746627"/>
            <a:ext cx="638810" cy="76200"/>
          </a:xfrm>
          <a:custGeom>
            <a:avLst/>
            <a:gdLst/>
            <a:ahLst/>
            <a:cxnLst/>
            <a:rect l="l" t="t" r="r" b="b"/>
            <a:pathLst>
              <a:path w="638810" h="76200">
                <a:moveTo>
                  <a:pt x="562356" y="0"/>
                </a:moveTo>
                <a:lnTo>
                  <a:pt x="562356" y="76200"/>
                </a:lnTo>
                <a:lnTo>
                  <a:pt x="625856" y="44450"/>
                </a:lnTo>
                <a:lnTo>
                  <a:pt x="575056" y="44450"/>
                </a:lnTo>
                <a:lnTo>
                  <a:pt x="575056" y="31750"/>
                </a:lnTo>
                <a:lnTo>
                  <a:pt x="625856" y="31750"/>
                </a:lnTo>
                <a:lnTo>
                  <a:pt x="562356" y="0"/>
                </a:lnTo>
                <a:close/>
              </a:path>
              <a:path w="638810" h="76200">
                <a:moveTo>
                  <a:pt x="56235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62356" y="44450"/>
                </a:lnTo>
                <a:lnTo>
                  <a:pt x="562356" y="31750"/>
                </a:lnTo>
                <a:close/>
              </a:path>
              <a:path w="638810" h="76200">
                <a:moveTo>
                  <a:pt x="625856" y="31750"/>
                </a:moveTo>
                <a:lnTo>
                  <a:pt x="575056" y="31750"/>
                </a:lnTo>
                <a:lnTo>
                  <a:pt x="575056" y="44450"/>
                </a:lnTo>
                <a:lnTo>
                  <a:pt x="625856" y="44450"/>
                </a:lnTo>
                <a:lnTo>
                  <a:pt x="638556" y="38100"/>
                </a:lnTo>
                <a:lnTo>
                  <a:pt x="625856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77814" y="3201161"/>
            <a:ext cx="0" cy="350520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35013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77814" y="4018153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426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77814" y="4213478"/>
            <a:ext cx="1596390" cy="76200"/>
          </a:xfrm>
          <a:custGeom>
            <a:avLst/>
            <a:gdLst/>
            <a:ahLst/>
            <a:cxnLst/>
            <a:rect l="l" t="t" r="r" b="b"/>
            <a:pathLst>
              <a:path w="1596390" h="76200">
                <a:moveTo>
                  <a:pt x="1519936" y="0"/>
                </a:moveTo>
                <a:lnTo>
                  <a:pt x="1519936" y="76200"/>
                </a:lnTo>
                <a:lnTo>
                  <a:pt x="1583436" y="44450"/>
                </a:lnTo>
                <a:lnTo>
                  <a:pt x="1532636" y="44450"/>
                </a:lnTo>
                <a:lnTo>
                  <a:pt x="1532636" y="31750"/>
                </a:lnTo>
                <a:lnTo>
                  <a:pt x="1583436" y="31750"/>
                </a:lnTo>
                <a:lnTo>
                  <a:pt x="1519936" y="0"/>
                </a:lnTo>
                <a:close/>
              </a:path>
              <a:path w="1596390" h="76200">
                <a:moveTo>
                  <a:pt x="151993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19936" y="44450"/>
                </a:lnTo>
                <a:lnTo>
                  <a:pt x="1519936" y="31750"/>
                </a:lnTo>
                <a:close/>
              </a:path>
              <a:path w="1596390" h="76200">
                <a:moveTo>
                  <a:pt x="1583436" y="31750"/>
                </a:moveTo>
                <a:lnTo>
                  <a:pt x="1532636" y="31750"/>
                </a:lnTo>
                <a:lnTo>
                  <a:pt x="1532636" y="44450"/>
                </a:lnTo>
                <a:lnTo>
                  <a:pt x="1583436" y="44450"/>
                </a:lnTo>
                <a:lnTo>
                  <a:pt x="1596136" y="38100"/>
                </a:lnTo>
                <a:lnTo>
                  <a:pt x="1583436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77814" y="3163061"/>
            <a:ext cx="1596390" cy="76200"/>
          </a:xfrm>
          <a:custGeom>
            <a:avLst/>
            <a:gdLst/>
            <a:ahLst/>
            <a:cxnLst/>
            <a:rect l="l" t="t" r="r" b="b"/>
            <a:pathLst>
              <a:path w="1596390" h="76200">
                <a:moveTo>
                  <a:pt x="1519936" y="0"/>
                </a:moveTo>
                <a:lnTo>
                  <a:pt x="1519936" y="76200"/>
                </a:lnTo>
                <a:lnTo>
                  <a:pt x="1583436" y="44450"/>
                </a:lnTo>
                <a:lnTo>
                  <a:pt x="1532636" y="44450"/>
                </a:lnTo>
                <a:lnTo>
                  <a:pt x="1532636" y="31750"/>
                </a:lnTo>
                <a:lnTo>
                  <a:pt x="1583436" y="31750"/>
                </a:lnTo>
                <a:lnTo>
                  <a:pt x="1519936" y="0"/>
                </a:lnTo>
                <a:close/>
              </a:path>
              <a:path w="1596390" h="76200">
                <a:moveTo>
                  <a:pt x="151993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19936" y="44450"/>
                </a:lnTo>
                <a:lnTo>
                  <a:pt x="1519936" y="31750"/>
                </a:lnTo>
                <a:close/>
              </a:path>
              <a:path w="1596390" h="76200">
                <a:moveTo>
                  <a:pt x="1583436" y="31750"/>
                </a:moveTo>
                <a:lnTo>
                  <a:pt x="1532636" y="31750"/>
                </a:lnTo>
                <a:lnTo>
                  <a:pt x="1532636" y="44450"/>
                </a:lnTo>
                <a:lnTo>
                  <a:pt x="1583436" y="44450"/>
                </a:lnTo>
                <a:lnTo>
                  <a:pt x="1596136" y="38100"/>
                </a:lnTo>
                <a:lnTo>
                  <a:pt x="1583436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936107" y="4246321"/>
            <a:ext cx="1276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3366"/>
                </a:solidFill>
                <a:latin typeface="Arial"/>
                <a:cs typeface="Arial"/>
              </a:rPr>
              <a:t>Daughter</a:t>
            </a:r>
            <a:r>
              <a:rPr sz="1800" spc="-1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003366"/>
                </a:solidFill>
                <a:latin typeface="Arial"/>
                <a:cs typeface="Arial"/>
              </a:rPr>
              <a:t>Tr.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28969" y="3195269"/>
            <a:ext cx="701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Par</a:t>
            </a:r>
            <a:r>
              <a:rPr sz="1800" spc="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52264" y="3329127"/>
            <a:ext cx="701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Par</a:t>
            </a:r>
            <a:r>
              <a:rPr sz="1800" spc="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74361" y="5227065"/>
            <a:ext cx="532130" cy="467359"/>
          </a:xfrm>
          <a:custGeom>
            <a:avLst/>
            <a:gdLst/>
            <a:ahLst/>
            <a:cxnLst/>
            <a:rect l="l" t="t" r="r" b="b"/>
            <a:pathLst>
              <a:path w="532129" h="467360">
                <a:moveTo>
                  <a:pt x="266064" y="0"/>
                </a:moveTo>
                <a:lnTo>
                  <a:pt x="218240" y="3761"/>
                </a:lnTo>
                <a:lnTo>
                  <a:pt x="173228" y="14605"/>
                </a:lnTo>
                <a:lnTo>
                  <a:pt x="131778" y="31872"/>
                </a:lnTo>
                <a:lnTo>
                  <a:pt x="94644" y="54903"/>
                </a:lnTo>
                <a:lnTo>
                  <a:pt x="62576" y="83037"/>
                </a:lnTo>
                <a:lnTo>
                  <a:pt x="36326" y="115617"/>
                </a:lnTo>
                <a:lnTo>
                  <a:pt x="16646" y="151981"/>
                </a:lnTo>
                <a:lnTo>
                  <a:pt x="4286" y="191470"/>
                </a:lnTo>
                <a:lnTo>
                  <a:pt x="0" y="233425"/>
                </a:lnTo>
                <a:lnTo>
                  <a:pt x="4286" y="275395"/>
                </a:lnTo>
                <a:lnTo>
                  <a:pt x="16646" y="314894"/>
                </a:lnTo>
                <a:lnTo>
                  <a:pt x="36326" y="351264"/>
                </a:lnTo>
                <a:lnTo>
                  <a:pt x="62576" y="383845"/>
                </a:lnTo>
                <a:lnTo>
                  <a:pt x="94644" y="411980"/>
                </a:lnTo>
                <a:lnTo>
                  <a:pt x="131778" y="435009"/>
                </a:lnTo>
                <a:lnTo>
                  <a:pt x="173228" y="452274"/>
                </a:lnTo>
                <a:lnTo>
                  <a:pt x="218240" y="463116"/>
                </a:lnTo>
                <a:lnTo>
                  <a:pt x="266064" y="466877"/>
                </a:lnTo>
                <a:lnTo>
                  <a:pt x="313889" y="463116"/>
                </a:lnTo>
                <a:lnTo>
                  <a:pt x="358901" y="452274"/>
                </a:lnTo>
                <a:lnTo>
                  <a:pt x="400351" y="435009"/>
                </a:lnTo>
                <a:lnTo>
                  <a:pt x="437485" y="411980"/>
                </a:lnTo>
                <a:lnTo>
                  <a:pt x="469553" y="383845"/>
                </a:lnTo>
                <a:lnTo>
                  <a:pt x="495803" y="351264"/>
                </a:lnTo>
                <a:lnTo>
                  <a:pt x="515483" y="314894"/>
                </a:lnTo>
                <a:lnTo>
                  <a:pt x="527843" y="275395"/>
                </a:lnTo>
                <a:lnTo>
                  <a:pt x="532129" y="233425"/>
                </a:lnTo>
                <a:lnTo>
                  <a:pt x="527843" y="191470"/>
                </a:lnTo>
                <a:lnTo>
                  <a:pt x="515483" y="151981"/>
                </a:lnTo>
                <a:lnTo>
                  <a:pt x="495803" y="115617"/>
                </a:lnTo>
                <a:lnTo>
                  <a:pt x="469553" y="83037"/>
                </a:lnTo>
                <a:lnTo>
                  <a:pt x="437485" y="54903"/>
                </a:lnTo>
                <a:lnTo>
                  <a:pt x="400351" y="31872"/>
                </a:lnTo>
                <a:lnTo>
                  <a:pt x="358901" y="14605"/>
                </a:lnTo>
                <a:lnTo>
                  <a:pt x="313889" y="3761"/>
                </a:lnTo>
                <a:lnTo>
                  <a:pt x="266064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74361" y="5227065"/>
            <a:ext cx="532130" cy="467359"/>
          </a:xfrm>
          <a:custGeom>
            <a:avLst/>
            <a:gdLst/>
            <a:ahLst/>
            <a:cxnLst/>
            <a:rect l="l" t="t" r="r" b="b"/>
            <a:pathLst>
              <a:path w="532129" h="467360">
                <a:moveTo>
                  <a:pt x="0" y="233425"/>
                </a:moveTo>
                <a:lnTo>
                  <a:pt x="4286" y="191470"/>
                </a:lnTo>
                <a:lnTo>
                  <a:pt x="16646" y="151981"/>
                </a:lnTo>
                <a:lnTo>
                  <a:pt x="36326" y="115617"/>
                </a:lnTo>
                <a:lnTo>
                  <a:pt x="62576" y="83037"/>
                </a:lnTo>
                <a:lnTo>
                  <a:pt x="94644" y="54903"/>
                </a:lnTo>
                <a:lnTo>
                  <a:pt x="131778" y="31872"/>
                </a:lnTo>
                <a:lnTo>
                  <a:pt x="173228" y="14605"/>
                </a:lnTo>
                <a:lnTo>
                  <a:pt x="218240" y="3761"/>
                </a:lnTo>
                <a:lnTo>
                  <a:pt x="266064" y="0"/>
                </a:lnTo>
                <a:lnTo>
                  <a:pt x="313889" y="3761"/>
                </a:lnTo>
                <a:lnTo>
                  <a:pt x="358901" y="14605"/>
                </a:lnTo>
                <a:lnTo>
                  <a:pt x="400351" y="31872"/>
                </a:lnTo>
                <a:lnTo>
                  <a:pt x="437485" y="54903"/>
                </a:lnTo>
                <a:lnTo>
                  <a:pt x="469553" y="83037"/>
                </a:lnTo>
                <a:lnTo>
                  <a:pt x="495803" y="115617"/>
                </a:lnTo>
                <a:lnTo>
                  <a:pt x="515483" y="151981"/>
                </a:lnTo>
                <a:lnTo>
                  <a:pt x="527843" y="191470"/>
                </a:lnTo>
                <a:lnTo>
                  <a:pt x="532129" y="233425"/>
                </a:lnTo>
                <a:lnTo>
                  <a:pt x="527843" y="275395"/>
                </a:lnTo>
                <a:lnTo>
                  <a:pt x="515483" y="314894"/>
                </a:lnTo>
                <a:lnTo>
                  <a:pt x="495803" y="351264"/>
                </a:lnTo>
                <a:lnTo>
                  <a:pt x="469553" y="383845"/>
                </a:lnTo>
                <a:lnTo>
                  <a:pt x="437485" y="411980"/>
                </a:lnTo>
                <a:lnTo>
                  <a:pt x="400351" y="435009"/>
                </a:lnTo>
                <a:lnTo>
                  <a:pt x="358901" y="452274"/>
                </a:lnTo>
                <a:lnTo>
                  <a:pt x="313889" y="463116"/>
                </a:lnTo>
                <a:lnTo>
                  <a:pt x="266064" y="466877"/>
                </a:lnTo>
                <a:lnTo>
                  <a:pt x="218240" y="463116"/>
                </a:lnTo>
                <a:lnTo>
                  <a:pt x="173228" y="452274"/>
                </a:lnTo>
                <a:lnTo>
                  <a:pt x="131778" y="435009"/>
                </a:lnTo>
                <a:lnTo>
                  <a:pt x="94644" y="411980"/>
                </a:lnTo>
                <a:lnTo>
                  <a:pt x="62576" y="383845"/>
                </a:lnTo>
                <a:lnTo>
                  <a:pt x="36326" y="351264"/>
                </a:lnTo>
                <a:lnTo>
                  <a:pt x="16646" y="314894"/>
                </a:lnTo>
                <a:lnTo>
                  <a:pt x="4286" y="275395"/>
                </a:lnTo>
                <a:lnTo>
                  <a:pt x="0" y="233425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35933" y="5422391"/>
            <a:ext cx="638810" cy="76200"/>
          </a:xfrm>
          <a:custGeom>
            <a:avLst/>
            <a:gdLst/>
            <a:ahLst/>
            <a:cxnLst/>
            <a:rect l="l" t="t" r="r" b="b"/>
            <a:pathLst>
              <a:path w="638810" h="76200">
                <a:moveTo>
                  <a:pt x="562228" y="0"/>
                </a:moveTo>
                <a:lnTo>
                  <a:pt x="562228" y="76200"/>
                </a:lnTo>
                <a:lnTo>
                  <a:pt x="625728" y="44450"/>
                </a:lnTo>
                <a:lnTo>
                  <a:pt x="574928" y="44450"/>
                </a:lnTo>
                <a:lnTo>
                  <a:pt x="574928" y="31750"/>
                </a:lnTo>
                <a:lnTo>
                  <a:pt x="625728" y="31750"/>
                </a:lnTo>
                <a:lnTo>
                  <a:pt x="562228" y="0"/>
                </a:lnTo>
                <a:close/>
              </a:path>
              <a:path w="638810" h="76200">
                <a:moveTo>
                  <a:pt x="56222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62228" y="44450"/>
                </a:lnTo>
                <a:lnTo>
                  <a:pt x="562228" y="31750"/>
                </a:lnTo>
                <a:close/>
              </a:path>
              <a:path w="638810" h="76200">
                <a:moveTo>
                  <a:pt x="625728" y="31750"/>
                </a:moveTo>
                <a:lnTo>
                  <a:pt x="574928" y="31750"/>
                </a:lnTo>
                <a:lnTo>
                  <a:pt x="574928" y="44450"/>
                </a:lnTo>
                <a:lnTo>
                  <a:pt x="625728" y="44450"/>
                </a:lnTo>
                <a:lnTo>
                  <a:pt x="638428" y="38100"/>
                </a:lnTo>
                <a:lnTo>
                  <a:pt x="625728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87214" y="4877053"/>
            <a:ext cx="0" cy="350520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350012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87214" y="5693943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413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87214" y="5889256"/>
            <a:ext cx="1596390" cy="76200"/>
          </a:xfrm>
          <a:custGeom>
            <a:avLst/>
            <a:gdLst/>
            <a:ahLst/>
            <a:cxnLst/>
            <a:rect l="l" t="t" r="r" b="b"/>
            <a:pathLst>
              <a:path w="1596389" h="76200">
                <a:moveTo>
                  <a:pt x="1520063" y="0"/>
                </a:moveTo>
                <a:lnTo>
                  <a:pt x="1520063" y="76200"/>
                </a:lnTo>
                <a:lnTo>
                  <a:pt x="1583563" y="44450"/>
                </a:lnTo>
                <a:lnTo>
                  <a:pt x="1532763" y="44450"/>
                </a:lnTo>
                <a:lnTo>
                  <a:pt x="1532763" y="31750"/>
                </a:lnTo>
                <a:lnTo>
                  <a:pt x="1583563" y="31750"/>
                </a:lnTo>
                <a:lnTo>
                  <a:pt x="1520063" y="0"/>
                </a:lnTo>
                <a:close/>
              </a:path>
              <a:path w="1596389" h="76200">
                <a:moveTo>
                  <a:pt x="152006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20063" y="44450"/>
                </a:lnTo>
                <a:lnTo>
                  <a:pt x="1520063" y="31750"/>
                </a:lnTo>
                <a:close/>
              </a:path>
              <a:path w="1596389" h="76200">
                <a:moveTo>
                  <a:pt x="1583563" y="31750"/>
                </a:moveTo>
                <a:lnTo>
                  <a:pt x="1532763" y="31750"/>
                </a:lnTo>
                <a:lnTo>
                  <a:pt x="1532763" y="44450"/>
                </a:lnTo>
                <a:lnTo>
                  <a:pt x="1583563" y="44450"/>
                </a:lnTo>
                <a:lnTo>
                  <a:pt x="1596263" y="38100"/>
                </a:lnTo>
                <a:lnTo>
                  <a:pt x="1583563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87214" y="4838953"/>
            <a:ext cx="1596390" cy="76200"/>
          </a:xfrm>
          <a:custGeom>
            <a:avLst/>
            <a:gdLst/>
            <a:ahLst/>
            <a:cxnLst/>
            <a:rect l="l" t="t" r="r" b="b"/>
            <a:pathLst>
              <a:path w="1596389" h="76200">
                <a:moveTo>
                  <a:pt x="1520063" y="0"/>
                </a:moveTo>
                <a:lnTo>
                  <a:pt x="1520063" y="76200"/>
                </a:lnTo>
                <a:lnTo>
                  <a:pt x="1583563" y="44450"/>
                </a:lnTo>
                <a:lnTo>
                  <a:pt x="1532763" y="44450"/>
                </a:lnTo>
                <a:lnTo>
                  <a:pt x="1532763" y="31750"/>
                </a:lnTo>
                <a:lnTo>
                  <a:pt x="1583563" y="31750"/>
                </a:lnTo>
                <a:lnTo>
                  <a:pt x="1520063" y="0"/>
                </a:lnTo>
                <a:close/>
              </a:path>
              <a:path w="1596389" h="76200">
                <a:moveTo>
                  <a:pt x="152006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520063" y="44450"/>
                </a:lnTo>
                <a:lnTo>
                  <a:pt x="1520063" y="31750"/>
                </a:lnTo>
                <a:close/>
              </a:path>
              <a:path w="1596389" h="76200">
                <a:moveTo>
                  <a:pt x="1583563" y="31750"/>
                </a:moveTo>
                <a:lnTo>
                  <a:pt x="1532763" y="31750"/>
                </a:lnTo>
                <a:lnTo>
                  <a:pt x="1532763" y="44450"/>
                </a:lnTo>
                <a:lnTo>
                  <a:pt x="1583563" y="44450"/>
                </a:lnTo>
                <a:lnTo>
                  <a:pt x="1596263" y="38100"/>
                </a:lnTo>
                <a:lnTo>
                  <a:pt x="1583563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45507" y="5947359"/>
            <a:ext cx="12090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Daughter</a:t>
            </a:r>
            <a:r>
              <a:rPr sz="1600" b="1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03366"/>
                </a:solidFill>
                <a:latin typeface="Arial"/>
                <a:cs typeface="Arial"/>
              </a:rPr>
              <a:t>Tr</a:t>
            </a:r>
            <a:r>
              <a:rPr sz="1400" b="1" spc="-40" dirty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38115" y="4896358"/>
            <a:ext cx="12039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Daughter</a:t>
            </a:r>
            <a:r>
              <a:rPr sz="1600" b="1" spc="-1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003366"/>
                </a:solidFill>
                <a:latin typeface="Arial"/>
                <a:cs typeface="Arial"/>
              </a:rPr>
              <a:t>Tr.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61409" y="5030215"/>
            <a:ext cx="6604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600" b="1" spc="-1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89228" y="2994151"/>
            <a:ext cx="14395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857CE9"/>
                </a:solidFill>
                <a:latin typeface="Arial"/>
                <a:cs typeface="Arial"/>
              </a:rPr>
              <a:t>2.</a:t>
            </a:r>
            <a:r>
              <a:rPr sz="2800" b="1" spc="-459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57CE9"/>
                </a:solidFill>
                <a:latin typeface="Arial"/>
                <a:cs typeface="Arial"/>
              </a:rPr>
              <a:t>Biosis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80668" y="4980889"/>
            <a:ext cx="15538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857CE9"/>
                </a:solidFill>
                <a:latin typeface="Arial"/>
                <a:cs typeface="Arial"/>
              </a:rPr>
              <a:t>3.Mitosis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750" y="533400"/>
            <a:ext cx="44450" cy="6019800"/>
          </a:xfrm>
          <a:custGeom>
            <a:avLst/>
            <a:gdLst/>
            <a:ahLst/>
            <a:cxnLst/>
            <a:rect l="l" t="t" r="r" b="b"/>
            <a:pathLst>
              <a:path w="44450" h="6019800">
                <a:moveTo>
                  <a:pt x="0" y="6019800"/>
                </a:moveTo>
                <a:lnTo>
                  <a:pt x="44450" y="6019800"/>
                </a:lnTo>
                <a:lnTo>
                  <a:pt x="444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152400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9074023" y="0"/>
                </a:moveTo>
                <a:lnTo>
                  <a:pt x="89090" y="0"/>
                </a:lnTo>
                <a:lnTo>
                  <a:pt x="54413" y="6998"/>
                </a:lnTo>
                <a:lnTo>
                  <a:pt x="26095" y="26082"/>
                </a:lnTo>
                <a:lnTo>
                  <a:pt x="7001" y="54381"/>
                </a:lnTo>
                <a:lnTo>
                  <a:pt x="0" y="89026"/>
                </a:lnTo>
                <a:lnTo>
                  <a:pt x="0" y="322072"/>
                </a:lnTo>
                <a:lnTo>
                  <a:pt x="7001" y="356737"/>
                </a:lnTo>
                <a:lnTo>
                  <a:pt x="26095" y="385079"/>
                </a:lnTo>
                <a:lnTo>
                  <a:pt x="54413" y="404207"/>
                </a:lnTo>
                <a:lnTo>
                  <a:pt x="89090" y="411225"/>
                </a:lnTo>
                <a:lnTo>
                  <a:pt x="9074023" y="411225"/>
                </a:lnTo>
                <a:lnTo>
                  <a:pt x="9108668" y="404207"/>
                </a:lnTo>
                <a:lnTo>
                  <a:pt x="9136967" y="385079"/>
                </a:lnTo>
                <a:lnTo>
                  <a:pt x="9156051" y="356737"/>
                </a:lnTo>
                <a:lnTo>
                  <a:pt x="9163050" y="322072"/>
                </a:lnTo>
                <a:lnTo>
                  <a:pt x="9163050" y="89026"/>
                </a:lnTo>
                <a:lnTo>
                  <a:pt x="9156051" y="54381"/>
                </a:lnTo>
                <a:lnTo>
                  <a:pt x="9136967" y="26082"/>
                </a:lnTo>
                <a:lnTo>
                  <a:pt x="9108668" y="6998"/>
                </a:lnTo>
                <a:lnTo>
                  <a:pt x="9074023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89026"/>
                </a:moveTo>
                <a:lnTo>
                  <a:pt x="7001" y="54381"/>
                </a:lnTo>
                <a:lnTo>
                  <a:pt x="26095" y="26082"/>
                </a:lnTo>
                <a:lnTo>
                  <a:pt x="54413" y="6998"/>
                </a:lnTo>
                <a:lnTo>
                  <a:pt x="89090" y="0"/>
                </a:lnTo>
                <a:lnTo>
                  <a:pt x="9074023" y="0"/>
                </a:lnTo>
                <a:lnTo>
                  <a:pt x="9108668" y="6998"/>
                </a:lnTo>
                <a:lnTo>
                  <a:pt x="9136967" y="26082"/>
                </a:lnTo>
                <a:lnTo>
                  <a:pt x="9156051" y="54381"/>
                </a:lnTo>
                <a:lnTo>
                  <a:pt x="9163050" y="89026"/>
                </a:lnTo>
                <a:lnTo>
                  <a:pt x="9163050" y="322072"/>
                </a:lnTo>
                <a:lnTo>
                  <a:pt x="9156051" y="356737"/>
                </a:lnTo>
                <a:lnTo>
                  <a:pt x="9136967" y="385079"/>
                </a:lnTo>
                <a:lnTo>
                  <a:pt x="9108668" y="404207"/>
                </a:lnTo>
                <a:lnTo>
                  <a:pt x="9074023" y="411225"/>
                </a:lnTo>
                <a:lnTo>
                  <a:pt x="89090" y="411225"/>
                </a:lnTo>
                <a:lnTo>
                  <a:pt x="54413" y="404207"/>
                </a:lnTo>
                <a:lnTo>
                  <a:pt x="26095" y="385079"/>
                </a:lnTo>
                <a:lnTo>
                  <a:pt x="7001" y="356737"/>
                </a:lnTo>
                <a:lnTo>
                  <a:pt x="0" y="322072"/>
                </a:lnTo>
                <a:lnTo>
                  <a:pt x="0" y="89026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7651" y="104394"/>
            <a:ext cx="73031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Transaction </a:t>
            </a:r>
            <a:r>
              <a:rPr sz="2400" b="1" spc="0" dirty="0">
                <a:latin typeface="Arial"/>
                <a:cs typeface="Arial"/>
              </a:rPr>
              <a:t>Flows </a:t>
            </a:r>
            <a:r>
              <a:rPr sz="2400" b="1" dirty="0">
                <a:latin typeface="Arial"/>
                <a:cs typeface="Arial"/>
              </a:rPr>
              <a:t>– </a:t>
            </a:r>
            <a:r>
              <a:rPr sz="2400" b="1" spc="-5" dirty="0">
                <a:latin typeface="Arial"/>
                <a:cs typeface="Arial"/>
              </a:rPr>
              <a:t>splitting &amp; merging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decisions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CFFCC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2816" y="551687"/>
            <a:ext cx="3870960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791" y="1584960"/>
            <a:ext cx="643127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4024" y="1557527"/>
            <a:ext cx="176479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12444" y="633730"/>
            <a:ext cx="347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9900CC"/>
                </a:solidFill>
                <a:latin typeface="Arial"/>
                <a:cs typeface="Arial"/>
              </a:rPr>
              <a:t>Mergers </a:t>
            </a:r>
            <a:r>
              <a:rPr sz="2400" b="1" dirty="0">
                <a:solidFill>
                  <a:srgbClr val="9900CC"/>
                </a:solidFill>
                <a:latin typeface="Arial"/>
                <a:cs typeface="Arial"/>
              </a:rPr>
              <a:t>of</a:t>
            </a:r>
            <a:r>
              <a:rPr sz="2400" b="1" spc="-9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CC"/>
                </a:solidFill>
                <a:latin typeface="Arial"/>
                <a:cs typeface="Arial"/>
              </a:rPr>
              <a:t>transactions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9228" y="1640204"/>
            <a:ext cx="1641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857CE9"/>
                </a:solidFill>
                <a:latin typeface="Arial"/>
                <a:cs typeface="Arial"/>
              </a:rPr>
              <a:t>1.</a:t>
            </a:r>
            <a:r>
              <a:rPr sz="2400" b="1" spc="-1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57CE9"/>
                </a:solidFill>
                <a:latin typeface="Arial"/>
                <a:cs typeface="Arial"/>
              </a:rPr>
              <a:t>Junction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6000" y="533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70"/>
                </a:lnTo>
                <a:lnTo>
                  <a:pt x="17966" y="317580"/>
                </a:lnTo>
                <a:lnTo>
                  <a:pt x="39045" y="356411"/>
                </a:lnTo>
                <a:lnTo>
                  <a:pt x="66960" y="390244"/>
                </a:lnTo>
                <a:lnTo>
                  <a:pt x="100793" y="418158"/>
                </a:lnTo>
                <a:lnTo>
                  <a:pt x="139624" y="439235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6000" y="533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3" y="317580"/>
                </a:lnTo>
                <a:lnTo>
                  <a:pt x="418154" y="356411"/>
                </a:lnTo>
                <a:lnTo>
                  <a:pt x="390239" y="390244"/>
                </a:lnTo>
                <a:lnTo>
                  <a:pt x="356406" y="418158"/>
                </a:lnTo>
                <a:lnTo>
                  <a:pt x="317575" y="439235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5"/>
                </a:lnTo>
                <a:lnTo>
                  <a:pt x="100793" y="418158"/>
                </a:lnTo>
                <a:lnTo>
                  <a:pt x="66960" y="390244"/>
                </a:lnTo>
                <a:lnTo>
                  <a:pt x="39045" y="356411"/>
                </a:lnTo>
                <a:lnTo>
                  <a:pt x="17966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3200" y="55245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86500" y="5105400"/>
            <a:ext cx="762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6500" y="5791200"/>
            <a:ext cx="76200" cy="217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81600" y="60198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1600" y="51054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862698" y="5183835"/>
            <a:ext cx="91884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Daughter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55665" y="5183835"/>
            <a:ext cx="6604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9900CC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14264" y="5641340"/>
            <a:ext cx="6616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9900CC"/>
                </a:solidFill>
                <a:latin typeface="Arial"/>
                <a:cs typeface="Arial"/>
              </a:rPr>
              <a:t>P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ar</a:t>
            </a:r>
            <a:r>
              <a:rPr sz="1600" b="1" spc="-10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4468" y="4825110"/>
            <a:ext cx="17945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3.</a:t>
            </a:r>
            <a:r>
              <a:rPr sz="2000" b="1" spc="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Conjugation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40118" y="1924685"/>
            <a:ext cx="436880" cy="339090"/>
          </a:xfrm>
          <a:custGeom>
            <a:avLst/>
            <a:gdLst/>
            <a:ahLst/>
            <a:cxnLst/>
            <a:rect l="l" t="t" r="r" b="b"/>
            <a:pathLst>
              <a:path w="436879" h="339089">
                <a:moveTo>
                  <a:pt x="218439" y="0"/>
                </a:moveTo>
                <a:lnTo>
                  <a:pt x="168350" y="4472"/>
                </a:lnTo>
                <a:lnTo>
                  <a:pt x="122371" y="17211"/>
                </a:lnTo>
                <a:lnTo>
                  <a:pt x="81813" y="37199"/>
                </a:lnTo>
                <a:lnTo>
                  <a:pt x="47986" y="63418"/>
                </a:lnTo>
                <a:lnTo>
                  <a:pt x="22200" y="94851"/>
                </a:lnTo>
                <a:lnTo>
                  <a:pt x="5768" y="130481"/>
                </a:lnTo>
                <a:lnTo>
                  <a:pt x="0" y="169290"/>
                </a:lnTo>
                <a:lnTo>
                  <a:pt x="5768" y="208147"/>
                </a:lnTo>
                <a:lnTo>
                  <a:pt x="22200" y="243810"/>
                </a:lnTo>
                <a:lnTo>
                  <a:pt x="47986" y="275266"/>
                </a:lnTo>
                <a:lnTo>
                  <a:pt x="81813" y="301499"/>
                </a:lnTo>
                <a:lnTo>
                  <a:pt x="122371" y="321494"/>
                </a:lnTo>
                <a:lnTo>
                  <a:pt x="168350" y="334236"/>
                </a:lnTo>
                <a:lnTo>
                  <a:pt x="218439" y="338709"/>
                </a:lnTo>
                <a:lnTo>
                  <a:pt x="268482" y="334236"/>
                </a:lnTo>
                <a:lnTo>
                  <a:pt x="314427" y="321494"/>
                </a:lnTo>
                <a:lnTo>
                  <a:pt x="354963" y="301499"/>
                </a:lnTo>
                <a:lnTo>
                  <a:pt x="388776" y="275266"/>
                </a:lnTo>
                <a:lnTo>
                  <a:pt x="414555" y="243810"/>
                </a:lnTo>
                <a:lnTo>
                  <a:pt x="430984" y="208147"/>
                </a:lnTo>
                <a:lnTo>
                  <a:pt x="436752" y="169290"/>
                </a:lnTo>
                <a:lnTo>
                  <a:pt x="430984" y="130481"/>
                </a:lnTo>
                <a:lnTo>
                  <a:pt x="414555" y="94851"/>
                </a:lnTo>
                <a:lnTo>
                  <a:pt x="388776" y="63418"/>
                </a:lnTo>
                <a:lnTo>
                  <a:pt x="354963" y="37199"/>
                </a:lnTo>
                <a:lnTo>
                  <a:pt x="314427" y="17211"/>
                </a:lnTo>
                <a:lnTo>
                  <a:pt x="268482" y="4472"/>
                </a:lnTo>
                <a:lnTo>
                  <a:pt x="218439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40118" y="1924685"/>
            <a:ext cx="436880" cy="339090"/>
          </a:xfrm>
          <a:custGeom>
            <a:avLst/>
            <a:gdLst/>
            <a:ahLst/>
            <a:cxnLst/>
            <a:rect l="l" t="t" r="r" b="b"/>
            <a:pathLst>
              <a:path w="436879" h="339089">
                <a:moveTo>
                  <a:pt x="0" y="169290"/>
                </a:moveTo>
                <a:lnTo>
                  <a:pt x="5768" y="130481"/>
                </a:lnTo>
                <a:lnTo>
                  <a:pt x="22200" y="94851"/>
                </a:lnTo>
                <a:lnTo>
                  <a:pt x="47986" y="63418"/>
                </a:lnTo>
                <a:lnTo>
                  <a:pt x="81813" y="37199"/>
                </a:lnTo>
                <a:lnTo>
                  <a:pt x="122371" y="17211"/>
                </a:lnTo>
                <a:lnTo>
                  <a:pt x="168350" y="4472"/>
                </a:lnTo>
                <a:lnTo>
                  <a:pt x="218439" y="0"/>
                </a:lnTo>
                <a:lnTo>
                  <a:pt x="268482" y="4472"/>
                </a:lnTo>
                <a:lnTo>
                  <a:pt x="314427" y="17211"/>
                </a:lnTo>
                <a:lnTo>
                  <a:pt x="354963" y="37199"/>
                </a:lnTo>
                <a:lnTo>
                  <a:pt x="388776" y="63418"/>
                </a:lnTo>
                <a:lnTo>
                  <a:pt x="414555" y="94851"/>
                </a:lnTo>
                <a:lnTo>
                  <a:pt x="430984" y="130481"/>
                </a:lnTo>
                <a:lnTo>
                  <a:pt x="436752" y="169290"/>
                </a:lnTo>
                <a:lnTo>
                  <a:pt x="430984" y="208147"/>
                </a:lnTo>
                <a:lnTo>
                  <a:pt x="414555" y="243810"/>
                </a:lnTo>
                <a:lnTo>
                  <a:pt x="388776" y="275266"/>
                </a:lnTo>
                <a:lnTo>
                  <a:pt x="354963" y="301499"/>
                </a:lnTo>
                <a:lnTo>
                  <a:pt x="314427" y="321494"/>
                </a:lnTo>
                <a:lnTo>
                  <a:pt x="268482" y="334236"/>
                </a:lnTo>
                <a:lnTo>
                  <a:pt x="218439" y="338709"/>
                </a:lnTo>
                <a:lnTo>
                  <a:pt x="168350" y="334236"/>
                </a:lnTo>
                <a:lnTo>
                  <a:pt x="122371" y="321494"/>
                </a:lnTo>
                <a:lnTo>
                  <a:pt x="81813" y="301499"/>
                </a:lnTo>
                <a:lnTo>
                  <a:pt x="47986" y="275266"/>
                </a:lnTo>
                <a:lnTo>
                  <a:pt x="22200" y="243810"/>
                </a:lnTo>
                <a:lnTo>
                  <a:pt x="5768" y="208147"/>
                </a:lnTo>
                <a:lnTo>
                  <a:pt x="0" y="16929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76870" y="2055876"/>
            <a:ext cx="524510" cy="76200"/>
          </a:xfrm>
          <a:custGeom>
            <a:avLst/>
            <a:gdLst/>
            <a:ahLst/>
            <a:cxnLst/>
            <a:rect l="l" t="t" r="r" b="b"/>
            <a:pathLst>
              <a:path w="524509" h="76200">
                <a:moveTo>
                  <a:pt x="447928" y="0"/>
                </a:moveTo>
                <a:lnTo>
                  <a:pt x="447928" y="76200"/>
                </a:lnTo>
                <a:lnTo>
                  <a:pt x="511428" y="44450"/>
                </a:lnTo>
                <a:lnTo>
                  <a:pt x="460628" y="44450"/>
                </a:lnTo>
                <a:lnTo>
                  <a:pt x="460628" y="31750"/>
                </a:lnTo>
                <a:lnTo>
                  <a:pt x="511428" y="31750"/>
                </a:lnTo>
                <a:lnTo>
                  <a:pt x="447928" y="0"/>
                </a:lnTo>
                <a:close/>
              </a:path>
              <a:path w="524509" h="76200">
                <a:moveTo>
                  <a:pt x="44792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47928" y="44450"/>
                </a:lnTo>
                <a:lnTo>
                  <a:pt x="447928" y="31750"/>
                </a:lnTo>
                <a:close/>
              </a:path>
              <a:path w="524509" h="76200">
                <a:moveTo>
                  <a:pt x="511428" y="31750"/>
                </a:moveTo>
                <a:lnTo>
                  <a:pt x="460628" y="31750"/>
                </a:lnTo>
                <a:lnTo>
                  <a:pt x="460628" y="44450"/>
                </a:lnTo>
                <a:lnTo>
                  <a:pt x="511428" y="44450"/>
                </a:lnTo>
                <a:lnTo>
                  <a:pt x="524128" y="38100"/>
                </a:lnTo>
                <a:lnTo>
                  <a:pt x="511428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76769" y="1670685"/>
            <a:ext cx="76200" cy="25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6769" y="2251075"/>
            <a:ext cx="76200" cy="1692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04610" y="2420366"/>
            <a:ext cx="1310640" cy="0"/>
          </a:xfrm>
          <a:custGeom>
            <a:avLst/>
            <a:gdLst/>
            <a:ahLst/>
            <a:cxnLst/>
            <a:rect l="l" t="t" r="r" b="b"/>
            <a:pathLst>
              <a:path w="1310640">
                <a:moveTo>
                  <a:pt x="0" y="0"/>
                </a:moveTo>
                <a:lnTo>
                  <a:pt x="1310259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04610" y="1658239"/>
            <a:ext cx="1310640" cy="0"/>
          </a:xfrm>
          <a:custGeom>
            <a:avLst/>
            <a:gdLst/>
            <a:ahLst/>
            <a:cxnLst/>
            <a:rect l="l" t="t" r="r" b="b"/>
            <a:pathLst>
              <a:path w="1310640">
                <a:moveTo>
                  <a:pt x="0" y="0"/>
                </a:moveTo>
                <a:lnTo>
                  <a:pt x="1310259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67221" y="2434285"/>
            <a:ext cx="6330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CC0099"/>
                </a:solidFill>
                <a:latin typeface="Arial"/>
                <a:cs typeface="Arial"/>
              </a:rPr>
              <a:t>Path</a:t>
            </a:r>
            <a:r>
              <a:rPr sz="1600" b="1" spc="-12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CC0099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85128" y="1248283"/>
            <a:ext cx="6330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CC0099"/>
                </a:solidFill>
                <a:latin typeface="Arial"/>
                <a:cs typeface="Arial"/>
              </a:rPr>
              <a:t>Path</a:t>
            </a:r>
            <a:r>
              <a:rPr sz="1600" b="1" spc="-95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CC0099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27111" y="1682623"/>
            <a:ext cx="9099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ontinue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91150" y="34671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90500" y="0"/>
                </a:moveTo>
                <a:lnTo>
                  <a:pt x="139876" y="5441"/>
                </a:lnTo>
                <a:lnTo>
                  <a:pt x="94375" y="20799"/>
                </a:lnTo>
                <a:lnTo>
                  <a:pt x="55816" y="44624"/>
                </a:lnTo>
                <a:lnTo>
                  <a:pt x="26020" y="75466"/>
                </a:lnTo>
                <a:lnTo>
                  <a:pt x="6808" y="111874"/>
                </a:lnTo>
                <a:lnTo>
                  <a:pt x="0" y="152400"/>
                </a:lnTo>
                <a:lnTo>
                  <a:pt x="6808" y="192925"/>
                </a:lnTo>
                <a:lnTo>
                  <a:pt x="26020" y="229333"/>
                </a:lnTo>
                <a:lnTo>
                  <a:pt x="55816" y="260175"/>
                </a:lnTo>
                <a:lnTo>
                  <a:pt x="94375" y="284000"/>
                </a:lnTo>
                <a:lnTo>
                  <a:pt x="139876" y="299358"/>
                </a:lnTo>
                <a:lnTo>
                  <a:pt x="190500" y="304800"/>
                </a:lnTo>
                <a:lnTo>
                  <a:pt x="241123" y="299358"/>
                </a:lnTo>
                <a:lnTo>
                  <a:pt x="286624" y="284000"/>
                </a:lnTo>
                <a:lnTo>
                  <a:pt x="325183" y="260175"/>
                </a:lnTo>
                <a:lnTo>
                  <a:pt x="354979" y="229333"/>
                </a:lnTo>
                <a:lnTo>
                  <a:pt x="374191" y="192925"/>
                </a:lnTo>
                <a:lnTo>
                  <a:pt x="381000" y="152400"/>
                </a:lnTo>
                <a:lnTo>
                  <a:pt x="374191" y="111874"/>
                </a:lnTo>
                <a:lnTo>
                  <a:pt x="354979" y="75466"/>
                </a:lnTo>
                <a:lnTo>
                  <a:pt x="325183" y="44624"/>
                </a:lnTo>
                <a:lnTo>
                  <a:pt x="286624" y="20799"/>
                </a:lnTo>
                <a:lnTo>
                  <a:pt x="241123" y="5441"/>
                </a:lnTo>
                <a:lnTo>
                  <a:pt x="19050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91150" y="34671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381000" y="152400"/>
                </a:moveTo>
                <a:lnTo>
                  <a:pt x="374191" y="192925"/>
                </a:lnTo>
                <a:lnTo>
                  <a:pt x="354979" y="229333"/>
                </a:lnTo>
                <a:lnTo>
                  <a:pt x="325183" y="260175"/>
                </a:lnTo>
                <a:lnTo>
                  <a:pt x="286624" y="284000"/>
                </a:lnTo>
                <a:lnTo>
                  <a:pt x="241123" y="299358"/>
                </a:lnTo>
                <a:lnTo>
                  <a:pt x="190500" y="304800"/>
                </a:lnTo>
                <a:lnTo>
                  <a:pt x="139876" y="299358"/>
                </a:lnTo>
                <a:lnTo>
                  <a:pt x="94375" y="284000"/>
                </a:lnTo>
                <a:lnTo>
                  <a:pt x="55816" y="260175"/>
                </a:lnTo>
                <a:lnTo>
                  <a:pt x="26020" y="229333"/>
                </a:lnTo>
                <a:lnTo>
                  <a:pt x="6808" y="192925"/>
                </a:lnTo>
                <a:lnTo>
                  <a:pt x="0" y="152400"/>
                </a:lnTo>
                <a:lnTo>
                  <a:pt x="6808" y="111874"/>
                </a:lnTo>
                <a:lnTo>
                  <a:pt x="26020" y="75466"/>
                </a:lnTo>
                <a:lnTo>
                  <a:pt x="55816" y="44624"/>
                </a:lnTo>
                <a:lnTo>
                  <a:pt x="94375" y="20799"/>
                </a:lnTo>
                <a:lnTo>
                  <a:pt x="139876" y="5441"/>
                </a:lnTo>
                <a:lnTo>
                  <a:pt x="190500" y="0"/>
                </a:lnTo>
                <a:lnTo>
                  <a:pt x="241123" y="5441"/>
                </a:lnTo>
                <a:lnTo>
                  <a:pt x="286624" y="20799"/>
                </a:lnTo>
                <a:lnTo>
                  <a:pt x="325183" y="44624"/>
                </a:lnTo>
                <a:lnTo>
                  <a:pt x="354979" y="75466"/>
                </a:lnTo>
                <a:lnTo>
                  <a:pt x="374191" y="111874"/>
                </a:lnTo>
                <a:lnTo>
                  <a:pt x="381000" y="152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72150" y="35814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05450" y="3771900"/>
            <a:ext cx="76200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00550" y="40005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1143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459985" y="3000248"/>
            <a:ext cx="12039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Daughter</a:t>
            </a:r>
            <a:r>
              <a:rPr sz="1600" b="1" spc="-1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-75" dirty="0">
                <a:solidFill>
                  <a:srgbClr val="003366"/>
                </a:solidFill>
                <a:latin typeface="Arial"/>
                <a:cs typeface="Arial"/>
              </a:rPr>
              <a:t>Tr.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76064" y="4076776"/>
            <a:ext cx="8642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27216" y="3598926"/>
            <a:ext cx="8636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da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CC0000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89228" y="3189223"/>
            <a:ext cx="17119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2.	</a:t>
            </a:r>
            <a:r>
              <a:rPr sz="2000" b="1" spc="-15" dirty="0">
                <a:solidFill>
                  <a:srgbClr val="857CE9"/>
                </a:solidFill>
                <a:latin typeface="Arial"/>
                <a:cs typeface="Arial"/>
              </a:rPr>
              <a:t>Absorption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419600" y="3008248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1143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24500" y="3008248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5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1750" y="393700"/>
                </a:lnTo>
                <a:lnTo>
                  <a:pt x="31750" y="381000"/>
                </a:lnTo>
                <a:close/>
              </a:path>
              <a:path w="76200" h="457200">
                <a:moveTo>
                  <a:pt x="44450" y="0"/>
                </a:moveTo>
                <a:lnTo>
                  <a:pt x="31750" y="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50" y="381000"/>
                </a:lnTo>
                <a:lnTo>
                  <a:pt x="4445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609600"/>
            <a:ext cx="38100" cy="5943600"/>
          </a:xfrm>
          <a:custGeom>
            <a:avLst/>
            <a:gdLst/>
            <a:ahLst/>
            <a:cxnLst/>
            <a:rect l="l" t="t" r="r" b="b"/>
            <a:pathLst>
              <a:path w="38100" h="5943600">
                <a:moveTo>
                  <a:pt x="0" y="5943600"/>
                </a:moveTo>
                <a:lnTo>
                  <a:pt x="38100" y="5943600"/>
                </a:lnTo>
                <a:lnTo>
                  <a:pt x="381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6096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457200"/>
          </a:xfrm>
          <a:custGeom>
            <a:avLst/>
            <a:gdLst/>
            <a:ahLst/>
            <a:cxnLst/>
            <a:rect l="l" t="t" r="r" b="b"/>
            <a:pathLst>
              <a:path w="9163050" h="457200">
                <a:moveTo>
                  <a:pt x="9063990" y="0"/>
                </a:moveTo>
                <a:lnTo>
                  <a:pt x="99059" y="0"/>
                </a:lnTo>
                <a:lnTo>
                  <a:pt x="60500" y="7780"/>
                </a:lnTo>
                <a:lnTo>
                  <a:pt x="29013" y="29003"/>
                </a:lnTo>
                <a:lnTo>
                  <a:pt x="7784" y="60489"/>
                </a:lnTo>
                <a:lnTo>
                  <a:pt x="0" y="99059"/>
                </a:lnTo>
                <a:lnTo>
                  <a:pt x="0" y="358139"/>
                </a:lnTo>
                <a:lnTo>
                  <a:pt x="7784" y="396710"/>
                </a:lnTo>
                <a:lnTo>
                  <a:pt x="29013" y="428196"/>
                </a:lnTo>
                <a:lnTo>
                  <a:pt x="60500" y="449419"/>
                </a:lnTo>
                <a:lnTo>
                  <a:pt x="99059" y="457200"/>
                </a:lnTo>
                <a:lnTo>
                  <a:pt x="9063990" y="457200"/>
                </a:lnTo>
                <a:lnTo>
                  <a:pt x="9102560" y="449419"/>
                </a:lnTo>
                <a:lnTo>
                  <a:pt x="9134046" y="428196"/>
                </a:lnTo>
                <a:lnTo>
                  <a:pt x="9155269" y="396710"/>
                </a:lnTo>
                <a:lnTo>
                  <a:pt x="9163050" y="358139"/>
                </a:lnTo>
                <a:lnTo>
                  <a:pt x="9163050" y="99059"/>
                </a:lnTo>
                <a:lnTo>
                  <a:pt x="9155269" y="60489"/>
                </a:lnTo>
                <a:lnTo>
                  <a:pt x="9134046" y="29003"/>
                </a:lnTo>
                <a:lnTo>
                  <a:pt x="9102560" y="7780"/>
                </a:lnTo>
                <a:lnTo>
                  <a:pt x="906399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457200"/>
          </a:xfrm>
          <a:custGeom>
            <a:avLst/>
            <a:gdLst/>
            <a:ahLst/>
            <a:cxnLst/>
            <a:rect l="l" t="t" r="r" b="b"/>
            <a:pathLst>
              <a:path w="9163050" h="457200">
                <a:moveTo>
                  <a:pt x="0" y="99059"/>
                </a:moveTo>
                <a:lnTo>
                  <a:pt x="7784" y="60489"/>
                </a:lnTo>
                <a:lnTo>
                  <a:pt x="29013" y="29003"/>
                </a:lnTo>
                <a:lnTo>
                  <a:pt x="60500" y="7780"/>
                </a:lnTo>
                <a:lnTo>
                  <a:pt x="99059" y="0"/>
                </a:lnTo>
                <a:lnTo>
                  <a:pt x="9063990" y="0"/>
                </a:lnTo>
                <a:lnTo>
                  <a:pt x="9102560" y="7780"/>
                </a:lnTo>
                <a:lnTo>
                  <a:pt x="9134046" y="29003"/>
                </a:lnTo>
                <a:lnTo>
                  <a:pt x="9155269" y="60489"/>
                </a:lnTo>
                <a:lnTo>
                  <a:pt x="9163050" y="99059"/>
                </a:lnTo>
                <a:lnTo>
                  <a:pt x="9163050" y="358139"/>
                </a:lnTo>
                <a:lnTo>
                  <a:pt x="9155269" y="396710"/>
                </a:lnTo>
                <a:lnTo>
                  <a:pt x="9134046" y="428196"/>
                </a:lnTo>
                <a:lnTo>
                  <a:pt x="9102560" y="449419"/>
                </a:lnTo>
                <a:lnTo>
                  <a:pt x="9063990" y="457200"/>
                </a:lnTo>
                <a:lnTo>
                  <a:pt x="99059" y="457200"/>
                </a:lnTo>
                <a:lnTo>
                  <a:pt x="60500" y="449419"/>
                </a:lnTo>
                <a:lnTo>
                  <a:pt x="29013" y="428196"/>
                </a:lnTo>
                <a:lnTo>
                  <a:pt x="7784" y="396710"/>
                </a:lnTo>
                <a:lnTo>
                  <a:pt x="0" y="358139"/>
                </a:lnTo>
                <a:lnTo>
                  <a:pt x="0" y="99059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0700" y="147269"/>
            <a:ext cx="55067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TFG </a:t>
            </a:r>
            <a:r>
              <a:rPr sz="2400" b="1" dirty="0">
                <a:latin typeface="Arial"/>
                <a:cs typeface="Arial"/>
              </a:rPr>
              <a:t>– </a:t>
            </a:r>
            <a:r>
              <a:rPr sz="2400" b="1" spc="-5" dirty="0">
                <a:latin typeface="Arial"/>
                <a:cs typeface="Arial"/>
              </a:rPr>
              <a:t>splitting, </a:t>
            </a:r>
            <a:r>
              <a:rPr sz="2400" b="1" dirty="0">
                <a:latin typeface="Arial"/>
                <a:cs typeface="Arial"/>
              </a:rPr>
              <a:t>merging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Transactions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850" y="609600"/>
            <a:ext cx="9150350" cy="5943600"/>
          </a:xfrm>
          <a:custGeom>
            <a:avLst/>
            <a:gdLst/>
            <a:ahLst/>
            <a:cxnLst/>
            <a:rect l="l" t="t" r="r" b="b"/>
            <a:pathLst>
              <a:path w="9150350" h="5943600">
                <a:moveTo>
                  <a:pt x="0" y="5943600"/>
                </a:moveTo>
                <a:lnTo>
                  <a:pt x="9150350" y="5943600"/>
                </a:lnTo>
                <a:lnTo>
                  <a:pt x="91503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CFFC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09600"/>
            <a:ext cx="9150350" cy="5943600"/>
          </a:xfrm>
          <a:custGeom>
            <a:avLst/>
            <a:gdLst/>
            <a:ahLst/>
            <a:cxnLst/>
            <a:rect l="l" t="t" r="r" b="b"/>
            <a:pathLst>
              <a:path w="9150350" h="5943600">
                <a:moveTo>
                  <a:pt x="0" y="5943600"/>
                </a:moveTo>
                <a:lnTo>
                  <a:pt x="9150350" y="5943600"/>
                </a:lnTo>
                <a:lnTo>
                  <a:pt x="91503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4736" y="1432560"/>
            <a:ext cx="1176527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88644" y="1489328"/>
            <a:ext cx="841756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CC3300"/>
                </a:solidFill>
                <a:latin typeface="Arial"/>
                <a:cs typeface="Arial"/>
              </a:rPr>
              <a:t>NOTES: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imes New Roman"/>
              <a:cs typeface="Times New Roman"/>
            </a:endParaRPr>
          </a:p>
          <a:p>
            <a:pPr marL="814069" indent="-344170">
              <a:lnSpc>
                <a:spcPct val="100000"/>
              </a:lnSpc>
              <a:buChar char="•"/>
              <a:tabLst>
                <a:tab pos="814069" algn="l"/>
                <a:tab pos="814705" algn="l"/>
              </a:tabLst>
            </a:pPr>
            <a:r>
              <a:rPr sz="2000" spc="-10" dirty="0">
                <a:solidFill>
                  <a:srgbClr val="857CE9"/>
                </a:solidFill>
                <a:latin typeface="Arial"/>
                <a:cs typeface="Arial"/>
              </a:rPr>
              <a:t>Multiple </a:t>
            </a: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meanings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now 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for </a:t>
            </a:r>
            <a:r>
              <a:rPr sz="2000" spc="-10" dirty="0">
                <a:solidFill>
                  <a:srgbClr val="857CE9"/>
                </a:solidFill>
                <a:latin typeface="Arial"/>
                <a:cs typeface="Arial"/>
              </a:rPr>
              <a:t>decision and junction </a:t>
            </a:r>
            <a:r>
              <a:rPr sz="2000" spc="-15" dirty="0">
                <a:solidFill>
                  <a:srgbClr val="003366"/>
                </a:solidFill>
                <a:latin typeface="Arial"/>
                <a:cs typeface="Arial"/>
              </a:rPr>
              <a:t>symbols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spc="2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TFG.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814069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814069" algn="l"/>
                <a:tab pos="814705" algn="l"/>
              </a:tabLst>
            </a:pP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Simple 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TFG model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is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not enough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to represent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multi-processor</a:t>
            </a:r>
            <a:endParaRPr sz="20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</a:pP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systems &amp; associated coordination</a:t>
            </a:r>
            <a:r>
              <a:rPr sz="2000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systems.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814069" indent="-344170">
              <a:lnSpc>
                <a:spcPct val="100000"/>
              </a:lnSpc>
              <a:buFont typeface="Arial"/>
              <a:buChar char="•"/>
              <a:tabLst>
                <a:tab pos="814069" algn="l"/>
                <a:tab pos="814705" algn="l"/>
                <a:tab pos="6518909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Petrinet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model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uses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operations </a:t>
            </a:r>
            <a:r>
              <a:rPr sz="2000" dirty="0">
                <a:solidFill>
                  <a:srgbClr val="003366"/>
                </a:solidFill>
                <a:latin typeface="Arial"/>
                <a:cs typeface="Arial"/>
              </a:rPr>
              <a:t>for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all</a:t>
            </a:r>
            <a:r>
              <a:rPr sz="2000" spc="1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the</a:t>
            </a:r>
            <a:r>
              <a:rPr sz="2000" spc="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above.	But Petrinets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  <a:p>
            <a:pPr marL="814069">
              <a:lnSpc>
                <a:spcPct val="100000"/>
              </a:lnSpc>
            </a:pP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applied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H/W, N/W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protocol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testing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but not</a:t>
            </a:r>
            <a:r>
              <a:rPr sz="2000" spc="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Software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3877" y="218643"/>
            <a:ext cx="3150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Simplified </a:t>
            </a:r>
            <a:r>
              <a:rPr sz="2400" b="1" spc="-5" dirty="0">
                <a:latin typeface="Arial"/>
                <a:cs typeface="Arial"/>
              </a:rPr>
              <a:t>TFG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6216" y="1405127"/>
            <a:ext cx="3270504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1496" y="2423160"/>
            <a:ext cx="414528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82495" y="2398776"/>
            <a:ext cx="1743456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8479" y="2398776"/>
            <a:ext cx="432816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63823" y="2398776"/>
            <a:ext cx="1542288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58640" y="2398776"/>
            <a:ext cx="4782312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45844" y="1486357"/>
            <a:ext cx="7821930" cy="310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Simplify TFG</a:t>
            </a:r>
            <a:r>
              <a:rPr sz="2400" b="1" spc="-1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98500" indent="-393700">
              <a:lnSpc>
                <a:spcPct val="100000"/>
              </a:lnSpc>
              <a:spcBef>
                <a:spcPts val="171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Add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New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Tr-Flows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for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Biosis, Mitosis, Absorption,</a:t>
            </a:r>
            <a:r>
              <a:rPr sz="2000" spc="1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Conjugation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698500" indent="-3937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Problems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2000" b="1" spc="-20" dirty="0">
                <a:solidFill>
                  <a:srgbClr val="CC0000"/>
                </a:solidFill>
                <a:latin typeface="Arial"/>
                <a:cs typeface="Arial"/>
              </a:rPr>
              <a:t>programmer,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designer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&amp; test</a:t>
            </a:r>
            <a:r>
              <a:rPr sz="2000" b="1" spc="8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CC0000"/>
                </a:solidFill>
                <a:latin typeface="Arial"/>
                <a:cs typeface="Arial"/>
              </a:rPr>
              <a:t>designer.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698500" indent="-393700">
              <a:lnSpc>
                <a:spcPct val="100000"/>
              </a:lnSpc>
              <a:buChar char="•"/>
              <a:tabLst>
                <a:tab pos="698500" algn="l"/>
                <a:tab pos="699135" algn="l"/>
              </a:tabLst>
            </a:pP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Need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design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specific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tests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–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possibility </a:t>
            </a:r>
            <a:r>
              <a:rPr sz="2000" spc="-5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000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366"/>
                </a:solidFill>
                <a:latin typeface="Arial"/>
                <a:cs typeface="Arial"/>
              </a:rPr>
              <a:t>bugs.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25000" y="609600"/>
            <a:ext cx="50800" cy="5943600"/>
          </a:xfrm>
          <a:custGeom>
            <a:avLst/>
            <a:gdLst/>
            <a:ahLst/>
            <a:cxnLst/>
            <a:rect l="l" t="t" r="r" b="b"/>
            <a:pathLst>
              <a:path w="50800" h="5943600">
                <a:moveTo>
                  <a:pt x="0" y="5943600"/>
                </a:moveTo>
                <a:lnTo>
                  <a:pt x="50800" y="5943600"/>
                </a:lnTo>
                <a:lnTo>
                  <a:pt x="508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609600"/>
            <a:ext cx="38100" cy="5943600"/>
          </a:xfrm>
          <a:custGeom>
            <a:avLst/>
            <a:gdLst/>
            <a:ahLst/>
            <a:cxnLst/>
            <a:rect l="l" t="t" r="r" b="b"/>
            <a:pathLst>
              <a:path w="38100" h="5943600">
                <a:moveTo>
                  <a:pt x="0" y="5943600"/>
                </a:moveTo>
                <a:lnTo>
                  <a:pt x="38100" y="5943600"/>
                </a:lnTo>
                <a:lnTo>
                  <a:pt x="381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609600"/>
            <a:ext cx="9163050" cy="5943600"/>
          </a:xfrm>
          <a:custGeom>
            <a:avLst/>
            <a:gdLst/>
            <a:ahLst/>
            <a:cxnLst/>
            <a:rect l="l" t="t" r="r" b="b"/>
            <a:pathLst>
              <a:path w="9163050" h="5943600">
                <a:moveTo>
                  <a:pt x="0" y="5943600"/>
                </a:moveTo>
                <a:lnTo>
                  <a:pt x="9163050" y="5943600"/>
                </a:lnTo>
                <a:lnTo>
                  <a:pt x="91630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457200"/>
          </a:xfrm>
          <a:custGeom>
            <a:avLst/>
            <a:gdLst/>
            <a:ahLst/>
            <a:cxnLst/>
            <a:rect l="l" t="t" r="r" b="b"/>
            <a:pathLst>
              <a:path w="9163050" h="457200">
                <a:moveTo>
                  <a:pt x="9063990" y="0"/>
                </a:moveTo>
                <a:lnTo>
                  <a:pt x="99059" y="0"/>
                </a:lnTo>
                <a:lnTo>
                  <a:pt x="60500" y="7780"/>
                </a:lnTo>
                <a:lnTo>
                  <a:pt x="29013" y="29003"/>
                </a:lnTo>
                <a:lnTo>
                  <a:pt x="7784" y="60489"/>
                </a:lnTo>
                <a:lnTo>
                  <a:pt x="0" y="99059"/>
                </a:lnTo>
                <a:lnTo>
                  <a:pt x="0" y="358139"/>
                </a:lnTo>
                <a:lnTo>
                  <a:pt x="7784" y="396710"/>
                </a:lnTo>
                <a:lnTo>
                  <a:pt x="29013" y="428196"/>
                </a:lnTo>
                <a:lnTo>
                  <a:pt x="60500" y="449419"/>
                </a:lnTo>
                <a:lnTo>
                  <a:pt x="99059" y="457200"/>
                </a:lnTo>
                <a:lnTo>
                  <a:pt x="9063990" y="457200"/>
                </a:lnTo>
                <a:lnTo>
                  <a:pt x="9102560" y="449419"/>
                </a:lnTo>
                <a:lnTo>
                  <a:pt x="9134046" y="428196"/>
                </a:lnTo>
                <a:lnTo>
                  <a:pt x="9155269" y="396710"/>
                </a:lnTo>
                <a:lnTo>
                  <a:pt x="9163050" y="358139"/>
                </a:lnTo>
                <a:lnTo>
                  <a:pt x="9163050" y="99059"/>
                </a:lnTo>
                <a:lnTo>
                  <a:pt x="9155269" y="60489"/>
                </a:lnTo>
                <a:lnTo>
                  <a:pt x="9134046" y="29003"/>
                </a:lnTo>
                <a:lnTo>
                  <a:pt x="9102560" y="7780"/>
                </a:lnTo>
                <a:lnTo>
                  <a:pt x="906399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2750" y="152400"/>
            <a:ext cx="9163050" cy="457200"/>
          </a:xfrm>
          <a:custGeom>
            <a:avLst/>
            <a:gdLst/>
            <a:ahLst/>
            <a:cxnLst/>
            <a:rect l="l" t="t" r="r" b="b"/>
            <a:pathLst>
              <a:path w="9163050" h="457200">
                <a:moveTo>
                  <a:pt x="0" y="99059"/>
                </a:moveTo>
                <a:lnTo>
                  <a:pt x="7784" y="60489"/>
                </a:lnTo>
                <a:lnTo>
                  <a:pt x="29013" y="29003"/>
                </a:lnTo>
                <a:lnTo>
                  <a:pt x="60500" y="7780"/>
                </a:lnTo>
                <a:lnTo>
                  <a:pt x="99059" y="0"/>
                </a:lnTo>
                <a:lnTo>
                  <a:pt x="9063990" y="0"/>
                </a:lnTo>
                <a:lnTo>
                  <a:pt x="9102560" y="7780"/>
                </a:lnTo>
                <a:lnTo>
                  <a:pt x="9134046" y="29003"/>
                </a:lnTo>
                <a:lnTo>
                  <a:pt x="9155269" y="60489"/>
                </a:lnTo>
                <a:lnTo>
                  <a:pt x="9163050" y="99059"/>
                </a:lnTo>
                <a:lnTo>
                  <a:pt x="9163050" y="358139"/>
                </a:lnTo>
                <a:lnTo>
                  <a:pt x="9155269" y="396710"/>
                </a:lnTo>
                <a:lnTo>
                  <a:pt x="9134046" y="428196"/>
                </a:lnTo>
                <a:lnTo>
                  <a:pt x="9102560" y="449419"/>
                </a:lnTo>
                <a:lnTo>
                  <a:pt x="9063990" y="457200"/>
                </a:lnTo>
                <a:lnTo>
                  <a:pt x="99059" y="457200"/>
                </a:lnTo>
                <a:lnTo>
                  <a:pt x="60500" y="449419"/>
                </a:lnTo>
                <a:lnTo>
                  <a:pt x="29013" y="428196"/>
                </a:lnTo>
                <a:lnTo>
                  <a:pt x="7784" y="396710"/>
                </a:lnTo>
                <a:lnTo>
                  <a:pt x="0" y="358139"/>
                </a:lnTo>
                <a:lnTo>
                  <a:pt x="0" y="99059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0700" y="147269"/>
            <a:ext cx="38989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Transaction-flow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0850" y="609600"/>
            <a:ext cx="9074150" cy="5943600"/>
          </a:xfrm>
          <a:custGeom>
            <a:avLst/>
            <a:gdLst/>
            <a:ahLst/>
            <a:cxnLst/>
            <a:rect l="l" t="t" r="r" b="b"/>
            <a:pathLst>
              <a:path w="9074150" h="5943600">
                <a:moveTo>
                  <a:pt x="0" y="5943600"/>
                </a:moveTo>
                <a:lnTo>
                  <a:pt x="9074150" y="5943600"/>
                </a:lnTo>
                <a:lnTo>
                  <a:pt x="90741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CCFFCC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0850" y="609600"/>
            <a:ext cx="9074150" cy="5943600"/>
          </a:xfrm>
          <a:custGeom>
            <a:avLst/>
            <a:gdLst/>
            <a:ahLst/>
            <a:cxnLst/>
            <a:rect l="l" t="t" r="r" b="b"/>
            <a:pathLst>
              <a:path w="9074150" h="5943600">
                <a:moveTo>
                  <a:pt x="0" y="5943600"/>
                </a:moveTo>
                <a:lnTo>
                  <a:pt x="9074150" y="5943600"/>
                </a:lnTo>
                <a:lnTo>
                  <a:pt x="90741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255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4463" y="929639"/>
            <a:ext cx="4050791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5880" y="1780032"/>
            <a:ext cx="49072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61160" y="1761744"/>
            <a:ext cx="3846576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25880" y="2602992"/>
            <a:ext cx="49072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1160" y="2584704"/>
            <a:ext cx="4154424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5880" y="3425952"/>
            <a:ext cx="49072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61160" y="3407664"/>
            <a:ext cx="5754624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5880" y="4248911"/>
            <a:ext cx="490728" cy="36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1160" y="4230623"/>
            <a:ext cx="6739128" cy="384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13612" y="997458"/>
            <a:ext cx="6439535" cy="276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Reasons 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for</a:t>
            </a:r>
            <a:r>
              <a:rPr sz="20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Unstructuredness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649605">
              <a:lnSpc>
                <a:spcPct val="100000"/>
              </a:lnSpc>
              <a:spcBef>
                <a:spcPts val="1555"/>
              </a:spcBef>
              <a:tabLst>
                <a:tab pos="994410" algn="l"/>
              </a:tabLst>
            </a:pP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1.	Processes </a:t>
            </a:r>
            <a:r>
              <a:rPr sz="1800" b="1" spc="-10" dirty="0">
                <a:solidFill>
                  <a:srgbClr val="003366"/>
                </a:solidFill>
                <a:latin typeface="Arial"/>
                <a:cs typeface="Arial"/>
              </a:rPr>
              <a:t>involve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Human</a:t>
            </a:r>
            <a:r>
              <a:rPr sz="1800" b="1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66"/>
                </a:solidFill>
                <a:latin typeface="Arial"/>
                <a:cs typeface="Arial"/>
              </a:rPr>
              <a:t>Users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649605">
              <a:lnSpc>
                <a:spcPct val="100000"/>
              </a:lnSpc>
              <a:spcBef>
                <a:spcPts val="5"/>
              </a:spcBef>
              <a:tabLst>
                <a:tab pos="994410" algn="l"/>
              </a:tabLst>
            </a:pPr>
            <a:r>
              <a:rPr sz="1800" b="1" dirty="0">
                <a:solidFill>
                  <a:srgbClr val="857CE9"/>
                </a:solidFill>
                <a:latin typeface="Arial"/>
                <a:cs typeface="Arial"/>
              </a:rPr>
              <a:t>1.	Part of Flow from External</a:t>
            </a:r>
            <a:r>
              <a:rPr sz="1800" b="1" spc="-10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857CE9"/>
                </a:solidFill>
                <a:latin typeface="Arial"/>
                <a:cs typeface="Arial"/>
              </a:rPr>
              <a:t>Systems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649605">
              <a:lnSpc>
                <a:spcPct val="100000"/>
              </a:lnSpc>
              <a:tabLst>
                <a:tab pos="994410" algn="l"/>
              </a:tabLst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1.	Errors, Failures,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Malfunctions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&amp; Recovery</a:t>
            </a:r>
            <a:r>
              <a:rPr sz="1800" b="1" spc="-114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50594" y="4290821"/>
            <a:ext cx="3768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800" b="1" spc="-5" dirty="0">
                <a:solidFill>
                  <a:srgbClr val="9900CC"/>
                </a:solidFill>
                <a:latin typeface="Arial"/>
                <a:cs typeface="Arial"/>
              </a:rPr>
              <a:t>1.	</a:t>
            </a:r>
            <a:r>
              <a:rPr sz="1800" b="1" spc="-10" dirty="0">
                <a:solidFill>
                  <a:srgbClr val="9900CC"/>
                </a:solidFill>
                <a:latin typeface="Arial"/>
                <a:cs typeface="Arial"/>
              </a:rPr>
              <a:t>Transaction </a:t>
            </a:r>
            <a:r>
              <a:rPr sz="1800" b="1" dirty="0">
                <a:solidFill>
                  <a:srgbClr val="9900CC"/>
                </a:solidFill>
                <a:latin typeface="Arial"/>
                <a:cs typeface="Arial"/>
              </a:rPr>
              <a:t>Count,</a:t>
            </a:r>
            <a:r>
              <a:rPr sz="1800" b="1" spc="-7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9900CC"/>
                </a:solidFill>
                <a:latin typeface="Arial"/>
                <a:cs typeface="Arial"/>
              </a:rPr>
              <a:t>Complexity.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55637" y="4290821"/>
            <a:ext cx="2782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900CC"/>
                </a:solidFill>
                <a:latin typeface="Arial"/>
                <a:cs typeface="Arial"/>
              </a:rPr>
              <a:t>Customer </a:t>
            </a:r>
            <a:r>
              <a:rPr sz="1800" b="1" spc="-5" dirty="0">
                <a:solidFill>
                  <a:srgbClr val="9900CC"/>
                </a:solidFill>
                <a:latin typeface="Arial"/>
                <a:cs typeface="Arial"/>
              </a:rPr>
              <a:t>&amp;</a:t>
            </a:r>
            <a:r>
              <a:rPr sz="1800" b="1" spc="-5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900CC"/>
                </a:solidFill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38989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Transaction-flow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4672" y="1331975"/>
            <a:ext cx="4383024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13688" y="2727960"/>
            <a:ext cx="536448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5920" y="2703576"/>
            <a:ext cx="4538472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3688" y="3642359"/>
            <a:ext cx="536448" cy="399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5920" y="3617976"/>
            <a:ext cx="3343655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70888" y="4251959"/>
            <a:ext cx="414527" cy="399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3120" y="4227576"/>
            <a:ext cx="2596896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53820" y="1398854"/>
            <a:ext cx="40601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Reasons 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for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Unstructuredness</a:t>
            </a:r>
            <a:r>
              <a:rPr sz="2000" b="1" spc="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50594" y="2771343"/>
            <a:ext cx="455993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505" indent="-344805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356870" algn="l"/>
                <a:tab pos="357505" algn="l"/>
              </a:tabLst>
            </a:pPr>
            <a:r>
              <a:rPr sz="2000" b="1" spc="-5" dirty="0">
                <a:solidFill>
                  <a:srgbClr val="CC0099"/>
                </a:solidFill>
                <a:latin typeface="Arial"/>
                <a:cs typeface="Arial"/>
              </a:rPr>
              <a:t>New </a:t>
            </a:r>
            <a:r>
              <a:rPr sz="2000" b="1" spc="-15" dirty="0">
                <a:solidFill>
                  <a:srgbClr val="CC0099"/>
                </a:solidFill>
                <a:latin typeface="Arial"/>
                <a:cs typeface="Arial"/>
              </a:rPr>
              <a:t>Transactions, </a:t>
            </a:r>
            <a:r>
              <a:rPr sz="2000" b="1" spc="-5" dirty="0">
                <a:solidFill>
                  <a:srgbClr val="CC0099"/>
                </a:solidFill>
                <a:latin typeface="Arial"/>
                <a:cs typeface="Arial"/>
              </a:rPr>
              <a:t>&amp;</a:t>
            </a:r>
            <a:r>
              <a:rPr sz="2000" b="1" spc="3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99"/>
                </a:solidFill>
                <a:latin typeface="Arial"/>
                <a:cs typeface="Arial"/>
              </a:rPr>
              <a:t>Modifications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 startAt="5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 startAt="5"/>
            </a:pPr>
            <a:endParaRPr sz="1950">
              <a:latin typeface="Times New Roman"/>
              <a:cs typeface="Times New Roman"/>
            </a:endParaRPr>
          </a:p>
          <a:p>
            <a:pPr marL="357505" indent="-344805">
              <a:lnSpc>
                <a:spcPct val="100000"/>
              </a:lnSpc>
              <a:buAutoNum type="arabicPeriod" startAt="5"/>
              <a:tabLst>
                <a:tab pos="356870" algn="l"/>
                <a:tab pos="357505" algn="l"/>
              </a:tabLst>
            </a:pPr>
            <a:r>
              <a:rPr sz="2000" b="1" spc="-15" dirty="0">
                <a:solidFill>
                  <a:srgbClr val="857CE9"/>
                </a:solidFill>
                <a:latin typeface="Arial"/>
                <a:cs typeface="Arial"/>
              </a:rPr>
              <a:t>Approximation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to</a:t>
            </a:r>
            <a:r>
              <a:rPr sz="2000" b="1" spc="7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Reality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 startAt="5"/>
            </a:pPr>
            <a:endParaRPr sz="2050">
              <a:latin typeface="Times New Roman"/>
              <a:cs typeface="Times New Roman"/>
            </a:endParaRPr>
          </a:p>
          <a:p>
            <a:pPr marL="814705" lvl="1" indent="-344805">
              <a:lnSpc>
                <a:spcPct val="100000"/>
              </a:lnSpc>
              <a:buChar char="•"/>
              <a:tabLst>
                <a:tab pos="814069" algn="l"/>
                <a:tab pos="814705" algn="l"/>
              </a:tabLst>
            </a:pP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Attempt to</a:t>
            </a:r>
            <a:r>
              <a:rPr sz="2000" spc="-5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51492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6695" algn="l"/>
                <a:tab pos="4305300" algn="l"/>
              </a:tabLst>
            </a:pPr>
            <a:r>
              <a:rPr sz="2400" b="1" dirty="0">
                <a:latin typeface="Arial"/>
                <a:cs typeface="Arial"/>
              </a:rPr>
              <a:t>Tran</a:t>
            </a:r>
            <a:r>
              <a:rPr sz="2400" b="1" spc="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ac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ion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Flow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Te</a:t>
            </a:r>
            <a:r>
              <a:rPr sz="2400" b="1" spc="0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ing	-	Steps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1496" y="1331975"/>
            <a:ext cx="4968240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70888" y="2026920"/>
            <a:ext cx="414527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03120" y="2002535"/>
            <a:ext cx="2764535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70888" y="2636520"/>
            <a:ext cx="414527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03120" y="2612135"/>
            <a:ext cx="3474720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30367" y="2612135"/>
            <a:ext cx="432815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15711" y="2612135"/>
            <a:ext cx="1069848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70888" y="3246120"/>
            <a:ext cx="414527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3120" y="3221735"/>
            <a:ext cx="2417063" cy="42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70888" y="3855720"/>
            <a:ext cx="414527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3120" y="3831335"/>
            <a:ext cx="5120639" cy="423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1496" y="4745735"/>
            <a:ext cx="1554480" cy="423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8504" y="4745735"/>
            <a:ext cx="487680" cy="423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21864" y="4745735"/>
            <a:ext cx="2895600" cy="42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50594" y="1398854"/>
            <a:ext cx="5598795" cy="3745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First, Build / Obtain </a:t>
            </a:r>
            <a:r>
              <a:rPr sz="2000" b="1" spc="-15" dirty="0">
                <a:solidFill>
                  <a:srgbClr val="CC3300"/>
                </a:solidFill>
                <a:latin typeface="Arial"/>
                <a:cs typeface="Arial"/>
              </a:rPr>
              <a:t>Transaction</a:t>
            </a:r>
            <a:r>
              <a:rPr sz="2000" b="1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Flows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814705" indent="-344805">
              <a:lnSpc>
                <a:spcPct val="100000"/>
              </a:lnSpc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Represent</a:t>
            </a:r>
            <a:r>
              <a:rPr sz="2000" b="1" spc="1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Explicitly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814705" indent="-344805">
              <a:lnSpc>
                <a:spcPct val="100000"/>
              </a:lnSpc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Design details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the 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Main</a:t>
            </a:r>
            <a:r>
              <a:rPr sz="2000" b="1" spc="-3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Tr-Flows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814705" indent="-344805">
              <a:lnSpc>
                <a:spcPct val="100000"/>
              </a:lnSpc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Create From</a:t>
            </a:r>
            <a:r>
              <a:rPr sz="2000" b="1" spc="1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PDL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814705" indent="-344805">
              <a:lnSpc>
                <a:spcPct val="100000"/>
              </a:lnSpc>
              <a:buFont typeface="Arial"/>
              <a:buChar char="•"/>
              <a:tabLst>
                <a:tab pos="814069" algn="l"/>
                <a:tab pos="814705" algn="l"/>
              </a:tabLst>
            </a:pP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HIPO charts &amp; Petrinet</a:t>
            </a:r>
            <a:r>
              <a:rPr sz="2000" b="1" spc="114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Representations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Objective – </a:t>
            </a:r>
            <a:r>
              <a:rPr sz="2000" b="1" spc="-30" dirty="0">
                <a:solidFill>
                  <a:srgbClr val="857CE9"/>
                </a:solidFill>
                <a:latin typeface="Arial"/>
                <a:cs typeface="Arial"/>
              </a:rPr>
              <a:t>Trace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transaction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835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1900" algn="l"/>
                <a:tab pos="4039870" algn="l"/>
              </a:tabLst>
            </a:pPr>
            <a:r>
              <a:rPr sz="2400" spc="10" dirty="0"/>
              <a:t>T</a:t>
            </a:r>
            <a:r>
              <a:rPr sz="2400" spc="-10" dirty="0"/>
              <a:t>r</a:t>
            </a:r>
            <a:r>
              <a:rPr sz="2400" dirty="0"/>
              <a:t>ansac</a:t>
            </a:r>
            <a:r>
              <a:rPr sz="2400" spc="0" dirty="0"/>
              <a:t>t</a:t>
            </a:r>
            <a:r>
              <a:rPr sz="2400" dirty="0"/>
              <a:t>ion</a:t>
            </a:r>
            <a:r>
              <a:rPr sz="2400" spc="-45" dirty="0"/>
              <a:t> </a:t>
            </a:r>
            <a:r>
              <a:rPr sz="2400" dirty="0"/>
              <a:t>-</a:t>
            </a:r>
            <a:r>
              <a:rPr sz="2400" spc="-2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15" dirty="0"/>
              <a:t> </a:t>
            </a:r>
            <a:r>
              <a:rPr sz="2400" spc="10" dirty="0"/>
              <a:t>T</a:t>
            </a:r>
            <a:r>
              <a:rPr sz="2400" dirty="0"/>
              <a:t>esting	-	S</a:t>
            </a:r>
            <a:r>
              <a:rPr sz="2400" spc="0" dirty="0"/>
              <a:t>t</a:t>
            </a:r>
            <a:r>
              <a:rPr sz="2400" dirty="0"/>
              <a:t>eps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2311" y="1051560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1496" y="1027175"/>
            <a:ext cx="4916424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7319" y="1697735"/>
            <a:ext cx="3992879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9511" y="2636520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8695" y="2612135"/>
            <a:ext cx="3508248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86711" y="3246120"/>
            <a:ext cx="414527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5895" y="3221735"/>
            <a:ext cx="4815839" cy="423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98992" y="3221735"/>
            <a:ext cx="432816" cy="42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6711" y="3855720"/>
            <a:ext cx="414527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5895" y="3831335"/>
            <a:ext cx="4361687" cy="423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6711" y="4465320"/>
            <a:ext cx="414527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5895" y="4440935"/>
            <a:ext cx="3806952" cy="423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09268" y="1094358"/>
            <a:ext cx="7851140" cy="2524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Inspections,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Reviews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&amp;</a:t>
            </a:r>
            <a:r>
              <a:rPr sz="20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CC3300"/>
                </a:solidFill>
                <a:latin typeface="Arial"/>
                <a:cs typeface="Arial"/>
              </a:rPr>
              <a:t>Walkthroughs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C3300"/>
              </a:buClr>
              <a:buFont typeface="Arial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Start From Preliminary</a:t>
            </a:r>
            <a:r>
              <a:rPr sz="2000" b="1" spc="5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811530" lvl="1" indent="-341630">
              <a:lnSpc>
                <a:spcPct val="100000"/>
              </a:lnSpc>
              <a:buAutoNum type="arabicPeriod"/>
              <a:tabLst>
                <a:tab pos="811530" algn="l"/>
                <a:tab pos="812165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Conducting</a:t>
            </a:r>
            <a:r>
              <a:rPr sz="2000" b="1" spc="-3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857CE9"/>
                </a:solidFill>
                <a:latin typeface="Arial"/>
                <a:cs typeface="Arial"/>
              </a:rPr>
              <a:t>Walkthroughs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857CE9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268730" lvl="2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68730" algn="l"/>
                <a:tab pos="1269365" algn="l"/>
                <a:tab pos="5647055" algn="l"/>
              </a:tabLst>
            </a:pP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Discuss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enough</a:t>
            </a:r>
            <a:r>
              <a:rPr sz="2000" b="1" spc="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6600"/>
                </a:solidFill>
                <a:latin typeface="Arial"/>
                <a:cs typeface="Arial"/>
              </a:rPr>
              <a:t>Transaction</a:t>
            </a:r>
            <a:r>
              <a:rPr sz="2000" b="1" spc="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6600"/>
                </a:solidFill>
                <a:latin typeface="Arial"/>
                <a:cs typeface="Arial"/>
              </a:rPr>
              <a:t>Types	</a:t>
            </a:r>
            <a:r>
              <a:rPr sz="2000" b="1" spc="0" dirty="0">
                <a:solidFill>
                  <a:srgbClr val="006600"/>
                </a:solidFill>
                <a:latin typeface="Arial"/>
                <a:cs typeface="Arial"/>
              </a:rPr>
              <a:t>(</a:t>
            </a:r>
            <a:r>
              <a:rPr sz="2000" spc="0" dirty="0">
                <a:solidFill>
                  <a:srgbClr val="006600"/>
                </a:solidFill>
                <a:latin typeface="Arial"/>
                <a:cs typeface="Arial"/>
              </a:rPr>
              <a:t>98%</a:t>
            </a:r>
            <a:r>
              <a:rPr sz="2000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Transactions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80734" y="3924046"/>
            <a:ext cx="2216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CC0000"/>
                </a:solidFill>
                <a:latin typeface="Arial"/>
                <a:cs typeface="Arial"/>
              </a:rPr>
              <a:t>(Design</a:t>
            </a:r>
            <a:r>
              <a:rPr sz="1800" i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CC0000"/>
                </a:solidFill>
                <a:latin typeface="Arial"/>
                <a:cs typeface="Arial"/>
              </a:rPr>
              <a:t>independent)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23998" y="3899661"/>
            <a:ext cx="409829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User needs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&amp;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Functional</a:t>
            </a:r>
            <a:r>
              <a:rPr sz="20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terms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000" b="1" spc="-15" dirty="0">
                <a:solidFill>
                  <a:srgbClr val="857CE9"/>
                </a:solidFill>
                <a:latin typeface="Arial"/>
                <a:cs typeface="Arial"/>
              </a:rPr>
              <a:t>Traceability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to</a:t>
            </a:r>
            <a:r>
              <a:rPr sz="2000" b="1" spc="-2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Requirements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835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71900" algn="l"/>
                <a:tab pos="4039870" algn="l"/>
              </a:tabLst>
            </a:pPr>
            <a:r>
              <a:rPr sz="2400" spc="10" dirty="0"/>
              <a:t>T</a:t>
            </a:r>
            <a:r>
              <a:rPr sz="2400" spc="-10" dirty="0"/>
              <a:t>r</a:t>
            </a:r>
            <a:r>
              <a:rPr sz="2400" dirty="0"/>
              <a:t>ansac</a:t>
            </a:r>
            <a:r>
              <a:rPr sz="2400" spc="0" dirty="0"/>
              <a:t>t</a:t>
            </a:r>
            <a:r>
              <a:rPr sz="2400" dirty="0"/>
              <a:t>ion</a:t>
            </a:r>
            <a:r>
              <a:rPr sz="2400" spc="-45" dirty="0"/>
              <a:t> </a:t>
            </a:r>
            <a:r>
              <a:rPr sz="2400" dirty="0"/>
              <a:t>-</a:t>
            </a:r>
            <a:r>
              <a:rPr sz="2400" spc="-2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15" dirty="0"/>
              <a:t> </a:t>
            </a:r>
            <a:r>
              <a:rPr sz="2400" spc="10" dirty="0"/>
              <a:t>T</a:t>
            </a:r>
            <a:r>
              <a:rPr sz="2400" dirty="0"/>
              <a:t>esting	-	S</a:t>
            </a:r>
            <a:r>
              <a:rPr sz="2400" spc="0" dirty="0"/>
              <a:t>t</a:t>
            </a:r>
            <a:r>
              <a:rPr sz="2400" dirty="0"/>
              <a:t>eps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895" y="746759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1080" y="722376"/>
            <a:ext cx="524256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9511" y="1661160"/>
            <a:ext cx="536448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8695" y="1636776"/>
            <a:ext cx="4504944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511" y="2270760"/>
            <a:ext cx="536448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8695" y="2246376"/>
            <a:ext cx="4413504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9511" y="4099559"/>
            <a:ext cx="536448" cy="399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8695" y="4075176"/>
            <a:ext cx="5394959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9511" y="5013959"/>
            <a:ext cx="536448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8695" y="4989576"/>
            <a:ext cx="4367783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9511" y="5623559"/>
            <a:ext cx="536448" cy="399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8695" y="5599176"/>
            <a:ext cx="2834639" cy="423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45864" y="5599176"/>
            <a:ext cx="487679" cy="423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6176" y="5599176"/>
            <a:ext cx="3928872" cy="423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28852" y="789254"/>
            <a:ext cx="7628890" cy="520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Inspections, Reviews &amp; </a:t>
            </a:r>
            <a:r>
              <a:rPr sz="2000" b="1" spc="-15" dirty="0">
                <a:solidFill>
                  <a:srgbClr val="CC3300"/>
                </a:solidFill>
                <a:latin typeface="Arial"/>
                <a:cs typeface="Arial"/>
              </a:rPr>
              <a:t>Walkthroughs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 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195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Design </a:t>
            </a:r>
            <a:r>
              <a:rPr sz="2000" b="1" spc="-35" dirty="0">
                <a:solidFill>
                  <a:srgbClr val="857CE9"/>
                </a:solidFill>
                <a:latin typeface="Arial"/>
                <a:cs typeface="Arial"/>
              </a:rPr>
              <a:t>Tests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for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C1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+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C2</a:t>
            </a:r>
            <a:r>
              <a:rPr sz="2000" b="1" spc="1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  <a:tab pos="3975735" algn="l"/>
              </a:tabLst>
            </a:pPr>
            <a:r>
              <a:rPr sz="2000" b="1" spc="-15" dirty="0">
                <a:solidFill>
                  <a:srgbClr val="006600"/>
                </a:solidFill>
                <a:latin typeface="Arial"/>
                <a:cs typeface="Arial"/>
              </a:rPr>
              <a:t>Additional</a:t>
            </a:r>
            <a:r>
              <a:rPr sz="2000" b="1" spc="5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Coverage	(&gt;</a:t>
            </a:r>
            <a:r>
              <a:rPr sz="2000" b="1" spc="-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C1+C2)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548765" lvl="1" indent="-340995">
              <a:lnSpc>
                <a:spcPct val="100000"/>
              </a:lnSpc>
              <a:spcBef>
                <a:spcPts val="5"/>
              </a:spcBef>
              <a:buChar char="•"/>
              <a:tabLst>
                <a:tab pos="1548765" algn="l"/>
                <a:tab pos="1549400" algn="l"/>
                <a:tab pos="2856865" algn="l"/>
              </a:tabLst>
            </a:pP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Paths</a:t>
            </a:r>
            <a:r>
              <a:rPr sz="2000" spc="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6600"/>
                </a:solidFill>
                <a:latin typeface="Arial"/>
                <a:cs typeface="Arial"/>
              </a:rPr>
              <a:t>with	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loops, </a:t>
            </a:r>
            <a:r>
              <a:rPr sz="2000" dirty="0">
                <a:solidFill>
                  <a:srgbClr val="006600"/>
                </a:solidFill>
                <a:latin typeface="Arial"/>
                <a:cs typeface="Arial"/>
              </a:rPr>
              <a:t>extreme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values, </a:t>
            </a:r>
            <a:r>
              <a:rPr sz="2000" spc="-5" dirty="0">
                <a:solidFill>
                  <a:srgbClr val="006600"/>
                </a:solidFill>
                <a:latin typeface="Arial"/>
                <a:cs typeface="Arial"/>
              </a:rPr>
              <a:t>domain</a:t>
            </a:r>
            <a:r>
              <a:rPr sz="2000" spc="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6600"/>
                </a:solidFill>
                <a:latin typeface="Arial"/>
                <a:cs typeface="Arial"/>
              </a:rPr>
              <a:t>boundaries</a:t>
            </a:r>
            <a:endParaRPr sz="2000">
              <a:latin typeface="Arial"/>
              <a:cs typeface="Arial"/>
            </a:endParaRPr>
          </a:p>
          <a:p>
            <a:pPr marL="1548765" lvl="1" indent="-340995">
              <a:lnSpc>
                <a:spcPct val="100000"/>
              </a:lnSpc>
              <a:buFont typeface="Arial"/>
              <a:buChar char="•"/>
              <a:tabLst>
                <a:tab pos="1548765" algn="l"/>
                <a:tab pos="1549400" algn="l"/>
              </a:tabLst>
            </a:pPr>
            <a:r>
              <a:rPr sz="2000" b="1" spc="-15" dirty="0">
                <a:solidFill>
                  <a:srgbClr val="9900CC"/>
                </a:solidFill>
                <a:latin typeface="Arial"/>
                <a:cs typeface="Arial"/>
              </a:rPr>
              <a:t>Weird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cases,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long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&amp;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potentially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troublesome</a:t>
            </a:r>
            <a:r>
              <a:rPr sz="2000" b="1" spc="7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9900CC"/>
                </a:solidFill>
                <a:latin typeface="Arial"/>
                <a:cs typeface="Arial"/>
              </a:rPr>
              <a:t>Tr.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har char="•"/>
            </a:pP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Design </a:t>
            </a:r>
            <a:r>
              <a:rPr sz="2000" b="1" spc="-40" dirty="0">
                <a:solidFill>
                  <a:srgbClr val="CC0000"/>
                </a:solidFill>
                <a:latin typeface="Arial"/>
                <a:cs typeface="Arial"/>
              </a:rPr>
              <a:t>Test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cases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2000" b="1" spc="-80" dirty="0">
                <a:solidFill>
                  <a:srgbClr val="CC0000"/>
                </a:solidFill>
                <a:latin typeface="Arial"/>
                <a:cs typeface="Arial"/>
              </a:rPr>
              <a:t>Tr.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Splits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&amp;</a:t>
            </a:r>
            <a:r>
              <a:rPr sz="2000" b="1" spc="1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mergers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195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Publish Selected </a:t>
            </a:r>
            <a:r>
              <a:rPr sz="2000" b="1" spc="-40" dirty="0">
                <a:solidFill>
                  <a:srgbClr val="857CE9"/>
                </a:solidFill>
                <a:latin typeface="Arial"/>
                <a:cs typeface="Arial"/>
              </a:rPr>
              <a:t>Test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Paths</a:t>
            </a:r>
            <a:r>
              <a:rPr sz="2000" b="1" spc="8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early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15" dirty="0">
                <a:solidFill>
                  <a:srgbClr val="9900CC"/>
                </a:solidFill>
                <a:latin typeface="Arial"/>
                <a:cs typeface="Arial"/>
              </a:rPr>
              <a:t>Buyer’s Acceptance </a:t>
            </a:r>
            <a:r>
              <a:rPr sz="2000" b="1" spc="-5" dirty="0">
                <a:solidFill>
                  <a:srgbClr val="9900CC"/>
                </a:solidFill>
                <a:latin typeface="Arial"/>
                <a:cs typeface="Arial"/>
              </a:rPr>
              <a:t>– functional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&amp; acceptance</a:t>
            </a:r>
            <a:r>
              <a:rPr sz="2000" b="1" spc="15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900CC"/>
                </a:solidFill>
                <a:latin typeface="Arial"/>
                <a:cs typeface="Arial"/>
              </a:rPr>
              <a:t>tests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5362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8725" algn="l"/>
              </a:tabLst>
            </a:pPr>
            <a:r>
              <a:rPr sz="2400" spc="10" dirty="0"/>
              <a:t>T</a:t>
            </a:r>
            <a:r>
              <a:rPr sz="2400" spc="-10" dirty="0"/>
              <a:t>r</a:t>
            </a:r>
            <a:r>
              <a:rPr sz="2400" dirty="0"/>
              <a:t>ansac</a:t>
            </a:r>
            <a:r>
              <a:rPr sz="2400" spc="0" dirty="0"/>
              <a:t>t</a:t>
            </a:r>
            <a:r>
              <a:rPr sz="2400" dirty="0"/>
              <a:t>ion</a:t>
            </a:r>
            <a:r>
              <a:rPr sz="2400" spc="-45" dirty="0"/>
              <a:t> </a:t>
            </a:r>
            <a:r>
              <a:rPr sz="2400" dirty="0"/>
              <a:t>-</a:t>
            </a:r>
            <a:r>
              <a:rPr sz="2400" spc="-2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15" dirty="0"/>
              <a:t> </a:t>
            </a:r>
            <a:r>
              <a:rPr sz="2400" spc="10" dirty="0"/>
              <a:t>T</a:t>
            </a:r>
            <a:r>
              <a:rPr sz="2400" dirty="0"/>
              <a:t>esting	</a:t>
            </a:r>
            <a:r>
              <a:rPr sz="2400" spc="15" dirty="0"/>
              <a:t>T</a:t>
            </a:r>
            <a:r>
              <a:rPr sz="2400" dirty="0"/>
              <a:t>ech</a:t>
            </a:r>
            <a:r>
              <a:rPr sz="2400" spc="5" dirty="0"/>
              <a:t>n</a:t>
            </a:r>
            <a:r>
              <a:rPr sz="2400" dirty="0"/>
              <a:t>i</a:t>
            </a:r>
            <a:r>
              <a:rPr sz="2400" spc="-25" dirty="0"/>
              <a:t>q</a:t>
            </a:r>
            <a:r>
              <a:rPr sz="2400" dirty="0"/>
              <a:t>ues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895" y="746759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1080" y="722376"/>
            <a:ext cx="2090927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9511" y="1661160"/>
            <a:ext cx="536448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8695" y="1636776"/>
            <a:ext cx="6303263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511" y="2270760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8695" y="2246376"/>
            <a:ext cx="2612135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8852" y="789254"/>
            <a:ext cx="7832725" cy="3745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 startAt="2"/>
              <a:tabLst>
                <a:tab pos="353695" algn="l"/>
                <a:tab pos="354330" algn="l"/>
              </a:tabLst>
            </a:pP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Path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Selection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/>
              <a:buAutoNum type="arabicPeriod" startAt="2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3300"/>
              </a:buClr>
              <a:buFont typeface="Arial"/>
              <a:buAutoNum type="arabicPeriod" startAt="2"/>
            </a:pPr>
            <a:endParaRPr sz="19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Covering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Set (C1+C2)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of Functionally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Sensible</a:t>
            </a:r>
            <a:r>
              <a:rPr sz="2000" b="1" spc="8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857CE9"/>
                </a:solidFill>
                <a:latin typeface="Arial"/>
                <a:cs typeface="Arial"/>
              </a:rPr>
              <a:t>Tr.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30" dirty="0">
                <a:solidFill>
                  <a:srgbClr val="006600"/>
                </a:solidFill>
                <a:latin typeface="Arial"/>
                <a:cs typeface="Arial"/>
              </a:rPr>
              <a:t>Add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Difficult</a:t>
            </a:r>
            <a:r>
              <a:rPr sz="2000" b="1" spc="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Paths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spcBef>
                <a:spcPts val="5"/>
              </a:spcBef>
              <a:buChar char="•"/>
              <a:tabLst>
                <a:tab pos="1548765" algn="l"/>
                <a:tab pos="1549400" algn="l"/>
              </a:tabLst>
            </a:pPr>
            <a:r>
              <a:rPr sz="2000" spc="-10" dirty="0">
                <a:solidFill>
                  <a:srgbClr val="CC0000"/>
                </a:solidFill>
                <a:latin typeface="Arial"/>
                <a:cs typeface="Arial"/>
              </a:rPr>
              <a:t>Review </a:t>
            </a:r>
            <a:r>
              <a:rPr sz="2000" spc="-15" dirty="0">
                <a:solidFill>
                  <a:srgbClr val="CC0000"/>
                </a:solidFill>
                <a:latin typeface="Arial"/>
                <a:cs typeface="Arial"/>
              </a:rPr>
              <a:t>with </a:t>
            </a:r>
            <a:r>
              <a:rPr sz="2000" spc="-10" dirty="0">
                <a:solidFill>
                  <a:srgbClr val="CC0000"/>
                </a:solidFill>
                <a:latin typeface="Arial"/>
                <a:cs typeface="Arial"/>
              </a:rPr>
              <a:t>designers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&amp;</a:t>
            </a:r>
            <a:r>
              <a:rPr sz="2000" spc="1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implementers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000" spc="-10" dirty="0">
                <a:solidFill>
                  <a:srgbClr val="857CE9"/>
                </a:solidFill>
                <a:latin typeface="Arial"/>
                <a:cs typeface="Arial"/>
              </a:rPr>
              <a:t>Exposure of </a:t>
            </a: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interface problems &amp; </a:t>
            </a:r>
            <a:r>
              <a:rPr sz="2000" spc="-10" dirty="0">
                <a:solidFill>
                  <a:srgbClr val="857CE9"/>
                </a:solidFill>
                <a:latin typeface="Arial"/>
                <a:cs typeface="Arial"/>
              </a:rPr>
              <a:t>duplicated</a:t>
            </a:r>
            <a:r>
              <a:rPr sz="2000" spc="12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processing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000" spc="-40" dirty="0">
                <a:solidFill>
                  <a:srgbClr val="857CE9"/>
                </a:solidFill>
                <a:latin typeface="Arial"/>
                <a:cs typeface="Arial"/>
              </a:rPr>
              <a:t>Very </a:t>
            </a:r>
            <a:r>
              <a:rPr sz="2000" dirty="0">
                <a:solidFill>
                  <a:srgbClr val="857CE9"/>
                </a:solidFill>
                <a:latin typeface="Arial"/>
                <a:cs typeface="Arial"/>
              </a:rPr>
              <a:t>few </a:t>
            </a:r>
            <a:r>
              <a:rPr sz="2000" spc="-5" dirty="0">
                <a:solidFill>
                  <a:srgbClr val="EB78ED"/>
                </a:solidFill>
                <a:latin typeface="Arial"/>
                <a:cs typeface="Arial"/>
              </a:rPr>
              <a:t>Implementation </a:t>
            </a:r>
            <a:r>
              <a:rPr sz="2000" spc="-10" dirty="0">
                <a:solidFill>
                  <a:srgbClr val="EB78ED"/>
                </a:solidFill>
                <a:latin typeface="Arial"/>
                <a:cs typeface="Arial"/>
              </a:rPr>
              <a:t>bugs </a:t>
            </a:r>
            <a:r>
              <a:rPr sz="2000" spc="0" dirty="0">
                <a:solidFill>
                  <a:srgbClr val="857CE9"/>
                </a:solidFill>
                <a:latin typeface="Arial"/>
                <a:cs typeface="Arial"/>
              </a:rPr>
              <a:t>may</a:t>
            </a:r>
            <a:r>
              <a:rPr sz="2000" spc="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remain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66799" y="5424322"/>
            <a:ext cx="523176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Transaction-flow Path Covering Set belongs</a:t>
            </a:r>
            <a:r>
              <a:rPr sz="2000" spc="15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9900CC"/>
                </a:solidFill>
                <a:latin typeface="Arial"/>
                <a:cs typeface="Arial"/>
              </a:rPr>
              <a:t>System </a:t>
            </a: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Feature</a:t>
            </a:r>
            <a:r>
              <a:rPr sz="2000" spc="3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9900CC"/>
                </a:solidFill>
                <a:latin typeface="Arial"/>
                <a:cs typeface="Arial"/>
              </a:rPr>
              <a:t>Tests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9163050" cy="5989955"/>
          </a:xfrm>
          <a:custGeom>
            <a:avLst/>
            <a:gdLst/>
            <a:ahLst/>
            <a:cxnLst/>
            <a:rect l="l" t="t" r="r" b="b"/>
            <a:pathLst>
              <a:path w="9163050" h="5989955">
                <a:moveTo>
                  <a:pt x="0" y="5989574"/>
                </a:moveTo>
                <a:lnTo>
                  <a:pt x="9163050" y="5989574"/>
                </a:lnTo>
                <a:lnTo>
                  <a:pt x="916305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75964" y="186944"/>
            <a:ext cx="24358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 </a:t>
            </a:r>
            <a:r>
              <a:rPr spc="-5" dirty="0"/>
              <a:t>Simple</a:t>
            </a:r>
            <a:r>
              <a:rPr spc="-45" dirty="0"/>
              <a:t> </a:t>
            </a:r>
            <a:r>
              <a:rPr spc="-5" dirty="0"/>
              <a:t>Transaction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096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096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1044" y="880694"/>
            <a:ext cx="808609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Example</a:t>
            </a:r>
            <a:r>
              <a:rPr sz="1600" dirty="0">
                <a:latin typeface="Arial"/>
                <a:cs typeface="Arial"/>
              </a:rPr>
              <a:t>: the </a:t>
            </a:r>
            <a:r>
              <a:rPr sz="1600" spc="-5" dirty="0">
                <a:latin typeface="Arial"/>
                <a:cs typeface="Arial"/>
              </a:rPr>
              <a:t>sequence of </a:t>
            </a:r>
            <a:r>
              <a:rPr sz="1600" dirty="0">
                <a:latin typeface="Arial"/>
                <a:cs typeface="Arial"/>
              </a:rPr>
              <a:t>steps in </a:t>
            </a:r>
            <a:r>
              <a:rPr sz="1600" spc="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transaction in an </a:t>
            </a:r>
            <a:r>
              <a:rPr sz="1600" spc="-5" dirty="0">
                <a:latin typeface="Arial"/>
                <a:cs typeface="Arial"/>
              </a:rPr>
              <a:t>online </a:t>
            </a:r>
            <a:r>
              <a:rPr sz="1600" dirty="0">
                <a:latin typeface="Arial"/>
                <a:cs typeface="Arial"/>
              </a:rPr>
              <a:t>information </a:t>
            </a:r>
            <a:r>
              <a:rPr sz="1600" spc="-5" dirty="0">
                <a:latin typeface="Arial"/>
                <a:cs typeface="Arial"/>
              </a:rPr>
              <a:t>retrieval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system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3820" y="1612468"/>
            <a:ext cx="14490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1. </a:t>
            </a:r>
            <a:r>
              <a:rPr sz="1600" dirty="0">
                <a:latin typeface="Arial"/>
                <a:cs typeface="Arial"/>
              </a:rPr>
              <a:t>accept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inputs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96103" y="1612468"/>
            <a:ext cx="15887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3535" algn="l"/>
              </a:tabLst>
            </a:pPr>
            <a:r>
              <a:rPr sz="1600" spc="-5" dirty="0">
                <a:latin typeface="Arial"/>
                <a:cs typeface="Arial"/>
              </a:rPr>
              <a:t>7.	</a:t>
            </a:r>
            <a:r>
              <a:rPr sz="1600" dirty="0">
                <a:latin typeface="Arial"/>
                <a:cs typeface="Arial"/>
              </a:rPr>
              <a:t>Accept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Inputs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3820" y="2100452"/>
            <a:ext cx="269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2. </a:t>
            </a:r>
            <a:r>
              <a:rPr sz="1600" spc="-15" dirty="0">
                <a:latin typeface="Arial"/>
                <a:cs typeface="Arial"/>
              </a:rPr>
              <a:t>Validate </a:t>
            </a:r>
            <a:r>
              <a:rPr sz="1600" dirty="0">
                <a:latin typeface="Arial"/>
                <a:cs typeface="Arial"/>
              </a:rPr>
              <a:t>inputs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(Birth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1600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33399"/>
                </a:solidFill>
                <a:latin typeface="Arial"/>
                <a:cs typeface="Arial"/>
              </a:rPr>
              <a:t>tr.)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96103" y="2100452"/>
            <a:ext cx="16846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3060" algn="l"/>
              </a:tabLst>
            </a:pPr>
            <a:r>
              <a:rPr sz="1600" spc="-5" dirty="0">
                <a:latin typeface="Arial"/>
                <a:cs typeface="Arial"/>
              </a:rPr>
              <a:t>8.	</a:t>
            </a:r>
            <a:r>
              <a:rPr sz="1600" spc="-15" dirty="0">
                <a:latin typeface="Arial"/>
                <a:cs typeface="Arial"/>
              </a:rPr>
              <a:t>Validate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inputs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3820" y="2588514"/>
            <a:ext cx="24809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3. Transmit </a:t>
            </a:r>
            <a:r>
              <a:rPr sz="1600" dirty="0">
                <a:latin typeface="Arial"/>
                <a:cs typeface="Arial"/>
              </a:rPr>
              <a:t>ack. to the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3820" y="3076448"/>
            <a:ext cx="14801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4. Process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41240" y="2588514"/>
            <a:ext cx="222885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8305" indent="-340995">
              <a:lnSpc>
                <a:spcPct val="100000"/>
              </a:lnSpc>
              <a:spcBef>
                <a:spcPts val="105"/>
              </a:spcBef>
              <a:buAutoNum type="arabicPeriod" startAt="9"/>
              <a:tabLst>
                <a:tab pos="408305" algn="l"/>
                <a:tab pos="408940" algn="l"/>
              </a:tabLst>
            </a:pPr>
            <a:r>
              <a:rPr sz="1600" spc="-5" dirty="0">
                <a:latin typeface="Arial"/>
                <a:cs typeface="Arial"/>
              </a:rPr>
              <a:t>Process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request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9"/>
            </a:pPr>
            <a:endParaRPr sz="165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buAutoNum type="arabicPeriod" startAt="9"/>
              <a:tabLst>
                <a:tab pos="351155" algn="l"/>
              </a:tabLst>
            </a:pPr>
            <a:r>
              <a:rPr sz="1600" spc="-5" dirty="0">
                <a:latin typeface="Arial"/>
                <a:cs typeface="Arial"/>
              </a:rPr>
              <a:t>Update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3820" y="3564077"/>
            <a:ext cx="121412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5. </a:t>
            </a:r>
            <a:r>
              <a:rPr sz="1600" dirty="0">
                <a:latin typeface="Arial"/>
                <a:cs typeface="Arial"/>
              </a:rPr>
              <a:t>Search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41240" y="3564077"/>
            <a:ext cx="17481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45" dirty="0">
                <a:latin typeface="Arial"/>
                <a:cs typeface="Arial"/>
              </a:rPr>
              <a:t>11. </a:t>
            </a:r>
            <a:r>
              <a:rPr sz="1600" spc="-5" dirty="0">
                <a:latin typeface="Arial"/>
                <a:cs typeface="Arial"/>
              </a:rPr>
              <a:t>Transmit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output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3820" y="4052061"/>
            <a:ext cx="27495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6. Request </a:t>
            </a:r>
            <a:r>
              <a:rPr sz="1600" dirty="0">
                <a:latin typeface="Arial"/>
                <a:cs typeface="Arial"/>
              </a:rPr>
              <a:t>direction </a:t>
            </a:r>
            <a:r>
              <a:rPr sz="1600" spc="-5" dirty="0">
                <a:latin typeface="Arial"/>
                <a:cs typeface="Arial"/>
              </a:rPr>
              <a:t>from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41240" y="4052061"/>
            <a:ext cx="44621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12. Record transaction </a:t>
            </a:r>
            <a:r>
              <a:rPr sz="1600" dirty="0">
                <a:latin typeface="Arial"/>
                <a:cs typeface="Arial"/>
              </a:rPr>
              <a:t>in log </a:t>
            </a:r>
            <a:r>
              <a:rPr sz="1600" spc="0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cleanup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(Closure)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1044" y="5028057"/>
            <a:ext cx="25558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Users View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transaction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71009" y="5028057"/>
            <a:ext cx="11988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: Single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step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7996" y="5515762"/>
            <a:ext cx="136017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Systems</a:t>
            </a:r>
            <a:r>
              <a:rPr sz="16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view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71009" y="5515762"/>
            <a:ext cx="289242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Arial"/>
                <a:cs typeface="Arial"/>
              </a:rPr>
              <a:t>: </a:t>
            </a:r>
            <a:r>
              <a:rPr sz="1600" spc="-5" dirty="0">
                <a:latin typeface="Arial"/>
                <a:cs typeface="Arial"/>
              </a:rPr>
              <a:t>Sequence of </a:t>
            </a:r>
            <a:r>
              <a:rPr sz="1600" dirty="0">
                <a:latin typeface="Arial"/>
                <a:cs typeface="Arial"/>
              </a:rPr>
              <a:t>many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operations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0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5362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8725" algn="l"/>
              </a:tabLst>
            </a:pPr>
            <a:r>
              <a:rPr sz="2400" spc="10" dirty="0"/>
              <a:t>T</a:t>
            </a:r>
            <a:r>
              <a:rPr sz="2400" spc="-10" dirty="0"/>
              <a:t>r</a:t>
            </a:r>
            <a:r>
              <a:rPr sz="2400" dirty="0"/>
              <a:t>ansac</a:t>
            </a:r>
            <a:r>
              <a:rPr sz="2400" spc="0" dirty="0"/>
              <a:t>t</a:t>
            </a:r>
            <a:r>
              <a:rPr sz="2400" dirty="0"/>
              <a:t>ion</a:t>
            </a:r>
            <a:r>
              <a:rPr sz="2400" spc="-45" dirty="0"/>
              <a:t> </a:t>
            </a:r>
            <a:r>
              <a:rPr sz="2400" dirty="0"/>
              <a:t>-</a:t>
            </a:r>
            <a:r>
              <a:rPr sz="2400" spc="-2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15" dirty="0"/>
              <a:t> </a:t>
            </a:r>
            <a:r>
              <a:rPr sz="2400" spc="10" dirty="0"/>
              <a:t>T</a:t>
            </a:r>
            <a:r>
              <a:rPr sz="2400" dirty="0"/>
              <a:t>esting	</a:t>
            </a:r>
            <a:r>
              <a:rPr sz="2400" spc="15" dirty="0"/>
              <a:t>T</a:t>
            </a:r>
            <a:r>
              <a:rPr sz="2400" dirty="0"/>
              <a:t>ech</a:t>
            </a:r>
            <a:r>
              <a:rPr sz="2400" spc="5" dirty="0"/>
              <a:t>n</a:t>
            </a:r>
            <a:r>
              <a:rPr sz="2400" dirty="0"/>
              <a:t>i</a:t>
            </a:r>
            <a:r>
              <a:rPr sz="2400" spc="-25" dirty="0"/>
              <a:t>q</a:t>
            </a:r>
            <a:r>
              <a:rPr sz="2400" dirty="0"/>
              <a:t>ues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895" y="746759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1080" y="722376"/>
            <a:ext cx="1911095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8852" y="789254"/>
            <a:ext cx="8432165" cy="3378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Sensitization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/>
              <a:buAutoNum type="arabicPeriod" startAt="3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3300"/>
              </a:buClr>
              <a:buFont typeface="Arial"/>
              <a:buAutoNum type="arabicPeriod" startAt="3"/>
            </a:pPr>
            <a:endParaRPr sz="19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  <a:tab pos="4671060" algn="l"/>
                <a:tab pos="5021580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Functionally</a:t>
            </a:r>
            <a:r>
              <a:rPr sz="2000" b="1" spc="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Sensible</a:t>
            </a:r>
            <a:r>
              <a:rPr sz="2000" b="1" spc="2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Paths	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–	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Simple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857CE9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  <a:tab pos="7320280" algn="l"/>
              </a:tabLst>
            </a:pPr>
            <a:r>
              <a:rPr sz="2000" b="1" spc="-35" dirty="0">
                <a:solidFill>
                  <a:srgbClr val="857CE9"/>
                </a:solidFill>
                <a:latin typeface="Arial"/>
                <a:cs typeface="Arial"/>
              </a:rPr>
              <a:t>Error,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Exception, External Protocol</a:t>
            </a:r>
            <a:r>
              <a:rPr sz="2000" b="1" spc="26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Interface</a:t>
            </a:r>
            <a:r>
              <a:rPr sz="2000" b="1" spc="2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Paths	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-</a:t>
            </a:r>
            <a:r>
              <a:rPr sz="2000" b="1" spc="-6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Difficult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857CE9"/>
              </a:buClr>
              <a:buFont typeface="Arial"/>
              <a:buAutoNum type="arabicPeriod"/>
            </a:pP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857CE9"/>
              </a:buClr>
              <a:buFont typeface="Arial"/>
              <a:buAutoNum type="arabicPeriod"/>
            </a:pPr>
            <a:endParaRPr sz="1950">
              <a:latin typeface="Times New Roman"/>
              <a:cs typeface="Times New Roman"/>
            </a:endParaRPr>
          </a:p>
          <a:p>
            <a:pPr marL="750570">
              <a:lnSpc>
                <a:spcPct val="100000"/>
              </a:lnSpc>
              <a:spcBef>
                <a:spcPts val="5"/>
              </a:spcBef>
            </a:pPr>
            <a:r>
              <a:rPr sz="2000" b="1" spc="-25" dirty="0">
                <a:solidFill>
                  <a:srgbClr val="CC3300"/>
                </a:solidFill>
                <a:latin typeface="Arial"/>
                <a:cs typeface="Arial"/>
              </a:rPr>
              <a:t>Testing </a:t>
            </a:r>
            <a:r>
              <a:rPr sz="2000" b="1" spc="-30" dirty="0">
                <a:solidFill>
                  <a:srgbClr val="CC3300"/>
                </a:solidFill>
                <a:latin typeface="Arial"/>
                <a:cs typeface="Arial"/>
              </a:rPr>
              <a:t>Tr.–Flows 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with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External</a:t>
            </a:r>
            <a:r>
              <a:rPr sz="2000" b="1" spc="-3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Interfaces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Use </a:t>
            </a: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patches &amp; </a:t>
            </a: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break </a:t>
            </a: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points, </a:t>
            </a: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mistune, </a:t>
            </a: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break the</a:t>
            </a:r>
            <a:r>
              <a:rPr sz="2000" spc="9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rules,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5362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8725" algn="l"/>
              </a:tabLst>
            </a:pPr>
            <a:r>
              <a:rPr sz="2400" spc="10" dirty="0"/>
              <a:t>T</a:t>
            </a:r>
            <a:r>
              <a:rPr sz="2400" spc="-10" dirty="0"/>
              <a:t>r</a:t>
            </a:r>
            <a:r>
              <a:rPr sz="2400" dirty="0"/>
              <a:t>ansac</a:t>
            </a:r>
            <a:r>
              <a:rPr sz="2400" spc="0" dirty="0"/>
              <a:t>t</a:t>
            </a:r>
            <a:r>
              <a:rPr sz="2400" dirty="0"/>
              <a:t>ion</a:t>
            </a:r>
            <a:r>
              <a:rPr sz="2400" spc="-45" dirty="0"/>
              <a:t> </a:t>
            </a:r>
            <a:r>
              <a:rPr sz="2400" dirty="0"/>
              <a:t>-</a:t>
            </a:r>
            <a:r>
              <a:rPr sz="2400" spc="-2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15" dirty="0"/>
              <a:t> </a:t>
            </a:r>
            <a:r>
              <a:rPr sz="2400" spc="10" dirty="0"/>
              <a:t>T</a:t>
            </a:r>
            <a:r>
              <a:rPr sz="2400" dirty="0"/>
              <a:t>esting	</a:t>
            </a:r>
            <a:r>
              <a:rPr sz="2400" spc="15" dirty="0"/>
              <a:t>T</a:t>
            </a:r>
            <a:r>
              <a:rPr sz="2400" dirty="0"/>
              <a:t>ech</a:t>
            </a:r>
            <a:r>
              <a:rPr sz="2400" spc="5" dirty="0"/>
              <a:t>n</a:t>
            </a:r>
            <a:r>
              <a:rPr sz="2400" dirty="0"/>
              <a:t>i</a:t>
            </a:r>
            <a:r>
              <a:rPr sz="2400" spc="-25" dirty="0"/>
              <a:t>q</a:t>
            </a:r>
            <a:r>
              <a:rPr sz="2400" dirty="0"/>
              <a:t>ues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895" y="746759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1080" y="722376"/>
            <a:ext cx="2264664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8852" y="789254"/>
            <a:ext cx="6095365" cy="520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 startAt="4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Instrumentation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/>
              <a:buAutoNum type="arabicPeriod" startAt="4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3300"/>
              </a:buClr>
              <a:buFont typeface="Arial"/>
              <a:buAutoNum type="arabicPeriod" startAt="4"/>
            </a:pPr>
            <a:endParaRPr sz="19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Link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Counters are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not</a:t>
            </a:r>
            <a:r>
              <a:rPr sz="2000" b="1" spc="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Useful.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857CE9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Need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857CE9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spcBef>
                <a:spcPts val="5"/>
              </a:spcBef>
              <a:buChar char="•"/>
              <a:tabLst>
                <a:tab pos="1548765" algn="l"/>
                <a:tab pos="1549400" algn="l"/>
              </a:tabLst>
            </a:pPr>
            <a:r>
              <a:rPr sz="2000" spc="-15" dirty="0">
                <a:solidFill>
                  <a:srgbClr val="9900CC"/>
                </a:solidFill>
                <a:latin typeface="Arial"/>
                <a:cs typeface="Arial"/>
              </a:rPr>
              <a:t>Trace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000" spc="-10" dirty="0">
                <a:solidFill>
                  <a:srgbClr val="336600"/>
                </a:solidFill>
                <a:latin typeface="Arial"/>
                <a:cs typeface="Arial"/>
              </a:rPr>
              <a:t>Queues on 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which </a:t>
            </a:r>
            <a:r>
              <a:rPr sz="2000" spc="-35" dirty="0">
                <a:solidFill>
                  <a:srgbClr val="336600"/>
                </a:solidFill>
                <a:latin typeface="Arial"/>
                <a:cs typeface="Arial"/>
              </a:rPr>
              <a:t>Tokens</a:t>
            </a:r>
            <a:r>
              <a:rPr sz="2000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6600"/>
                </a:solidFill>
                <a:latin typeface="Arial"/>
                <a:cs typeface="Arial"/>
              </a:rPr>
              <a:t>resided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Entries </a:t>
            </a: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to &amp; </a:t>
            </a: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Exits </a:t>
            </a: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from</a:t>
            </a:r>
            <a:r>
              <a:rPr sz="2000" spc="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Dispatcher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spcBef>
                <a:spcPts val="5"/>
              </a:spcBef>
              <a:buChar char="•"/>
              <a:tabLst>
                <a:tab pos="1548765" algn="l"/>
                <a:tab pos="1549400" algn="l"/>
              </a:tabLst>
            </a:pP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857CE9"/>
                </a:solidFill>
                <a:latin typeface="Arial"/>
                <a:cs typeface="Arial"/>
              </a:rPr>
              <a:t>Running</a:t>
            </a:r>
            <a:r>
              <a:rPr sz="2000" spc="-8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57CE9"/>
                </a:solidFill>
                <a:latin typeface="Arial"/>
                <a:cs typeface="Arial"/>
              </a:rPr>
              <a:t>Log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750570">
              <a:lnSpc>
                <a:spcPct val="100000"/>
              </a:lnSpc>
            </a:pP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Make Instrumentation as </a:t>
            </a:r>
            <a:r>
              <a:rPr sz="2000" spc="-10" dirty="0">
                <a:solidFill>
                  <a:srgbClr val="CC0000"/>
                </a:solidFill>
                <a:latin typeface="Arial"/>
                <a:cs typeface="Arial"/>
              </a:rPr>
              <a:t>part of </a:t>
            </a:r>
            <a:r>
              <a:rPr sz="2000" spc="-20" dirty="0">
                <a:solidFill>
                  <a:srgbClr val="CC0000"/>
                </a:solidFill>
                <a:latin typeface="Arial"/>
                <a:cs typeface="Arial"/>
              </a:rPr>
              <a:t>System</a:t>
            </a:r>
            <a:r>
              <a:rPr sz="2000" spc="7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C0000"/>
                </a:solidFill>
                <a:latin typeface="Arial"/>
                <a:cs typeface="Arial"/>
              </a:rPr>
              <a:t>Design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5362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8725" algn="l"/>
              </a:tabLst>
            </a:pPr>
            <a:r>
              <a:rPr sz="2400" spc="10" dirty="0"/>
              <a:t>T</a:t>
            </a:r>
            <a:r>
              <a:rPr sz="2400" spc="-10" dirty="0"/>
              <a:t>r</a:t>
            </a:r>
            <a:r>
              <a:rPr sz="2400" dirty="0"/>
              <a:t>ansac</a:t>
            </a:r>
            <a:r>
              <a:rPr sz="2400" spc="0" dirty="0"/>
              <a:t>t</a:t>
            </a:r>
            <a:r>
              <a:rPr sz="2400" dirty="0"/>
              <a:t>ion</a:t>
            </a:r>
            <a:r>
              <a:rPr sz="2400" spc="-45" dirty="0"/>
              <a:t> </a:t>
            </a:r>
            <a:r>
              <a:rPr sz="2400" dirty="0"/>
              <a:t>-</a:t>
            </a:r>
            <a:r>
              <a:rPr sz="2400" spc="-2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15" dirty="0"/>
              <a:t> </a:t>
            </a:r>
            <a:r>
              <a:rPr sz="2400" spc="10" dirty="0"/>
              <a:t>T</a:t>
            </a:r>
            <a:r>
              <a:rPr sz="2400" dirty="0"/>
              <a:t>esting	</a:t>
            </a:r>
            <a:r>
              <a:rPr sz="2400" spc="15" dirty="0"/>
              <a:t>T</a:t>
            </a:r>
            <a:r>
              <a:rPr sz="2400" dirty="0"/>
              <a:t>ech</a:t>
            </a:r>
            <a:r>
              <a:rPr sz="2400" spc="5" dirty="0"/>
              <a:t>n</a:t>
            </a:r>
            <a:r>
              <a:rPr sz="2400" dirty="0"/>
              <a:t>i</a:t>
            </a:r>
            <a:r>
              <a:rPr sz="2400" spc="-25" dirty="0"/>
              <a:t>q</a:t>
            </a:r>
            <a:r>
              <a:rPr sz="2400" dirty="0"/>
              <a:t>ues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895" y="746759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1080" y="722376"/>
            <a:ext cx="225552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8852" y="789254"/>
            <a:ext cx="8563610" cy="4598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353695" algn="l"/>
                <a:tab pos="354330" algn="l"/>
              </a:tabLst>
            </a:pPr>
            <a:r>
              <a:rPr sz="2000" b="1" spc="-35" dirty="0">
                <a:solidFill>
                  <a:srgbClr val="CC3300"/>
                </a:solidFill>
                <a:latin typeface="Arial"/>
                <a:cs typeface="Arial"/>
              </a:rPr>
              <a:t>Test 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Data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bases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/>
              <a:buAutoNum type="arabicPeriod" startAt="5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3300"/>
              </a:buClr>
              <a:buFont typeface="Arial"/>
              <a:buAutoNum type="arabicPeriod" startAt="5"/>
            </a:pPr>
            <a:endParaRPr sz="19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  <a:tab pos="6302375" algn="l"/>
                <a:tab pos="6527800" algn="l"/>
              </a:tabLst>
            </a:pP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Design &amp;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Maintenance of a 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Test</a:t>
            </a:r>
            <a:r>
              <a:rPr sz="2000" b="1" spc="6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6600"/>
                </a:solidFill>
                <a:latin typeface="Arial"/>
                <a:cs typeface="Arial"/>
              </a:rPr>
              <a:t>Data</a:t>
            </a:r>
            <a:r>
              <a:rPr sz="2000" b="1" spc="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base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-	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Effort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Mistakes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spcBef>
                <a:spcPts val="5"/>
              </a:spcBef>
              <a:buChar char="•"/>
              <a:tabLst>
                <a:tab pos="1548765" algn="l"/>
                <a:tab pos="1549400" algn="l"/>
              </a:tabLst>
            </a:pPr>
            <a:r>
              <a:rPr sz="2000" spc="-10" dirty="0">
                <a:solidFill>
                  <a:srgbClr val="9900CC"/>
                </a:solidFill>
                <a:latin typeface="Arial"/>
                <a:cs typeface="Arial"/>
              </a:rPr>
              <a:t>Unawareness about design </a:t>
            </a: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of a centrally administered test</a:t>
            </a:r>
            <a:r>
              <a:rPr sz="2000" spc="14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9900CC"/>
                </a:solidFill>
                <a:latin typeface="Arial"/>
                <a:cs typeface="Arial"/>
              </a:rPr>
              <a:t>DB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</a:tabLst>
            </a:pPr>
            <a:r>
              <a:rPr sz="2000" spc="-55" dirty="0">
                <a:solidFill>
                  <a:srgbClr val="B56A04"/>
                </a:solidFill>
                <a:latin typeface="Arial"/>
                <a:cs typeface="Arial"/>
              </a:rPr>
              <a:t>Test </a:t>
            </a:r>
            <a:r>
              <a:rPr sz="2000" spc="-5" dirty="0">
                <a:solidFill>
                  <a:srgbClr val="B56A04"/>
                </a:solidFill>
                <a:latin typeface="Arial"/>
                <a:cs typeface="Arial"/>
              </a:rPr>
              <a:t>DB </a:t>
            </a:r>
            <a:r>
              <a:rPr sz="2000" spc="-10" dirty="0">
                <a:solidFill>
                  <a:srgbClr val="B56A04"/>
                </a:solidFill>
                <a:latin typeface="Arial"/>
                <a:cs typeface="Arial"/>
              </a:rPr>
              <a:t>design </a:t>
            </a:r>
            <a:r>
              <a:rPr sz="2000" spc="-5" dirty="0">
                <a:solidFill>
                  <a:srgbClr val="B56A04"/>
                </a:solidFill>
                <a:latin typeface="Arial"/>
                <a:cs typeface="Arial"/>
              </a:rPr>
              <a:t>by</a:t>
            </a:r>
            <a:r>
              <a:rPr sz="2000" dirty="0">
                <a:solidFill>
                  <a:srgbClr val="B56A04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B56A04"/>
                </a:solidFill>
                <a:latin typeface="Arial"/>
                <a:cs typeface="Arial"/>
              </a:rPr>
              <a:t>Testers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548765" lvl="2" indent="-340995">
              <a:lnSpc>
                <a:spcPct val="100000"/>
              </a:lnSpc>
              <a:buChar char="•"/>
              <a:tabLst>
                <a:tab pos="1548765" algn="l"/>
                <a:tab pos="1549400" algn="l"/>
                <a:tab pos="4616450" algn="l"/>
              </a:tabLst>
            </a:pP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Using one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DB </a:t>
            </a:r>
            <a:r>
              <a:rPr sz="2000" dirty="0">
                <a:solidFill>
                  <a:srgbClr val="A40020"/>
                </a:solidFill>
                <a:latin typeface="Arial"/>
                <a:cs typeface="Arial"/>
              </a:rPr>
              <a:t>for</a:t>
            </a:r>
            <a:r>
              <a:rPr sz="2000" spc="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all</a:t>
            </a:r>
            <a:r>
              <a:rPr sz="2000" spc="3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tests	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(need </a:t>
            </a:r>
            <a:r>
              <a:rPr sz="2000" spc="-5" dirty="0">
                <a:solidFill>
                  <a:srgbClr val="A40020"/>
                </a:solidFill>
                <a:latin typeface="Arial"/>
                <a:cs typeface="Arial"/>
              </a:rPr>
              <a:t>4 to</a:t>
            </a:r>
            <a:r>
              <a:rPr sz="2000" spc="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A40020"/>
                </a:solidFill>
                <a:latin typeface="Arial"/>
                <a:cs typeface="Arial"/>
              </a:rPr>
              <a:t>5)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75057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Need experienced 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System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&amp; </a:t>
            </a:r>
            <a:r>
              <a:rPr sz="2000" spc="-55" dirty="0">
                <a:solidFill>
                  <a:srgbClr val="0000CC"/>
                </a:solidFill>
                <a:latin typeface="Arial"/>
                <a:cs typeface="Arial"/>
              </a:rPr>
              <a:t>Test</a:t>
            </a:r>
            <a:r>
              <a:rPr sz="2000" spc="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Designers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51318" y="6451193"/>
            <a:ext cx="11880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17" y="6314024"/>
            <a:ext cx="18288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5362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8725" algn="l"/>
              </a:tabLst>
            </a:pPr>
            <a:r>
              <a:rPr sz="2400" spc="10" dirty="0"/>
              <a:t>T</a:t>
            </a:r>
            <a:r>
              <a:rPr sz="2400" spc="-10" dirty="0"/>
              <a:t>r</a:t>
            </a:r>
            <a:r>
              <a:rPr sz="2400" dirty="0"/>
              <a:t>ansac</a:t>
            </a:r>
            <a:r>
              <a:rPr sz="2400" spc="0" dirty="0"/>
              <a:t>t</a:t>
            </a:r>
            <a:r>
              <a:rPr sz="2400" dirty="0"/>
              <a:t>ion</a:t>
            </a:r>
            <a:r>
              <a:rPr sz="2400" spc="-45" dirty="0"/>
              <a:t> </a:t>
            </a:r>
            <a:r>
              <a:rPr sz="2400" dirty="0"/>
              <a:t>-</a:t>
            </a:r>
            <a:r>
              <a:rPr sz="2400" spc="-2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15" dirty="0"/>
              <a:t> </a:t>
            </a:r>
            <a:r>
              <a:rPr sz="2400" spc="10" dirty="0"/>
              <a:t>T</a:t>
            </a:r>
            <a:r>
              <a:rPr sz="2400" dirty="0"/>
              <a:t>esting	</a:t>
            </a:r>
            <a:r>
              <a:rPr sz="2400" spc="15" dirty="0"/>
              <a:t>T</a:t>
            </a:r>
            <a:r>
              <a:rPr sz="2400" dirty="0"/>
              <a:t>ech</a:t>
            </a:r>
            <a:r>
              <a:rPr sz="2400" spc="5" dirty="0"/>
              <a:t>n</a:t>
            </a:r>
            <a:r>
              <a:rPr sz="2400" dirty="0"/>
              <a:t>i</a:t>
            </a:r>
            <a:r>
              <a:rPr sz="2400" spc="-25" dirty="0"/>
              <a:t>q</a:t>
            </a:r>
            <a:r>
              <a:rPr sz="2400" dirty="0"/>
              <a:t>ues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1895" y="746759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1080" y="722376"/>
            <a:ext cx="2127504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8852" y="789254"/>
            <a:ext cx="6668134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AutoNum type="arabicPeriod" startAt="6"/>
              <a:tabLst>
                <a:tab pos="353695" algn="l"/>
                <a:tab pos="354330" algn="l"/>
              </a:tabLst>
            </a:pPr>
            <a:r>
              <a:rPr sz="2000" b="1" spc="-35" dirty="0">
                <a:solidFill>
                  <a:srgbClr val="CC3300"/>
                </a:solidFill>
                <a:latin typeface="Arial"/>
                <a:cs typeface="Arial"/>
              </a:rPr>
              <a:t>Test</a:t>
            </a:r>
            <a:r>
              <a:rPr sz="20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3300"/>
                </a:solidFill>
                <a:latin typeface="Arial"/>
                <a:cs typeface="Arial"/>
              </a:rPr>
              <a:t>Execution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C3300"/>
              </a:buClr>
              <a:buFont typeface="Arial"/>
              <a:buAutoNum type="arabicPeriod" startAt="6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C3300"/>
              </a:buClr>
              <a:buFont typeface="Arial"/>
              <a:buAutoNum type="arabicPeriod" startAt="6"/>
            </a:pPr>
            <a:endParaRPr sz="19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Use </a:t>
            </a:r>
            <a:r>
              <a:rPr sz="2000" b="1" spc="-40" dirty="0">
                <a:solidFill>
                  <a:srgbClr val="336600"/>
                </a:solidFill>
                <a:latin typeface="Arial"/>
                <a:cs typeface="Arial"/>
              </a:rPr>
              <a:t>Test </a:t>
            </a:r>
            <a:r>
              <a:rPr sz="2000" b="1" spc="-10" dirty="0">
                <a:solidFill>
                  <a:srgbClr val="336600"/>
                </a:solidFill>
                <a:latin typeface="Arial"/>
                <a:cs typeface="Arial"/>
              </a:rPr>
              <a:t>Execution</a:t>
            </a:r>
            <a:r>
              <a:rPr sz="2000" b="1" spc="-3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336600"/>
                </a:solidFill>
                <a:latin typeface="Arial"/>
                <a:cs typeface="Arial"/>
              </a:rPr>
              <a:t>Automation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spc="-10" dirty="0">
                <a:solidFill>
                  <a:srgbClr val="CC0000"/>
                </a:solidFill>
                <a:latin typeface="Arial"/>
                <a:cs typeface="Arial"/>
              </a:rPr>
              <a:t>Have </a:t>
            </a:r>
            <a:r>
              <a:rPr sz="2000" spc="-5" dirty="0">
                <a:solidFill>
                  <a:srgbClr val="CC0000"/>
                </a:solidFill>
                <a:latin typeface="Arial"/>
                <a:cs typeface="Arial"/>
              </a:rPr>
              <a:t>to do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large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#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2000" spc="-45" dirty="0">
                <a:solidFill>
                  <a:srgbClr val="0000CC"/>
                </a:solidFill>
                <a:latin typeface="Arial"/>
                <a:cs typeface="Arial"/>
              </a:rPr>
              <a:t>Tests </a:t>
            </a:r>
            <a:r>
              <a:rPr sz="2000" dirty="0">
                <a:solidFill>
                  <a:srgbClr val="CC0000"/>
                </a:solidFill>
                <a:latin typeface="Arial"/>
                <a:cs typeface="Arial"/>
              </a:rPr>
              <a:t>for </a:t>
            </a:r>
            <a:r>
              <a:rPr sz="2000" spc="-10" dirty="0">
                <a:solidFill>
                  <a:srgbClr val="CC0000"/>
                </a:solidFill>
                <a:latin typeface="Arial"/>
                <a:cs typeface="Arial"/>
              </a:rPr>
              <a:t>C1+C2</a:t>
            </a:r>
            <a:r>
              <a:rPr sz="2000" spc="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CC0000"/>
                </a:solidFill>
                <a:latin typeface="Arial"/>
                <a:cs typeface="Arial"/>
              </a:rPr>
              <a:t>coverage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937" y="6270142"/>
            <a:ext cx="208279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517" y="6314024"/>
            <a:ext cx="8019415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95"/>
              </a:lnSpc>
              <a:tabLst>
                <a:tab pos="6856095" algn="l"/>
              </a:tabLst>
            </a:pPr>
            <a:r>
              <a:rPr sz="3900" b="1" spc="-7" baseline="5341" dirty="0">
                <a:solidFill>
                  <a:srgbClr val="FFFFFF"/>
                </a:solidFill>
                <a:latin typeface="Arial"/>
                <a:cs typeface="Arial"/>
              </a:rPr>
              <a:t>7	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ref boris</a:t>
            </a:r>
            <a:r>
              <a:rPr sz="1400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beizer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750" y="533400"/>
            <a:ext cx="9163050" cy="6172200"/>
          </a:xfrm>
          <a:custGeom>
            <a:avLst/>
            <a:gdLst/>
            <a:ahLst/>
            <a:cxnLst/>
            <a:rect l="l" t="t" r="r" b="b"/>
            <a:pathLst>
              <a:path w="9163050" h="6172200">
                <a:moveTo>
                  <a:pt x="0" y="6172200"/>
                </a:moveTo>
                <a:lnTo>
                  <a:pt x="9163050" y="6172200"/>
                </a:lnTo>
                <a:lnTo>
                  <a:pt x="9163050" y="0"/>
                </a:lnTo>
                <a:lnTo>
                  <a:pt x="0" y="0"/>
                </a:lnTo>
                <a:lnTo>
                  <a:pt x="0" y="61722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533400"/>
            <a:ext cx="9163050" cy="6172200"/>
          </a:xfrm>
          <a:custGeom>
            <a:avLst/>
            <a:gdLst/>
            <a:ahLst/>
            <a:cxnLst/>
            <a:rect l="l" t="t" r="r" b="b"/>
            <a:pathLst>
              <a:path w="9163050" h="6172200">
                <a:moveTo>
                  <a:pt x="0" y="6172200"/>
                </a:moveTo>
                <a:lnTo>
                  <a:pt x="9163050" y="6172200"/>
                </a:lnTo>
                <a:lnTo>
                  <a:pt x="9163050" y="0"/>
                </a:lnTo>
                <a:lnTo>
                  <a:pt x="0" y="0"/>
                </a:lnTo>
                <a:lnTo>
                  <a:pt x="0" y="61722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063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7954" algn="l"/>
              </a:tabLst>
            </a:pPr>
            <a:r>
              <a:rPr sz="2400" dirty="0"/>
              <a:t>Transaction - </a:t>
            </a:r>
            <a:r>
              <a:rPr sz="2400" spc="-5" dirty="0"/>
              <a:t>Flow</a:t>
            </a:r>
            <a:r>
              <a:rPr sz="2400" spc="-25" dirty="0"/>
              <a:t> </a:t>
            </a:r>
            <a:r>
              <a:rPr sz="2400" dirty="0"/>
              <a:t>Testing</a:t>
            </a:r>
            <a:r>
              <a:rPr sz="2400" spc="-35" dirty="0"/>
              <a:t> </a:t>
            </a:r>
            <a:r>
              <a:rPr sz="2400" dirty="0"/>
              <a:t>-	Implementation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850" y="6858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49333" y="282905"/>
            <a:ext cx="382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r>
              <a:rPr sz="1200" b="1" spc="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200" b="1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2311" y="960119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1496" y="935736"/>
            <a:ext cx="3654552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6711" y="1264919"/>
            <a:ext cx="414527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5895" y="1240536"/>
            <a:ext cx="871728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2311" y="2179320"/>
            <a:ext cx="53644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1496" y="2154935"/>
            <a:ext cx="5394959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86711" y="2484120"/>
            <a:ext cx="414527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5895" y="2459735"/>
            <a:ext cx="4419600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39840" y="2529839"/>
            <a:ext cx="341376" cy="353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82511" y="2459735"/>
            <a:ext cx="432815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2311" y="3398520"/>
            <a:ext cx="536448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1496" y="3374135"/>
            <a:ext cx="3148583" cy="423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86711" y="3703320"/>
            <a:ext cx="414527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5895" y="3678935"/>
            <a:ext cx="4675632" cy="42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2311" y="4617720"/>
            <a:ext cx="536448" cy="3992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01496" y="4593335"/>
            <a:ext cx="3166872" cy="4236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6711" y="4922520"/>
            <a:ext cx="414527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15895" y="4898135"/>
            <a:ext cx="2362200" cy="423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0623" y="4898135"/>
            <a:ext cx="487679" cy="4236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0935" y="4898135"/>
            <a:ext cx="993648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2311" y="5836920"/>
            <a:ext cx="536448" cy="3992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1496" y="5812535"/>
            <a:ext cx="810767" cy="4236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64792" y="5812535"/>
            <a:ext cx="432816" cy="4236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50135" y="5812535"/>
            <a:ext cx="1889760" cy="42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86711" y="6141720"/>
            <a:ext cx="414527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5895" y="6117335"/>
            <a:ext cx="5967983" cy="4236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09268" y="1002919"/>
            <a:ext cx="5607685" cy="4293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b="1" spc="-15" dirty="0">
                <a:solidFill>
                  <a:srgbClr val="800080"/>
                </a:solidFill>
                <a:latin typeface="Arial"/>
                <a:cs typeface="Arial"/>
              </a:rPr>
              <a:t>Transaction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based</a:t>
            </a:r>
            <a:r>
              <a:rPr sz="2000" b="1" spc="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1268730" lvl="1" indent="-341630">
              <a:lnSpc>
                <a:spcPct val="100000"/>
              </a:lnSpc>
              <a:buFont typeface="Arial"/>
              <a:buChar char="•"/>
              <a:tabLst>
                <a:tab pos="1268730" algn="l"/>
                <a:tab pos="1269365" algn="l"/>
              </a:tabLst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TCB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Centralized, Common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Processing</a:t>
            </a:r>
            <a:r>
              <a:rPr sz="2000" b="1" spc="5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Queues</a:t>
            </a:r>
            <a:endParaRPr sz="2000">
              <a:latin typeface="Arial"/>
              <a:cs typeface="Arial"/>
            </a:endParaRPr>
          </a:p>
          <a:p>
            <a:pPr marL="1268730" lvl="1" indent="-341630">
              <a:lnSpc>
                <a:spcPct val="100000"/>
              </a:lnSpc>
              <a:buFont typeface="Arial"/>
              <a:buChar char="•"/>
              <a:tabLst>
                <a:tab pos="1268730" algn="l"/>
                <a:tab pos="126936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Just O(n)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Queues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for Links of</a:t>
            </a:r>
            <a:r>
              <a:rPr sz="2000" b="1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0" dirty="0">
                <a:solidFill>
                  <a:srgbClr val="0000CC"/>
                </a:solidFill>
                <a:latin typeface="Arial"/>
                <a:cs typeface="Arial"/>
              </a:rPr>
              <a:t>O(n</a:t>
            </a:r>
            <a:r>
              <a:rPr sz="2025" b="1" spc="0" baseline="12345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2000" b="1" spc="0" dirty="0">
                <a:solidFill>
                  <a:srgbClr val="A4002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CC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00CC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2000" b="1" spc="-15" dirty="0">
                <a:solidFill>
                  <a:srgbClr val="CC3300"/>
                </a:solidFill>
                <a:latin typeface="Arial"/>
                <a:cs typeface="Arial"/>
              </a:rPr>
              <a:t>Transaction</a:t>
            </a:r>
            <a:r>
              <a:rPr sz="20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3300"/>
                </a:solidFill>
                <a:latin typeface="Arial"/>
                <a:cs typeface="Arial"/>
              </a:rPr>
              <a:t>Dispatcher</a:t>
            </a:r>
            <a:endParaRPr sz="2000">
              <a:latin typeface="Arial"/>
              <a:cs typeface="Arial"/>
            </a:endParaRPr>
          </a:p>
          <a:p>
            <a:pPr marL="1268730" lvl="1" indent="-341630">
              <a:lnSpc>
                <a:spcPct val="100000"/>
              </a:lnSpc>
              <a:buFont typeface="Arial"/>
              <a:buChar char="•"/>
              <a:tabLst>
                <a:tab pos="1268730" algn="l"/>
                <a:tab pos="126936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Uses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tables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&amp;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Finite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State</a:t>
            </a:r>
            <a:r>
              <a:rPr sz="2000" b="1" spc="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Machines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00CC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00CC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Recovery </a:t>
            </a:r>
            <a:r>
              <a:rPr sz="2000" b="1" spc="-10" dirty="0">
                <a:solidFill>
                  <a:srgbClr val="006666"/>
                </a:solidFill>
                <a:latin typeface="Arial"/>
                <a:cs typeface="Arial"/>
              </a:rPr>
              <a:t>&amp;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Other</a:t>
            </a:r>
            <a:r>
              <a:rPr sz="2000" b="1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Arial"/>
                <a:cs typeface="Arial"/>
              </a:rPr>
              <a:t>Logs</a:t>
            </a:r>
            <a:endParaRPr sz="2000">
              <a:latin typeface="Arial"/>
              <a:cs typeface="Arial"/>
            </a:endParaRPr>
          </a:p>
          <a:p>
            <a:pPr marL="1268730" lvl="1" indent="-341630">
              <a:lnSpc>
                <a:spcPct val="100000"/>
              </a:lnSpc>
              <a:buFont typeface="Arial"/>
              <a:buChar char="•"/>
              <a:tabLst>
                <a:tab pos="1268730" algn="l"/>
                <a:tab pos="126936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Key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events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in 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Tr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–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Flow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9268" y="5881827"/>
            <a:ext cx="249110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0"/>
              </a:spcBef>
              <a:buAutoNum type="arabicPeriod" startAt="4"/>
              <a:tabLst>
                <a:tab pos="353695" algn="l"/>
                <a:tab pos="354330" algn="l"/>
              </a:tabLst>
            </a:pPr>
            <a:r>
              <a:rPr sz="2000" b="1" spc="-20" dirty="0">
                <a:solidFill>
                  <a:srgbClr val="CC0000"/>
                </a:solidFill>
                <a:latin typeface="Arial"/>
                <a:cs typeface="Arial"/>
              </a:rPr>
              <a:t>Self-Test</a:t>
            </a:r>
            <a:r>
              <a:rPr sz="2000" b="1" spc="-8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  <a:p>
            <a:pPr marL="1268730" lvl="1" indent="-341630">
              <a:lnSpc>
                <a:spcPct val="100000"/>
              </a:lnSpc>
              <a:buFont typeface="Arial"/>
              <a:buChar char="•"/>
              <a:tabLst>
                <a:tab pos="1268730" algn="l"/>
                <a:tab pos="1269365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Privileged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57455" y="6223320"/>
            <a:ext cx="260413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5"/>
              </a:lnSpc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modes in</a:t>
            </a:r>
            <a:r>
              <a:rPr sz="2000" b="1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Transaction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322807" y="6186627"/>
            <a:ext cx="16865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control</a:t>
            </a:r>
            <a:r>
              <a:rPr sz="20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tables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19094" y="218643"/>
            <a:ext cx="119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</a:t>
            </a:r>
            <a:r>
              <a:rPr sz="2400" spc="5" dirty="0">
                <a:solidFill>
                  <a:srgbClr val="D500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8744" y="996696"/>
            <a:ext cx="1962912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008" y="1478280"/>
            <a:ext cx="1572767" cy="12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6903" y="1862327"/>
            <a:ext cx="5306568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9511" y="2636520"/>
            <a:ext cx="414527" cy="399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8695" y="2612135"/>
            <a:ext cx="4852415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9511" y="2941320"/>
            <a:ext cx="414527" cy="399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8695" y="2916935"/>
            <a:ext cx="4093463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1416" y="3840479"/>
            <a:ext cx="496823" cy="481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3816" y="3813047"/>
            <a:ext cx="8592312" cy="509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3816" y="4178808"/>
            <a:ext cx="4852416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9511" y="4953000"/>
            <a:ext cx="414527" cy="399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8695" y="4928615"/>
            <a:ext cx="5586983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50023" y="5071871"/>
            <a:ext cx="368807" cy="280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30440" y="4928615"/>
            <a:ext cx="1837944" cy="423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28852" y="1088263"/>
            <a:ext cx="8280400" cy="423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u="heavy" spc="-10" dirty="0">
                <a:solidFill>
                  <a:srgbClr val="0000CC"/>
                </a:solidFill>
                <a:latin typeface="Arial"/>
                <a:cs typeface="Arial"/>
              </a:rPr>
              <a:t>Anomaly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499745">
              <a:lnSpc>
                <a:spcPct val="100000"/>
              </a:lnSpc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Unreasonable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processing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on</a:t>
            </a:r>
            <a:r>
              <a:rPr sz="2400" b="1" spc="-10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Use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of data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object before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it is</a:t>
            </a:r>
            <a:r>
              <a:rPr sz="2000" b="1" spc="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defined</a:t>
            </a:r>
            <a:endParaRPr sz="2000">
              <a:latin typeface="Arial"/>
              <a:cs typeface="Arial"/>
            </a:endParaRPr>
          </a:p>
          <a:p>
            <a:pPr marL="1091565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Defined data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object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is not</a:t>
            </a:r>
            <a:r>
              <a:rPr sz="2000" b="1" spc="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used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buFont typeface="Arial"/>
              <a:buChar char="•"/>
              <a:tabLst>
                <a:tab pos="1778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Data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Flow 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Testing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(DFT) uses Control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Flow Graph</a:t>
            </a:r>
            <a:r>
              <a:rPr sz="24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(CFG)</a:t>
            </a:r>
            <a:endParaRPr sz="240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explore dataflow</a:t>
            </a:r>
            <a:r>
              <a:rPr sz="24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anomalies.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  <a:tab pos="6158230" algn="l"/>
                <a:tab pos="6664959" algn="l"/>
                <a:tab pos="7325995" algn="l"/>
              </a:tabLst>
            </a:pP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DFT Leads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to 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testing</a:t>
            </a:r>
            <a:r>
              <a:rPr sz="2000" b="1" spc="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strategies</a:t>
            </a:r>
            <a:r>
              <a:rPr sz="2000" b="1" spc="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between	</a:t>
            </a:r>
            <a:r>
              <a:rPr sz="2000" b="1" spc="5" dirty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2025" b="1" spc="7" baseline="-12345" dirty="0">
                <a:solidFill>
                  <a:srgbClr val="FF3300"/>
                </a:solidFill>
                <a:latin typeface="Symbol"/>
                <a:cs typeface="Symbol"/>
              </a:rPr>
              <a:t></a:t>
            </a:r>
            <a:r>
              <a:rPr sz="2025" spc="7" baseline="-12345" dirty="0">
                <a:solidFill>
                  <a:srgbClr val="FF3300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and	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P1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/</a:t>
            </a:r>
            <a:r>
              <a:rPr sz="2000" b="1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P2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19094" y="218643"/>
            <a:ext cx="119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</a:t>
            </a:r>
            <a:r>
              <a:rPr sz="2400" spc="5" dirty="0">
                <a:solidFill>
                  <a:srgbClr val="D500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9704" y="1027175"/>
            <a:ext cx="1603247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3816" y="1618488"/>
            <a:ext cx="8891016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3816" y="1984248"/>
            <a:ext cx="8857488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3816" y="2350007"/>
            <a:ext cx="8540496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704" y="3709415"/>
            <a:ext cx="1472183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055" y="4309871"/>
            <a:ext cx="8266176" cy="463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9055" y="4645152"/>
            <a:ext cx="8857488" cy="463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055" y="4980432"/>
            <a:ext cx="1874520" cy="463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8852" y="1094358"/>
            <a:ext cx="8578850" cy="1730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Definition: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177165" marR="5080" algn="just">
              <a:lnSpc>
                <a:spcPct val="100000"/>
              </a:lnSpc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DFT is a family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of test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strategies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based on selecting</a:t>
            </a:r>
            <a:r>
              <a:rPr sz="2400" b="1" spc="-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paths  through the </a:t>
            </a:r>
            <a:r>
              <a:rPr sz="2400" b="1" spc="-15" dirty="0">
                <a:solidFill>
                  <a:srgbClr val="0000CC"/>
                </a:solidFill>
                <a:latin typeface="Arial"/>
                <a:cs typeface="Arial"/>
              </a:rPr>
              <a:t>program’s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control flow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in order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explore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the  sequence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events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related to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the status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data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objects.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852" y="3777741"/>
            <a:ext cx="8588375" cy="164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177165" marR="5080">
              <a:lnSpc>
                <a:spcPct val="100000"/>
              </a:lnSpc>
            </a:pP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Pick enough paths to assure that </a:t>
            </a:r>
            <a:r>
              <a:rPr sz="2200" b="1" spc="-5" dirty="0">
                <a:solidFill>
                  <a:srgbClr val="336600"/>
                </a:solidFill>
                <a:latin typeface="Arial"/>
                <a:cs typeface="Arial"/>
              </a:rPr>
              <a:t>every 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data </a:t>
            </a:r>
            <a:r>
              <a:rPr sz="2200" b="1" spc="0" dirty="0">
                <a:solidFill>
                  <a:srgbClr val="336600"/>
                </a:solidFill>
                <a:latin typeface="Arial"/>
                <a:cs typeface="Arial"/>
              </a:rPr>
              <a:t>item 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has been  initialized prior to its use, </a:t>
            </a:r>
            <a:r>
              <a:rPr sz="2200" b="1" spc="0" dirty="0">
                <a:solidFill>
                  <a:srgbClr val="336600"/>
                </a:solidFill>
                <a:latin typeface="Arial"/>
                <a:cs typeface="Arial"/>
              </a:rPr>
              <a:t>or 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that all </a:t>
            </a:r>
            <a:r>
              <a:rPr sz="2200" b="1" spc="-5" dirty="0">
                <a:solidFill>
                  <a:srgbClr val="336600"/>
                </a:solidFill>
                <a:latin typeface="Arial"/>
                <a:cs typeface="Arial"/>
              </a:rPr>
              <a:t>objects </a:t>
            </a:r>
            <a:r>
              <a:rPr sz="2200" b="1" spc="-10" dirty="0">
                <a:solidFill>
                  <a:srgbClr val="336600"/>
                </a:solidFill>
                <a:latin typeface="Arial"/>
                <a:cs typeface="Arial"/>
              </a:rPr>
              <a:t>have 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been used for  something.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19094" y="218643"/>
            <a:ext cx="119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</a:t>
            </a:r>
            <a:r>
              <a:rPr sz="2400" spc="5" dirty="0">
                <a:solidFill>
                  <a:srgbClr val="D500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9223" y="704087"/>
            <a:ext cx="1932432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008" y="1121663"/>
            <a:ext cx="1603248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1416" y="1463039"/>
            <a:ext cx="496823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2688" y="1435608"/>
            <a:ext cx="4288536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416" y="2194560"/>
            <a:ext cx="496823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2688" y="2167127"/>
            <a:ext cx="3767328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85488" y="2167127"/>
            <a:ext cx="1923288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1416" y="2865120"/>
            <a:ext cx="496823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32688" y="2837688"/>
            <a:ext cx="5446776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1416" y="3901440"/>
            <a:ext cx="496823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2688" y="3874008"/>
            <a:ext cx="6352032" cy="509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0096" y="4642103"/>
            <a:ext cx="451103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2327" y="4614671"/>
            <a:ext cx="2645664" cy="4632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30096" y="4977384"/>
            <a:ext cx="451103" cy="4358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2327" y="4949952"/>
            <a:ext cx="5989320" cy="463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62327" y="5285232"/>
            <a:ext cx="2215896" cy="4632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28852" y="786206"/>
            <a:ext cx="41827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solidFill>
                  <a:srgbClr val="CC3300"/>
                </a:solidFill>
                <a:latin typeface="Arial"/>
                <a:cs typeface="Arial"/>
              </a:rPr>
              <a:t>Motivation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Confidence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the</a:t>
            </a:r>
            <a:r>
              <a:rPr sz="2400" b="1" spc="-5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8852" y="2249881"/>
            <a:ext cx="3747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Data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dominated</a:t>
            </a:r>
            <a:r>
              <a:rPr sz="2400" b="1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design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5350" y="2301697"/>
            <a:ext cx="26581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i="1" spc="-10" dirty="0">
                <a:solidFill>
                  <a:srgbClr val="800080"/>
                </a:solidFill>
                <a:latin typeface="Arial"/>
                <a:cs typeface="Arial"/>
              </a:rPr>
              <a:t>Code migrates </a:t>
            </a:r>
            <a:r>
              <a:rPr sz="2000" i="1" spc="-5" dirty="0">
                <a:solidFill>
                  <a:srgbClr val="800080"/>
                </a:solidFill>
                <a:latin typeface="Arial"/>
                <a:cs typeface="Arial"/>
              </a:rPr>
              <a:t>to</a:t>
            </a:r>
            <a:r>
              <a:rPr sz="2000" i="1" spc="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800080"/>
                </a:solidFill>
                <a:latin typeface="Arial"/>
                <a:cs typeface="Arial"/>
              </a:rPr>
              <a:t>data..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8852" y="2920695"/>
            <a:ext cx="6759575" cy="280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Source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Code for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Data</a:t>
            </a:r>
            <a:r>
              <a:rPr sz="2400" b="1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Declarations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2175"/>
              </a:spcBef>
              <a:buFont typeface="Arial"/>
              <a:buChar char="•"/>
              <a:tabLst>
                <a:tab pos="295910" algn="l"/>
                <a:tab pos="296545" algn="l"/>
                <a:tab pos="3369310" algn="l"/>
                <a:tab pos="3962400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Data</a:t>
            </a:r>
            <a:r>
              <a:rPr sz="2400" b="1" spc="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flow Machines	</a:t>
            </a:r>
            <a:r>
              <a:rPr sz="2400" b="1" spc="-20" dirty="0">
                <a:solidFill>
                  <a:srgbClr val="003366"/>
                </a:solidFill>
                <a:latin typeface="Arial"/>
                <a:cs typeface="Arial"/>
              </a:rPr>
              <a:t>vs	</a:t>
            </a:r>
            <a:r>
              <a:rPr sz="2400" b="1" spc="-55" dirty="0">
                <a:solidFill>
                  <a:srgbClr val="003366"/>
                </a:solidFill>
                <a:latin typeface="Arial"/>
                <a:cs typeface="Arial"/>
              </a:rPr>
              <a:t>Von</a:t>
            </a:r>
            <a:r>
              <a:rPr sz="2400" b="1" spc="-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3366"/>
                </a:solidFill>
                <a:latin typeface="Arial"/>
                <a:cs typeface="Arial"/>
              </a:rPr>
              <a:t>Neumann’s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10310" lvl="1" indent="-344170">
              <a:lnSpc>
                <a:spcPct val="100000"/>
              </a:lnSpc>
              <a:buFont typeface="Arial"/>
              <a:buChar char="•"/>
              <a:tabLst>
                <a:tab pos="1210310" algn="l"/>
                <a:tab pos="1210945" algn="l"/>
              </a:tabLst>
            </a:pPr>
            <a:r>
              <a:rPr sz="2200" b="1" spc="-10" dirty="0">
                <a:solidFill>
                  <a:srgbClr val="A40020"/>
                </a:solidFill>
                <a:latin typeface="Arial"/>
                <a:cs typeface="Arial"/>
              </a:rPr>
              <a:t>Abstract </a:t>
            </a:r>
            <a:r>
              <a:rPr sz="2200" b="1" spc="0" dirty="0">
                <a:solidFill>
                  <a:srgbClr val="A40020"/>
                </a:solidFill>
                <a:latin typeface="Arial"/>
                <a:cs typeface="Arial"/>
              </a:rPr>
              <a:t>M </a:t>
            </a:r>
            <a:r>
              <a:rPr sz="2200" b="1" dirty="0">
                <a:solidFill>
                  <a:srgbClr val="A40020"/>
                </a:solidFill>
                <a:latin typeface="Arial"/>
                <a:cs typeface="Arial"/>
              </a:rPr>
              <a:t>I </a:t>
            </a:r>
            <a:r>
              <a:rPr sz="2200" b="1" spc="0" dirty="0">
                <a:solidFill>
                  <a:srgbClr val="A40020"/>
                </a:solidFill>
                <a:latin typeface="Arial"/>
                <a:cs typeface="Arial"/>
              </a:rPr>
              <a:t>M</a:t>
            </a:r>
            <a:r>
              <a:rPr sz="2200" b="1" spc="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b="1" spc="0" dirty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endParaRPr sz="2200">
              <a:latin typeface="Arial"/>
              <a:cs typeface="Arial"/>
            </a:endParaRPr>
          </a:p>
          <a:p>
            <a:pPr marL="1210310" lvl="1" indent="-344170">
              <a:lnSpc>
                <a:spcPct val="100000"/>
              </a:lnSpc>
              <a:buFont typeface="Arial"/>
              <a:buChar char="•"/>
              <a:tabLst>
                <a:tab pos="1210310" algn="l"/>
                <a:tab pos="1210945" algn="l"/>
              </a:tabLst>
            </a:pPr>
            <a:r>
              <a:rPr sz="2200" b="1" dirty="0">
                <a:solidFill>
                  <a:srgbClr val="006600"/>
                </a:solidFill>
                <a:latin typeface="Arial"/>
                <a:cs typeface="Arial"/>
              </a:rPr>
              <a:t>Language </a:t>
            </a:r>
            <a:r>
              <a:rPr sz="2200" b="1" spc="0" dirty="0">
                <a:solidFill>
                  <a:srgbClr val="006600"/>
                </a:solidFill>
                <a:latin typeface="Arial"/>
                <a:cs typeface="Arial"/>
              </a:rPr>
              <a:t>&amp; </a:t>
            </a:r>
            <a:r>
              <a:rPr sz="2200" b="1" dirty="0">
                <a:solidFill>
                  <a:srgbClr val="006600"/>
                </a:solidFill>
                <a:latin typeface="Arial"/>
                <a:cs typeface="Arial"/>
              </a:rPr>
              <a:t>compiler take care of</a:t>
            </a:r>
            <a:r>
              <a:rPr sz="2200" b="1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00"/>
                </a:solidFill>
                <a:latin typeface="Arial"/>
                <a:cs typeface="Arial"/>
              </a:rPr>
              <a:t>parallel</a:t>
            </a:r>
            <a:endParaRPr sz="2200">
              <a:latin typeface="Arial"/>
              <a:cs typeface="Arial"/>
            </a:endParaRPr>
          </a:p>
          <a:p>
            <a:pPr marL="1210310">
              <a:lnSpc>
                <a:spcPct val="100000"/>
              </a:lnSpc>
            </a:pPr>
            <a:r>
              <a:rPr sz="2200" b="1" dirty="0">
                <a:solidFill>
                  <a:srgbClr val="006600"/>
                </a:solidFill>
                <a:latin typeface="Arial"/>
                <a:cs typeface="Arial"/>
              </a:rPr>
              <a:t>computations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5827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  <a:tab pos="4244340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	-</a:t>
            </a:r>
            <a:r>
              <a:rPr sz="2400" spc="-100" dirty="0"/>
              <a:t> </a:t>
            </a:r>
            <a:r>
              <a:rPr sz="2400" spc="-5" dirty="0"/>
              <a:t>Motivation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8028432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944" y="1645920"/>
            <a:ext cx="2752344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30295" y="1645920"/>
            <a:ext cx="381000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944" y="2194560"/>
            <a:ext cx="2645663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3616" y="2194560"/>
            <a:ext cx="393192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9816" y="2194560"/>
            <a:ext cx="457200" cy="384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40023" y="2194560"/>
            <a:ext cx="393191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16223" y="2194560"/>
            <a:ext cx="533400" cy="384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944" y="3017520"/>
            <a:ext cx="1380744" cy="3840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4944" y="3291840"/>
            <a:ext cx="1331976" cy="384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4944" y="3566159"/>
            <a:ext cx="1304544" cy="384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4944" y="3840479"/>
            <a:ext cx="981456" cy="3840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59408" y="3840479"/>
            <a:ext cx="393191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9616" y="3840479"/>
            <a:ext cx="457199" cy="38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4944" y="4389120"/>
            <a:ext cx="1261871" cy="3840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28852" y="3076448"/>
            <a:ext cx="10883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6600"/>
                </a:solidFill>
                <a:latin typeface="Arial"/>
                <a:cs typeface="Arial"/>
              </a:rPr>
              <a:t>a </a:t>
            </a:r>
            <a:r>
              <a:rPr sz="1800" b="1" spc="-15" dirty="0">
                <a:solidFill>
                  <a:srgbClr val="336600"/>
                </a:solidFill>
                <a:latin typeface="Arial"/>
                <a:cs typeface="Arial"/>
              </a:rPr>
              <a:t>:= </a:t>
            </a:r>
            <a:r>
              <a:rPr sz="1800" b="1" spc="-5" dirty="0">
                <a:solidFill>
                  <a:srgbClr val="336600"/>
                </a:solidFill>
                <a:latin typeface="Arial"/>
                <a:cs typeface="Arial"/>
              </a:rPr>
              <a:t>m </a:t>
            </a:r>
            <a:r>
              <a:rPr sz="1800" b="1" dirty="0">
                <a:solidFill>
                  <a:srgbClr val="336600"/>
                </a:solidFill>
                <a:latin typeface="Arial"/>
                <a:cs typeface="Arial"/>
              </a:rPr>
              <a:t>+</a:t>
            </a:r>
            <a:r>
              <a:rPr sz="1800" b="1" spc="-8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6600"/>
                </a:solidFill>
                <a:latin typeface="Arial"/>
                <a:cs typeface="Arial"/>
              </a:rPr>
              <a:t>n  </a:t>
            </a:r>
            <a:r>
              <a:rPr sz="1800" b="1" dirty="0">
                <a:solidFill>
                  <a:srgbClr val="006600"/>
                </a:solidFill>
                <a:latin typeface="Arial"/>
                <a:cs typeface="Arial"/>
              </a:rPr>
              <a:t>b </a:t>
            </a:r>
            <a:r>
              <a:rPr sz="1800" b="1" spc="-15" dirty="0">
                <a:solidFill>
                  <a:srgbClr val="006600"/>
                </a:solidFill>
                <a:latin typeface="Arial"/>
                <a:cs typeface="Arial"/>
              </a:rPr>
              <a:t>:= </a:t>
            </a:r>
            <a:r>
              <a:rPr sz="1800" b="1" dirty="0">
                <a:solidFill>
                  <a:srgbClr val="006600"/>
                </a:solidFill>
                <a:latin typeface="Arial"/>
                <a:cs typeface="Arial"/>
              </a:rPr>
              <a:t>p + q 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c </a:t>
            </a:r>
            <a:r>
              <a:rPr sz="1800" b="1" spc="-15" dirty="0">
                <a:solidFill>
                  <a:srgbClr val="A40020"/>
                </a:solidFill>
                <a:latin typeface="Arial"/>
                <a:cs typeface="Arial"/>
              </a:rPr>
              <a:t>:=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+ b  d </a:t>
            </a:r>
            <a:r>
              <a:rPr sz="1800" b="1" spc="-15" dirty="0">
                <a:solidFill>
                  <a:srgbClr val="A40020"/>
                </a:solidFill>
                <a:latin typeface="Arial"/>
                <a:cs typeface="Arial"/>
              </a:rPr>
              <a:t>:=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a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-</a:t>
            </a:r>
            <a:r>
              <a:rPr sz="1800" b="1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8852" y="4448683"/>
            <a:ext cx="96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e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:= </a:t>
            </a:r>
            <a:r>
              <a:rPr sz="1800" b="1" spc="-5" dirty="0">
                <a:solidFill>
                  <a:srgbClr val="0000CC"/>
                </a:solidFill>
                <a:latin typeface="Arial"/>
                <a:cs typeface="Arial"/>
              </a:rPr>
              <a:t>c *</a:t>
            </a:r>
            <a:r>
              <a:rPr sz="1800" b="1" spc="-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8852" y="786206"/>
            <a:ext cx="7638415" cy="225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Program </a:t>
            </a: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Control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flow </a:t>
            </a:r>
            <a:r>
              <a:rPr sz="2400" b="1" spc="5" dirty="0">
                <a:solidFill>
                  <a:srgbClr val="336600"/>
                </a:solidFill>
                <a:latin typeface="Arial"/>
                <a:cs typeface="Arial"/>
              </a:rPr>
              <a:t>with </a:t>
            </a:r>
            <a:r>
              <a:rPr sz="2400" b="1" spc="-55" dirty="0">
                <a:solidFill>
                  <a:srgbClr val="336600"/>
                </a:solidFill>
                <a:latin typeface="Arial"/>
                <a:cs typeface="Arial"/>
              </a:rPr>
              <a:t>Von </a:t>
            </a:r>
            <a:r>
              <a:rPr sz="2400" b="1" spc="-15" dirty="0">
                <a:solidFill>
                  <a:srgbClr val="336600"/>
                </a:solidFill>
                <a:latin typeface="Arial"/>
                <a:cs typeface="Arial"/>
              </a:rPr>
              <a:t>Neumann’s</a:t>
            </a:r>
            <a:r>
              <a:rPr sz="2400" b="1" spc="-114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paradigm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A40020"/>
                </a:solidFill>
                <a:latin typeface="Arial"/>
                <a:cs typeface="Arial"/>
              </a:rPr>
              <a:t>Given </a:t>
            </a:r>
            <a:r>
              <a:rPr sz="1800" b="1" spc="-5" dirty="0">
                <a:solidFill>
                  <a:srgbClr val="A40020"/>
                </a:solidFill>
                <a:latin typeface="Arial"/>
                <a:cs typeface="Arial"/>
              </a:rPr>
              <a:t>m, </a:t>
            </a:r>
            <a:r>
              <a:rPr sz="1800" b="1" dirty="0">
                <a:solidFill>
                  <a:srgbClr val="A40020"/>
                </a:solidFill>
                <a:latin typeface="Arial"/>
                <a:cs typeface="Arial"/>
              </a:rPr>
              <a:t>n, p, q, find</a:t>
            </a:r>
            <a:r>
              <a:rPr sz="1800" b="1" spc="-5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3366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336600"/>
                </a:solidFill>
                <a:latin typeface="Arial"/>
                <a:cs typeface="Arial"/>
              </a:rPr>
              <a:t>e = (m+n+p+q) *</a:t>
            </a:r>
            <a:r>
              <a:rPr sz="1800" b="1" spc="-9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6600"/>
                </a:solidFill>
                <a:latin typeface="Arial"/>
                <a:cs typeface="Arial"/>
              </a:rPr>
              <a:t>(m+n-p-q)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Times New Roman"/>
              <a:cs typeface="Times New Roman"/>
            </a:endParaRPr>
          </a:p>
          <a:p>
            <a:pPr marR="1767839" algn="r">
              <a:lnSpc>
                <a:spcPct val="100000"/>
              </a:lnSpc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a =</a:t>
            </a:r>
            <a:r>
              <a:rPr sz="1600" b="1" spc="-1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n+m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24169" y="3365372"/>
            <a:ext cx="6388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b=p+q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24169" y="3975353"/>
            <a:ext cx="6140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=</a:t>
            </a:r>
            <a:r>
              <a:rPr sz="1600" b="1" spc="-1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+b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57823" y="3063875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57823" y="3673475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41948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941948" y="5105400"/>
            <a:ext cx="76200" cy="228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212975" y="4721733"/>
            <a:ext cx="6852920" cy="171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1885" algn="ctr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d=a-b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111885" algn="ctr">
              <a:lnSpc>
                <a:spcPct val="100000"/>
              </a:lnSpc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e=c*d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Multiple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representations of control flow graphs</a:t>
            </a:r>
            <a:r>
              <a:rPr sz="20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possible.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5827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  <a:tab pos="4244340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	-</a:t>
            </a:r>
            <a:r>
              <a:rPr sz="2400" spc="-100" dirty="0"/>
              <a:t> </a:t>
            </a:r>
            <a:r>
              <a:rPr sz="2400" spc="-5" dirty="0"/>
              <a:t>Motivation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55775" y="704087"/>
            <a:ext cx="779068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5353" y="786206"/>
            <a:ext cx="7400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Program Flow using Data Flow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Machines</a:t>
            </a:r>
            <a:r>
              <a:rPr sz="2400" b="1" spc="-1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paradigm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8852" y="1429588"/>
            <a:ext cx="254762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BEGIN</a:t>
            </a:r>
            <a:endParaRPr sz="18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</a:pPr>
            <a:r>
              <a:rPr sz="1800" spc="-50" dirty="0">
                <a:solidFill>
                  <a:srgbClr val="0066FF"/>
                </a:solidFill>
                <a:latin typeface="Arial"/>
                <a:cs typeface="Arial"/>
              </a:rPr>
              <a:t>PAR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READ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m, n, n, p,</a:t>
            </a:r>
            <a:r>
              <a:rPr sz="1800" spc="-1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END</a:t>
            </a:r>
            <a:r>
              <a:rPr sz="1800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66FF"/>
                </a:solidFill>
                <a:latin typeface="Arial"/>
                <a:cs typeface="Arial"/>
              </a:rPr>
              <a:t>PAR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PAR</a:t>
            </a:r>
            <a:r>
              <a:rPr sz="1800" spc="-3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a :=</a:t>
            </a: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m+n</a:t>
            </a:r>
            <a:endParaRPr sz="1800">
              <a:latin typeface="Arial"/>
              <a:cs typeface="Arial"/>
            </a:endParaRPr>
          </a:p>
          <a:p>
            <a:pPr marL="12700" marR="1068705" indent="621665">
              <a:lnSpc>
                <a:spcPct val="100000"/>
              </a:lnSpc>
            </a:pP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b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:=</a:t>
            </a:r>
            <a:r>
              <a:rPr sz="1800" spc="-10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p+q  END </a:t>
            </a: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PAR  </a:t>
            </a:r>
            <a:r>
              <a:rPr sz="1800" spc="-50" dirty="0">
                <a:solidFill>
                  <a:srgbClr val="0066FF"/>
                </a:solidFill>
                <a:latin typeface="Arial"/>
                <a:cs typeface="Arial"/>
              </a:rPr>
              <a:t>PAR</a:t>
            </a:r>
            <a:r>
              <a:rPr sz="1800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c :=</a:t>
            </a:r>
            <a:r>
              <a:rPr sz="1800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a+b</a:t>
            </a:r>
            <a:endParaRPr sz="1800">
              <a:latin typeface="Arial"/>
              <a:cs typeface="Arial"/>
            </a:endParaRPr>
          </a:p>
          <a:p>
            <a:pPr marL="12700" marR="1125220" indent="621665">
              <a:lnSpc>
                <a:spcPct val="100000"/>
              </a:lnSpc>
            </a:pP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d :=</a:t>
            </a:r>
            <a:r>
              <a:rPr sz="1800" spc="-1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a-b 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END </a:t>
            </a:r>
            <a:r>
              <a:rPr sz="1800" spc="-50" dirty="0">
                <a:solidFill>
                  <a:srgbClr val="0066FF"/>
                </a:solidFill>
                <a:latin typeface="Arial"/>
                <a:cs typeface="Arial"/>
              </a:rPr>
              <a:t>PAR  </a:t>
            </a: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PAR</a:t>
            </a:r>
            <a:r>
              <a:rPr sz="1800" spc="-3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12700" marR="1000760" indent="621665">
              <a:lnSpc>
                <a:spcPct val="100000"/>
              </a:lnSpc>
            </a:pP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e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:= c </a:t>
            </a: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r>
              <a:rPr sz="1800" spc="-1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d  END </a:t>
            </a: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PAR 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END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3994" y="1856613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3269" y="1812163"/>
            <a:ext cx="2070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6829" y="1780413"/>
            <a:ext cx="6845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6100" algn="l"/>
              </a:tabLst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p	q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75782" y="2131314"/>
            <a:ext cx="215265" cy="535940"/>
          </a:xfrm>
          <a:custGeom>
            <a:avLst/>
            <a:gdLst/>
            <a:ahLst/>
            <a:cxnLst/>
            <a:rect l="l" t="t" r="r" b="b"/>
            <a:pathLst>
              <a:path w="215264" h="535939">
                <a:moveTo>
                  <a:pt x="173248" y="466608"/>
                </a:moveTo>
                <a:lnTo>
                  <a:pt x="143509" y="477774"/>
                </a:lnTo>
                <a:lnTo>
                  <a:pt x="205866" y="535686"/>
                </a:lnTo>
                <a:lnTo>
                  <a:pt x="211963" y="478409"/>
                </a:lnTo>
                <a:lnTo>
                  <a:pt x="177672" y="478409"/>
                </a:lnTo>
                <a:lnTo>
                  <a:pt x="173248" y="466608"/>
                </a:lnTo>
                <a:close/>
              </a:path>
              <a:path w="215264" h="535939">
                <a:moveTo>
                  <a:pt x="185172" y="462132"/>
                </a:moveTo>
                <a:lnTo>
                  <a:pt x="173248" y="466608"/>
                </a:lnTo>
                <a:lnTo>
                  <a:pt x="177672" y="478409"/>
                </a:lnTo>
                <a:lnTo>
                  <a:pt x="189610" y="473963"/>
                </a:lnTo>
                <a:lnTo>
                  <a:pt x="185172" y="462132"/>
                </a:lnTo>
                <a:close/>
              </a:path>
              <a:path w="215264" h="535939">
                <a:moveTo>
                  <a:pt x="214883" y="450976"/>
                </a:moveTo>
                <a:lnTo>
                  <a:pt x="185172" y="462132"/>
                </a:lnTo>
                <a:lnTo>
                  <a:pt x="189610" y="473963"/>
                </a:lnTo>
                <a:lnTo>
                  <a:pt x="177672" y="478409"/>
                </a:lnTo>
                <a:lnTo>
                  <a:pt x="211963" y="478409"/>
                </a:lnTo>
                <a:lnTo>
                  <a:pt x="214883" y="450976"/>
                </a:lnTo>
                <a:close/>
              </a:path>
              <a:path w="215264" h="535939">
                <a:moveTo>
                  <a:pt x="11810" y="0"/>
                </a:moveTo>
                <a:lnTo>
                  <a:pt x="0" y="4572"/>
                </a:lnTo>
                <a:lnTo>
                  <a:pt x="173248" y="466608"/>
                </a:lnTo>
                <a:lnTo>
                  <a:pt x="185172" y="462132"/>
                </a:lnTo>
                <a:lnTo>
                  <a:pt x="1181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1994" y="2132329"/>
            <a:ext cx="119380" cy="458470"/>
          </a:xfrm>
          <a:custGeom>
            <a:avLst/>
            <a:gdLst/>
            <a:ahLst/>
            <a:cxnLst/>
            <a:rect l="l" t="t" r="r" b="b"/>
            <a:pathLst>
              <a:path w="119379" h="458469">
                <a:moveTo>
                  <a:pt x="0" y="376300"/>
                </a:moveTo>
                <a:lnTo>
                  <a:pt x="22605" y="458470"/>
                </a:lnTo>
                <a:lnTo>
                  <a:pt x="69977" y="397383"/>
                </a:lnTo>
                <a:lnTo>
                  <a:pt x="41147" y="397383"/>
                </a:lnTo>
                <a:lnTo>
                  <a:pt x="28701" y="394970"/>
                </a:lnTo>
                <a:lnTo>
                  <a:pt x="31169" y="382492"/>
                </a:lnTo>
                <a:lnTo>
                  <a:pt x="0" y="376300"/>
                </a:lnTo>
                <a:close/>
              </a:path>
              <a:path w="119379" h="458469">
                <a:moveTo>
                  <a:pt x="31169" y="382492"/>
                </a:moveTo>
                <a:lnTo>
                  <a:pt x="28701" y="394970"/>
                </a:lnTo>
                <a:lnTo>
                  <a:pt x="41147" y="397383"/>
                </a:lnTo>
                <a:lnTo>
                  <a:pt x="43608" y="384963"/>
                </a:lnTo>
                <a:lnTo>
                  <a:pt x="31169" y="382492"/>
                </a:lnTo>
                <a:close/>
              </a:path>
              <a:path w="119379" h="458469">
                <a:moveTo>
                  <a:pt x="43608" y="384963"/>
                </a:moveTo>
                <a:lnTo>
                  <a:pt x="41147" y="397383"/>
                </a:lnTo>
                <a:lnTo>
                  <a:pt x="69977" y="397383"/>
                </a:lnTo>
                <a:lnTo>
                  <a:pt x="74802" y="391160"/>
                </a:lnTo>
                <a:lnTo>
                  <a:pt x="43608" y="384963"/>
                </a:lnTo>
                <a:close/>
              </a:path>
              <a:path w="119379" h="458469">
                <a:moveTo>
                  <a:pt x="106806" y="0"/>
                </a:moveTo>
                <a:lnTo>
                  <a:pt x="31169" y="382492"/>
                </a:lnTo>
                <a:lnTo>
                  <a:pt x="43608" y="384963"/>
                </a:lnTo>
                <a:lnTo>
                  <a:pt x="119379" y="2540"/>
                </a:lnTo>
                <a:lnTo>
                  <a:pt x="106806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46394" y="2787218"/>
            <a:ext cx="8636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a :=</a:t>
            </a:r>
            <a:r>
              <a:rPr sz="1600" b="1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m+n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3856" y="2086864"/>
            <a:ext cx="243840" cy="612140"/>
          </a:xfrm>
          <a:custGeom>
            <a:avLst/>
            <a:gdLst/>
            <a:ahLst/>
            <a:cxnLst/>
            <a:rect l="l" t="t" r="r" b="b"/>
            <a:pathLst>
              <a:path w="243840" h="612139">
                <a:moveTo>
                  <a:pt x="201823" y="542808"/>
                </a:moveTo>
                <a:lnTo>
                  <a:pt x="172085" y="553974"/>
                </a:lnTo>
                <a:lnTo>
                  <a:pt x="234442" y="611886"/>
                </a:lnTo>
                <a:lnTo>
                  <a:pt x="240538" y="554609"/>
                </a:lnTo>
                <a:lnTo>
                  <a:pt x="206248" y="554609"/>
                </a:lnTo>
                <a:lnTo>
                  <a:pt x="201823" y="542808"/>
                </a:lnTo>
                <a:close/>
              </a:path>
              <a:path w="243840" h="612139">
                <a:moveTo>
                  <a:pt x="213747" y="538331"/>
                </a:moveTo>
                <a:lnTo>
                  <a:pt x="201823" y="542808"/>
                </a:lnTo>
                <a:lnTo>
                  <a:pt x="206248" y="554609"/>
                </a:lnTo>
                <a:lnTo>
                  <a:pt x="218186" y="550163"/>
                </a:lnTo>
                <a:lnTo>
                  <a:pt x="213747" y="538331"/>
                </a:lnTo>
                <a:close/>
              </a:path>
              <a:path w="243840" h="612139">
                <a:moveTo>
                  <a:pt x="243459" y="527176"/>
                </a:moveTo>
                <a:lnTo>
                  <a:pt x="213747" y="538331"/>
                </a:lnTo>
                <a:lnTo>
                  <a:pt x="218186" y="550163"/>
                </a:lnTo>
                <a:lnTo>
                  <a:pt x="206248" y="554609"/>
                </a:lnTo>
                <a:lnTo>
                  <a:pt x="240538" y="554609"/>
                </a:lnTo>
                <a:lnTo>
                  <a:pt x="243459" y="527176"/>
                </a:lnTo>
                <a:close/>
              </a:path>
              <a:path w="243840" h="612139">
                <a:moveTo>
                  <a:pt x="11811" y="0"/>
                </a:moveTo>
                <a:lnTo>
                  <a:pt x="0" y="4572"/>
                </a:lnTo>
                <a:lnTo>
                  <a:pt x="201823" y="542808"/>
                </a:lnTo>
                <a:lnTo>
                  <a:pt x="213747" y="538331"/>
                </a:lnTo>
                <a:lnTo>
                  <a:pt x="11811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64498" y="2086355"/>
            <a:ext cx="310515" cy="612775"/>
          </a:xfrm>
          <a:custGeom>
            <a:avLst/>
            <a:gdLst/>
            <a:ahLst/>
            <a:cxnLst/>
            <a:rect l="l" t="t" r="r" b="b"/>
            <a:pathLst>
              <a:path w="310515" h="612775">
                <a:moveTo>
                  <a:pt x="0" y="527177"/>
                </a:moveTo>
                <a:lnTo>
                  <a:pt x="0" y="612394"/>
                </a:lnTo>
                <a:lnTo>
                  <a:pt x="68199" y="561213"/>
                </a:lnTo>
                <a:lnTo>
                  <a:pt x="62600" y="558419"/>
                </a:lnTo>
                <a:lnTo>
                  <a:pt x="34162" y="558419"/>
                </a:lnTo>
                <a:lnTo>
                  <a:pt x="22732" y="552704"/>
                </a:lnTo>
                <a:lnTo>
                  <a:pt x="28409" y="541355"/>
                </a:lnTo>
                <a:lnTo>
                  <a:pt x="0" y="527177"/>
                </a:lnTo>
                <a:close/>
              </a:path>
              <a:path w="310515" h="612775">
                <a:moveTo>
                  <a:pt x="28409" y="541355"/>
                </a:moveTo>
                <a:lnTo>
                  <a:pt x="22732" y="552704"/>
                </a:lnTo>
                <a:lnTo>
                  <a:pt x="34162" y="558419"/>
                </a:lnTo>
                <a:lnTo>
                  <a:pt x="39840" y="547060"/>
                </a:lnTo>
                <a:lnTo>
                  <a:pt x="28409" y="541355"/>
                </a:lnTo>
                <a:close/>
              </a:path>
              <a:path w="310515" h="612775">
                <a:moveTo>
                  <a:pt x="39840" y="547060"/>
                </a:moveTo>
                <a:lnTo>
                  <a:pt x="34162" y="558419"/>
                </a:lnTo>
                <a:lnTo>
                  <a:pt x="62600" y="558419"/>
                </a:lnTo>
                <a:lnTo>
                  <a:pt x="39840" y="547060"/>
                </a:lnTo>
                <a:close/>
              </a:path>
              <a:path w="310515" h="612775">
                <a:moveTo>
                  <a:pt x="299211" y="0"/>
                </a:moveTo>
                <a:lnTo>
                  <a:pt x="28409" y="541355"/>
                </a:lnTo>
                <a:lnTo>
                  <a:pt x="39840" y="547060"/>
                </a:lnTo>
                <a:lnTo>
                  <a:pt x="310515" y="5588"/>
                </a:lnTo>
                <a:lnTo>
                  <a:pt x="299211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25104" y="2787218"/>
            <a:ext cx="8178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b :=</a:t>
            </a:r>
            <a:r>
              <a:rPr sz="1600" b="1" spc="-1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p+q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04635" y="3076829"/>
            <a:ext cx="220345" cy="428625"/>
          </a:xfrm>
          <a:custGeom>
            <a:avLst/>
            <a:gdLst/>
            <a:ahLst/>
            <a:cxnLst/>
            <a:rect l="l" t="t" r="r" b="b"/>
            <a:pathLst>
              <a:path w="220345" h="428625">
                <a:moveTo>
                  <a:pt x="179961" y="363176"/>
                </a:moveTo>
                <a:lnTo>
                  <a:pt x="151637" y="377444"/>
                </a:lnTo>
                <a:lnTo>
                  <a:pt x="219963" y="428371"/>
                </a:lnTo>
                <a:lnTo>
                  <a:pt x="219803" y="374523"/>
                </a:lnTo>
                <a:lnTo>
                  <a:pt x="185674" y="374523"/>
                </a:lnTo>
                <a:lnTo>
                  <a:pt x="179961" y="363176"/>
                </a:lnTo>
                <a:close/>
              </a:path>
              <a:path w="220345" h="428625">
                <a:moveTo>
                  <a:pt x="191371" y="357429"/>
                </a:moveTo>
                <a:lnTo>
                  <a:pt x="179961" y="363176"/>
                </a:lnTo>
                <a:lnTo>
                  <a:pt x="185674" y="374523"/>
                </a:lnTo>
                <a:lnTo>
                  <a:pt x="197103" y="368808"/>
                </a:lnTo>
                <a:lnTo>
                  <a:pt x="191371" y="357429"/>
                </a:lnTo>
                <a:close/>
              </a:path>
              <a:path w="220345" h="428625">
                <a:moveTo>
                  <a:pt x="219710" y="343154"/>
                </a:moveTo>
                <a:lnTo>
                  <a:pt x="191371" y="357429"/>
                </a:lnTo>
                <a:lnTo>
                  <a:pt x="197103" y="368808"/>
                </a:lnTo>
                <a:lnTo>
                  <a:pt x="185674" y="374523"/>
                </a:lnTo>
                <a:lnTo>
                  <a:pt x="219803" y="374523"/>
                </a:lnTo>
                <a:lnTo>
                  <a:pt x="219710" y="343154"/>
                </a:lnTo>
                <a:close/>
              </a:path>
              <a:path w="220345" h="428625">
                <a:moveTo>
                  <a:pt x="11302" y="0"/>
                </a:moveTo>
                <a:lnTo>
                  <a:pt x="0" y="5715"/>
                </a:lnTo>
                <a:lnTo>
                  <a:pt x="179961" y="363176"/>
                </a:lnTo>
                <a:lnTo>
                  <a:pt x="191371" y="357429"/>
                </a:lnTo>
                <a:lnTo>
                  <a:pt x="11302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81800" y="2997707"/>
            <a:ext cx="1388745" cy="589915"/>
          </a:xfrm>
          <a:custGeom>
            <a:avLst/>
            <a:gdLst/>
            <a:ahLst/>
            <a:cxnLst/>
            <a:rect l="l" t="t" r="r" b="b"/>
            <a:pathLst>
              <a:path w="1388745" h="589914">
                <a:moveTo>
                  <a:pt x="55625" y="519175"/>
                </a:moveTo>
                <a:lnTo>
                  <a:pt x="0" y="583691"/>
                </a:lnTo>
                <a:lnTo>
                  <a:pt x="84963" y="589533"/>
                </a:lnTo>
                <a:lnTo>
                  <a:pt x="74795" y="565150"/>
                </a:lnTo>
                <a:lnTo>
                  <a:pt x="61086" y="565150"/>
                </a:lnTo>
                <a:lnTo>
                  <a:pt x="56133" y="553338"/>
                </a:lnTo>
                <a:lnTo>
                  <a:pt x="67836" y="548460"/>
                </a:lnTo>
                <a:lnTo>
                  <a:pt x="55625" y="519175"/>
                </a:lnTo>
                <a:close/>
              </a:path>
              <a:path w="1388745" h="589914">
                <a:moveTo>
                  <a:pt x="67836" y="548460"/>
                </a:moveTo>
                <a:lnTo>
                  <a:pt x="56133" y="553338"/>
                </a:lnTo>
                <a:lnTo>
                  <a:pt x="61086" y="565150"/>
                </a:lnTo>
                <a:lnTo>
                  <a:pt x="72765" y="560280"/>
                </a:lnTo>
                <a:lnTo>
                  <a:pt x="67836" y="548460"/>
                </a:lnTo>
                <a:close/>
              </a:path>
              <a:path w="1388745" h="589914">
                <a:moveTo>
                  <a:pt x="72765" y="560280"/>
                </a:moveTo>
                <a:lnTo>
                  <a:pt x="61086" y="565150"/>
                </a:lnTo>
                <a:lnTo>
                  <a:pt x="74795" y="565150"/>
                </a:lnTo>
                <a:lnTo>
                  <a:pt x="72765" y="560280"/>
                </a:lnTo>
                <a:close/>
              </a:path>
              <a:path w="1388745" h="589914">
                <a:moveTo>
                  <a:pt x="1383410" y="0"/>
                </a:moveTo>
                <a:lnTo>
                  <a:pt x="67836" y="548460"/>
                </a:lnTo>
                <a:lnTo>
                  <a:pt x="72765" y="560280"/>
                </a:lnTo>
                <a:lnTo>
                  <a:pt x="1388364" y="11683"/>
                </a:lnTo>
                <a:lnTo>
                  <a:pt x="138341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14440" y="3533597"/>
            <a:ext cx="8870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c </a:t>
            </a:r>
            <a:r>
              <a:rPr sz="1800" b="1" spc="-15" dirty="0">
                <a:solidFill>
                  <a:srgbClr val="003366"/>
                </a:solidFill>
                <a:latin typeface="Arial"/>
                <a:cs typeface="Arial"/>
              </a:rPr>
              <a:t>:=</a:t>
            </a:r>
            <a:r>
              <a:rPr sz="1800" b="1" spc="-9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a+b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49295" y="5888735"/>
            <a:ext cx="6839711" cy="423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99029" y="5957417"/>
            <a:ext cx="65278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interrelations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among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the data items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remain</a:t>
            </a:r>
            <a:r>
              <a:rPr sz="2000" b="1" spc="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same.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15000" y="3505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1200" y="26670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400" y="2743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6986" y="3042157"/>
            <a:ext cx="1450340" cy="621030"/>
          </a:xfrm>
          <a:custGeom>
            <a:avLst/>
            <a:gdLst/>
            <a:ahLst/>
            <a:cxnLst/>
            <a:rect l="l" t="t" r="r" b="b"/>
            <a:pathLst>
              <a:path w="1450340" h="621029">
                <a:moveTo>
                  <a:pt x="1377547" y="591717"/>
                </a:moveTo>
                <a:lnTo>
                  <a:pt x="1365250" y="621029"/>
                </a:lnTo>
                <a:lnTo>
                  <a:pt x="1450213" y="615441"/>
                </a:lnTo>
                <a:lnTo>
                  <a:pt x="1434075" y="596645"/>
                </a:lnTo>
                <a:lnTo>
                  <a:pt x="1389253" y="596645"/>
                </a:lnTo>
                <a:lnTo>
                  <a:pt x="1377547" y="591717"/>
                </a:lnTo>
                <a:close/>
              </a:path>
              <a:path w="1450340" h="621029">
                <a:moveTo>
                  <a:pt x="1382456" y="580015"/>
                </a:moveTo>
                <a:lnTo>
                  <a:pt x="1377547" y="591717"/>
                </a:lnTo>
                <a:lnTo>
                  <a:pt x="1389253" y="596645"/>
                </a:lnTo>
                <a:lnTo>
                  <a:pt x="1394206" y="584961"/>
                </a:lnTo>
                <a:lnTo>
                  <a:pt x="1382456" y="580015"/>
                </a:lnTo>
                <a:close/>
              </a:path>
              <a:path w="1450340" h="621029">
                <a:moveTo>
                  <a:pt x="1394714" y="550799"/>
                </a:moveTo>
                <a:lnTo>
                  <a:pt x="1382456" y="580015"/>
                </a:lnTo>
                <a:lnTo>
                  <a:pt x="1394206" y="584961"/>
                </a:lnTo>
                <a:lnTo>
                  <a:pt x="1389253" y="596645"/>
                </a:lnTo>
                <a:lnTo>
                  <a:pt x="1434075" y="596645"/>
                </a:lnTo>
                <a:lnTo>
                  <a:pt x="1394714" y="550799"/>
                </a:lnTo>
                <a:close/>
              </a:path>
              <a:path w="1450340" h="621029">
                <a:moveTo>
                  <a:pt x="4826" y="0"/>
                </a:moveTo>
                <a:lnTo>
                  <a:pt x="0" y="11683"/>
                </a:lnTo>
                <a:lnTo>
                  <a:pt x="1377547" y="591717"/>
                </a:lnTo>
                <a:lnTo>
                  <a:pt x="1382456" y="580015"/>
                </a:lnTo>
                <a:lnTo>
                  <a:pt x="4826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1000" y="3505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198357" y="3594557"/>
            <a:ext cx="7543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d :=</a:t>
            </a:r>
            <a:r>
              <a:rPr sz="1600" b="1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a-b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73316" y="3957192"/>
            <a:ext cx="765810" cy="539115"/>
          </a:xfrm>
          <a:custGeom>
            <a:avLst/>
            <a:gdLst/>
            <a:ahLst/>
            <a:cxnLst/>
            <a:rect l="l" t="t" r="r" b="b"/>
            <a:pathLst>
              <a:path w="765809" h="539114">
                <a:moveTo>
                  <a:pt x="699609" y="500052"/>
                </a:moveTo>
                <a:lnTo>
                  <a:pt x="681355" y="526160"/>
                </a:lnTo>
                <a:lnTo>
                  <a:pt x="765683" y="538606"/>
                </a:lnTo>
                <a:lnTo>
                  <a:pt x="748738" y="507364"/>
                </a:lnTo>
                <a:lnTo>
                  <a:pt x="710057" y="507364"/>
                </a:lnTo>
                <a:lnTo>
                  <a:pt x="699609" y="500052"/>
                </a:lnTo>
                <a:close/>
              </a:path>
              <a:path w="765809" h="539114">
                <a:moveTo>
                  <a:pt x="706877" y="489657"/>
                </a:moveTo>
                <a:lnTo>
                  <a:pt x="699609" y="500052"/>
                </a:lnTo>
                <a:lnTo>
                  <a:pt x="710057" y="507364"/>
                </a:lnTo>
                <a:lnTo>
                  <a:pt x="717296" y="496950"/>
                </a:lnTo>
                <a:lnTo>
                  <a:pt x="706877" y="489657"/>
                </a:lnTo>
                <a:close/>
              </a:path>
              <a:path w="765809" h="539114">
                <a:moveTo>
                  <a:pt x="725042" y="463676"/>
                </a:moveTo>
                <a:lnTo>
                  <a:pt x="706877" y="489657"/>
                </a:lnTo>
                <a:lnTo>
                  <a:pt x="717296" y="496950"/>
                </a:lnTo>
                <a:lnTo>
                  <a:pt x="710057" y="507364"/>
                </a:lnTo>
                <a:lnTo>
                  <a:pt x="748738" y="507364"/>
                </a:lnTo>
                <a:lnTo>
                  <a:pt x="725042" y="463676"/>
                </a:lnTo>
                <a:close/>
              </a:path>
              <a:path w="765809" h="539114">
                <a:moveTo>
                  <a:pt x="7366" y="0"/>
                </a:moveTo>
                <a:lnTo>
                  <a:pt x="0" y="10413"/>
                </a:lnTo>
                <a:lnTo>
                  <a:pt x="699609" y="500052"/>
                </a:lnTo>
                <a:lnTo>
                  <a:pt x="706877" y="489657"/>
                </a:lnTo>
                <a:lnTo>
                  <a:pt x="7366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2400" y="3957954"/>
            <a:ext cx="537845" cy="537845"/>
          </a:xfrm>
          <a:custGeom>
            <a:avLst/>
            <a:gdLst/>
            <a:ahLst/>
            <a:cxnLst/>
            <a:rect l="l" t="t" r="r" b="b"/>
            <a:pathLst>
              <a:path w="537845" h="537845">
                <a:moveTo>
                  <a:pt x="26924" y="457073"/>
                </a:moveTo>
                <a:lnTo>
                  <a:pt x="0" y="537845"/>
                </a:lnTo>
                <a:lnTo>
                  <a:pt x="80772" y="510921"/>
                </a:lnTo>
                <a:lnTo>
                  <a:pt x="67309" y="497459"/>
                </a:lnTo>
                <a:lnTo>
                  <a:pt x="49402" y="497459"/>
                </a:lnTo>
                <a:lnTo>
                  <a:pt x="40385" y="488442"/>
                </a:lnTo>
                <a:lnTo>
                  <a:pt x="49340" y="479489"/>
                </a:lnTo>
                <a:lnTo>
                  <a:pt x="26924" y="457073"/>
                </a:lnTo>
                <a:close/>
              </a:path>
              <a:path w="537845" h="537845">
                <a:moveTo>
                  <a:pt x="49340" y="479489"/>
                </a:moveTo>
                <a:lnTo>
                  <a:pt x="40385" y="488442"/>
                </a:lnTo>
                <a:lnTo>
                  <a:pt x="49402" y="497459"/>
                </a:lnTo>
                <a:lnTo>
                  <a:pt x="58355" y="488504"/>
                </a:lnTo>
                <a:lnTo>
                  <a:pt x="49340" y="479489"/>
                </a:lnTo>
                <a:close/>
              </a:path>
              <a:path w="537845" h="537845">
                <a:moveTo>
                  <a:pt x="58355" y="488504"/>
                </a:moveTo>
                <a:lnTo>
                  <a:pt x="49402" y="497459"/>
                </a:lnTo>
                <a:lnTo>
                  <a:pt x="67309" y="497459"/>
                </a:lnTo>
                <a:lnTo>
                  <a:pt x="58355" y="488504"/>
                </a:lnTo>
                <a:close/>
              </a:path>
              <a:path w="537845" h="537845">
                <a:moveTo>
                  <a:pt x="528954" y="0"/>
                </a:moveTo>
                <a:lnTo>
                  <a:pt x="49340" y="479489"/>
                </a:lnTo>
                <a:lnTo>
                  <a:pt x="58355" y="488504"/>
                </a:lnTo>
                <a:lnTo>
                  <a:pt x="537845" y="8890"/>
                </a:lnTo>
                <a:lnTo>
                  <a:pt x="52895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34200" y="44958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076313" y="4585842"/>
            <a:ext cx="8661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:= 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c *</a:t>
            </a:r>
            <a:r>
              <a:rPr sz="1600" b="1" spc="-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44457" y="3198876"/>
            <a:ext cx="100965" cy="306705"/>
          </a:xfrm>
          <a:custGeom>
            <a:avLst/>
            <a:gdLst/>
            <a:ahLst/>
            <a:cxnLst/>
            <a:rect l="l" t="t" r="r" b="b"/>
            <a:pathLst>
              <a:path w="100965" h="306704">
                <a:moveTo>
                  <a:pt x="0" y="223138"/>
                </a:moveTo>
                <a:lnTo>
                  <a:pt x="18542" y="306324"/>
                </a:lnTo>
                <a:lnTo>
                  <a:pt x="70115" y="246252"/>
                </a:lnTo>
                <a:lnTo>
                  <a:pt x="40132" y="246252"/>
                </a:lnTo>
                <a:lnTo>
                  <a:pt x="27813" y="243204"/>
                </a:lnTo>
                <a:lnTo>
                  <a:pt x="30890" y="230874"/>
                </a:lnTo>
                <a:lnTo>
                  <a:pt x="0" y="223138"/>
                </a:lnTo>
                <a:close/>
              </a:path>
              <a:path w="100965" h="306704">
                <a:moveTo>
                  <a:pt x="30890" y="230874"/>
                </a:moveTo>
                <a:lnTo>
                  <a:pt x="27813" y="243204"/>
                </a:lnTo>
                <a:lnTo>
                  <a:pt x="40132" y="246252"/>
                </a:lnTo>
                <a:lnTo>
                  <a:pt x="43200" y="233957"/>
                </a:lnTo>
                <a:lnTo>
                  <a:pt x="30890" y="230874"/>
                </a:lnTo>
                <a:close/>
              </a:path>
              <a:path w="100965" h="306704">
                <a:moveTo>
                  <a:pt x="43200" y="233957"/>
                </a:moveTo>
                <a:lnTo>
                  <a:pt x="40132" y="246252"/>
                </a:lnTo>
                <a:lnTo>
                  <a:pt x="70115" y="246252"/>
                </a:lnTo>
                <a:lnTo>
                  <a:pt x="74041" y="241681"/>
                </a:lnTo>
                <a:lnTo>
                  <a:pt x="43200" y="233957"/>
                </a:lnTo>
                <a:close/>
              </a:path>
              <a:path w="100965" h="306704">
                <a:moveTo>
                  <a:pt x="88519" y="0"/>
                </a:moveTo>
                <a:lnTo>
                  <a:pt x="30890" y="230874"/>
                </a:lnTo>
                <a:lnTo>
                  <a:pt x="43200" y="233957"/>
                </a:lnTo>
                <a:lnTo>
                  <a:pt x="100838" y="3048"/>
                </a:lnTo>
                <a:lnTo>
                  <a:pt x="8851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9163050" cy="5989955"/>
          </a:xfrm>
          <a:custGeom>
            <a:avLst/>
            <a:gdLst/>
            <a:ahLst/>
            <a:cxnLst/>
            <a:rect l="l" t="t" r="r" b="b"/>
            <a:pathLst>
              <a:path w="9163050" h="5989955">
                <a:moveTo>
                  <a:pt x="0" y="5989574"/>
                </a:moveTo>
                <a:lnTo>
                  <a:pt x="9163050" y="5989574"/>
                </a:lnTo>
                <a:lnTo>
                  <a:pt x="916305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44317" y="186944"/>
            <a:ext cx="48939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10" dirty="0">
                <a:solidFill>
                  <a:srgbClr val="CC0099"/>
                </a:solidFill>
                <a:latin typeface="Arial"/>
                <a:cs typeface="Arial"/>
              </a:rPr>
              <a:t>Example </a:t>
            </a:r>
            <a:r>
              <a:rPr b="1" spc="-5" dirty="0">
                <a:solidFill>
                  <a:srgbClr val="CC0099"/>
                </a:solidFill>
                <a:latin typeface="Arial"/>
                <a:cs typeface="Arial"/>
              </a:rPr>
              <a:t>of a Transaction flow</a:t>
            </a:r>
            <a:r>
              <a:rPr b="1" spc="0" dirty="0">
                <a:solidFill>
                  <a:srgbClr val="CC0099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CC0099"/>
                </a:solidFill>
                <a:latin typeface="Arial"/>
                <a:cs typeface="Arial"/>
              </a:rPr>
              <a:t>(diagram)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096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096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244" y="636777"/>
            <a:ext cx="13696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9900CC"/>
                </a:solidFill>
                <a:latin typeface="Arial"/>
                <a:cs typeface="Arial"/>
              </a:rPr>
              <a:t>User</a:t>
            </a:r>
            <a:r>
              <a:rPr sz="1600" spc="-9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(terminal)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6389" y="636777"/>
            <a:ext cx="29686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24760" algn="l"/>
              </a:tabLst>
            </a:pPr>
            <a:r>
              <a:rPr sz="1600" spc="-165" dirty="0">
                <a:solidFill>
                  <a:srgbClr val="9900C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9900CC"/>
                </a:solidFill>
                <a:latin typeface="Arial"/>
                <a:cs typeface="Arial"/>
              </a:rPr>
              <a:t>er</a:t>
            </a:r>
            <a:r>
              <a:rPr sz="1600" spc="25" dirty="0">
                <a:solidFill>
                  <a:srgbClr val="9900CC"/>
                </a:solidFill>
                <a:latin typeface="Arial"/>
                <a:cs typeface="Arial"/>
              </a:rPr>
              <a:t>m</a:t>
            </a: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in</a:t>
            </a:r>
            <a:r>
              <a:rPr sz="1600" spc="-10" dirty="0">
                <a:solidFill>
                  <a:srgbClr val="9900CC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l</a:t>
            </a:r>
            <a:r>
              <a:rPr sz="1600" spc="-6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600" spc="0" dirty="0">
                <a:solidFill>
                  <a:srgbClr val="9900CC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9900CC"/>
                </a:solidFill>
                <a:latin typeface="Arial"/>
                <a:cs typeface="Arial"/>
              </a:rPr>
              <a:t>on</a:t>
            </a:r>
            <a:r>
              <a:rPr sz="1600" spc="0" dirty="0">
                <a:solidFill>
                  <a:srgbClr val="9900CC"/>
                </a:solidFill>
                <a:latin typeface="Arial"/>
                <a:cs typeface="Arial"/>
              </a:rPr>
              <a:t>t</a:t>
            </a:r>
            <a:r>
              <a:rPr sz="1600" spc="-10" dirty="0">
                <a:solidFill>
                  <a:srgbClr val="9900CC"/>
                </a:solidFill>
                <a:latin typeface="Arial"/>
                <a:cs typeface="Arial"/>
              </a:rPr>
              <a:t>ro</a:t>
            </a: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ll</a:t>
            </a:r>
            <a:r>
              <a:rPr sz="1600" spc="-10" dirty="0">
                <a:solidFill>
                  <a:srgbClr val="9900CC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r	</a:t>
            </a:r>
            <a:r>
              <a:rPr sz="1600" spc="-5" dirty="0">
                <a:solidFill>
                  <a:srgbClr val="9900CC"/>
                </a:solidFill>
                <a:latin typeface="Arial"/>
                <a:cs typeface="Arial"/>
              </a:rPr>
              <a:t>C</a:t>
            </a:r>
            <a:r>
              <a:rPr sz="1600" spc="5" dirty="0">
                <a:solidFill>
                  <a:srgbClr val="9900CC"/>
                </a:solidFill>
                <a:latin typeface="Arial"/>
                <a:cs typeface="Arial"/>
              </a:rPr>
              <a:t>P</a:t>
            </a:r>
            <a:r>
              <a:rPr sz="1600" spc="0" dirty="0">
                <a:solidFill>
                  <a:srgbClr val="99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" y="1512950"/>
            <a:ext cx="914400" cy="690880"/>
          </a:xfrm>
          <a:custGeom>
            <a:avLst/>
            <a:gdLst/>
            <a:ahLst/>
            <a:cxnLst/>
            <a:rect l="l" t="t" r="r" b="b"/>
            <a:pathLst>
              <a:path w="914400" h="690880">
                <a:moveTo>
                  <a:pt x="799338" y="0"/>
                </a:moveTo>
                <a:lnTo>
                  <a:pt x="115100" y="0"/>
                </a:lnTo>
                <a:lnTo>
                  <a:pt x="70299" y="9030"/>
                </a:lnTo>
                <a:lnTo>
                  <a:pt x="33713" y="33670"/>
                </a:lnTo>
                <a:lnTo>
                  <a:pt x="9045" y="70240"/>
                </a:lnTo>
                <a:lnTo>
                  <a:pt x="0" y="115062"/>
                </a:lnTo>
                <a:lnTo>
                  <a:pt x="0" y="575437"/>
                </a:lnTo>
                <a:lnTo>
                  <a:pt x="9043" y="620204"/>
                </a:lnTo>
                <a:lnTo>
                  <a:pt x="33708" y="656780"/>
                </a:lnTo>
                <a:lnTo>
                  <a:pt x="70294" y="681450"/>
                </a:lnTo>
                <a:lnTo>
                  <a:pt x="115100" y="690499"/>
                </a:lnTo>
                <a:lnTo>
                  <a:pt x="799338" y="690499"/>
                </a:lnTo>
                <a:lnTo>
                  <a:pt x="844105" y="681450"/>
                </a:lnTo>
                <a:lnTo>
                  <a:pt x="880681" y="656780"/>
                </a:lnTo>
                <a:lnTo>
                  <a:pt x="905351" y="620204"/>
                </a:lnTo>
                <a:lnTo>
                  <a:pt x="914400" y="575437"/>
                </a:lnTo>
                <a:lnTo>
                  <a:pt x="914400" y="115062"/>
                </a:lnTo>
                <a:lnTo>
                  <a:pt x="905351" y="70240"/>
                </a:lnTo>
                <a:lnTo>
                  <a:pt x="880681" y="33670"/>
                </a:lnTo>
                <a:lnTo>
                  <a:pt x="844105" y="9030"/>
                </a:lnTo>
                <a:lnTo>
                  <a:pt x="79933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1512950"/>
            <a:ext cx="914400" cy="690880"/>
          </a:xfrm>
          <a:custGeom>
            <a:avLst/>
            <a:gdLst/>
            <a:ahLst/>
            <a:cxnLst/>
            <a:rect l="l" t="t" r="r" b="b"/>
            <a:pathLst>
              <a:path w="914400" h="690880">
                <a:moveTo>
                  <a:pt x="0" y="115062"/>
                </a:moveTo>
                <a:lnTo>
                  <a:pt x="9045" y="70240"/>
                </a:lnTo>
                <a:lnTo>
                  <a:pt x="33713" y="33670"/>
                </a:lnTo>
                <a:lnTo>
                  <a:pt x="70299" y="9030"/>
                </a:lnTo>
                <a:lnTo>
                  <a:pt x="115100" y="0"/>
                </a:lnTo>
                <a:lnTo>
                  <a:pt x="799338" y="0"/>
                </a:lnTo>
                <a:lnTo>
                  <a:pt x="844105" y="9030"/>
                </a:lnTo>
                <a:lnTo>
                  <a:pt x="880681" y="33670"/>
                </a:lnTo>
                <a:lnTo>
                  <a:pt x="905351" y="70240"/>
                </a:lnTo>
                <a:lnTo>
                  <a:pt x="914400" y="115062"/>
                </a:lnTo>
                <a:lnTo>
                  <a:pt x="914400" y="575437"/>
                </a:lnTo>
                <a:lnTo>
                  <a:pt x="905351" y="620204"/>
                </a:lnTo>
                <a:lnTo>
                  <a:pt x="880681" y="656780"/>
                </a:lnTo>
                <a:lnTo>
                  <a:pt x="844105" y="681450"/>
                </a:lnTo>
                <a:lnTo>
                  <a:pt x="799338" y="690499"/>
                </a:lnTo>
                <a:lnTo>
                  <a:pt x="115100" y="690499"/>
                </a:lnTo>
                <a:lnTo>
                  <a:pt x="70294" y="681450"/>
                </a:lnTo>
                <a:lnTo>
                  <a:pt x="33708" y="656780"/>
                </a:lnTo>
                <a:lnTo>
                  <a:pt x="9043" y="620204"/>
                </a:lnTo>
                <a:lnTo>
                  <a:pt x="0" y="575437"/>
                </a:lnTo>
                <a:lnTo>
                  <a:pt x="0" y="11506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" y="1545336"/>
            <a:ext cx="786384" cy="34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319" y="1789176"/>
            <a:ext cx="847344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1245" y="1596389"/>
            <a:ext cx="5924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User  </a:t>
            </a: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Be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g</a:t>
            </a: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4000" y="186055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1400" y="1589150"/>
            <a:ext cx="1219200" cy="685800"/>
          </a:xfrm>
          <a:custGeom>
            <a:avLst/>
            <a:gdLst/>
            <a:ahLst/>
            <a:cxnLst/>
            <a:rect l="l" t="t" r="r" b="b"/>
            <a:pathLst>
              <a:path w="1219200" h="685800">
                <a:moveTo>
                  <a:pt x="0" y="685800"/>
                </a:moveTo>
                <a:lnTo>
                  <a:pt x="1219200" y="685800"/>
                </a:lnTo>
                <a:lnTo>
                  <a:pt x="1219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81400" y="1589150"/>
            <a:ext cx="1219200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202565" marR="192405" indent="-50165" algn="ctr">
              <a:lnSpc>
                <a:spcPct val="100000"/>
              </a:lnSpc>
              <a:spcBef>
                <a:spcPts val="150"/>
              </a:spcBef>
            </a:pPr>
            <a:r>
              <a:rPr sz="1400" b="1" spc="-15" dirty="0">
                <a:latin typeface="Arial"/>
                <a:cs typeface="Arial"/>
              </a:rPr>
              <a:t>Request  order  from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CPU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00600" y="186055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05000" y="136055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533400" y="0"/>
                </a:moveTo>
                <a:lnTo>
                  <a:pt x="0" y="533400"/>
                </a:lnTo>
                <a:lnTo>
                  <a:pt x="533400" y="1066800"/>
                </a:lnTo>
                <a:lnTo>
                  <a:pt x="1066800" y="533400"/>
                </a:lnTo>
                <a:lnTo>
                  <a:pt x="533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5000" y="1360550"/>
            <a:ext cx="1066800" cy="1066800"/>
          </a:xfrm>
          <a:custGeom>
            <a:avLst/>
            <a:gdLst/>
            <a:ahLst/>
            <a:cxnLst/>
            <a:rect l="l" t="t" r="r" b="b"/>
            <a:pathLst>
              <a:path w="1066800" h="1066800">
                <a:moveTo>
                  <a:pt x="0" y="533400"/>
                </a:moveTo>
                <a:lnTo>
                  <a:pt x="533400" y="0"/>
                </a:lnTo>
                <a:lnTo>
                  <a:pt x="1066800" y="533400"/>
                </a:lnTo>
                <a:lnTo>
                  <a:pt x="533400" y="106680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02357" y="1680717"/>
            <a:ext cx="67500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9900CC"/>
                </a:solidFill>
                <a:latin typeface="Arial"/>
                <a:cs typeface="Arial"/>
              </a:rPr>
              <a:t>Request</a:t>
            </a:r>
            <a:endParaRPr sz="1300">
              <a:latin typeface="Arial"/>
              <a:cs typeface="Arial"/>
            </a:endParaRPr>
          </a:p>
          <a:p>
            <a:pPr marL="45720" algn="ctr">
              <a:lnSpc>
                <a:spcPct val="100000"/>
              </a:lnSpc>
            </a:pPr>
            <a:r>
              <a:rPr sz="1300" b="1" spc="-40" dirty="0">
                <a:solidFill>
                  <a:srgbClr val="9900CC"/>
                </a:solidFill>
                <a:latin typeface="Arial"/>
                <a:cs typeface="Arial"/>
              </a:rPr>
              <a:t>Type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38400" y="113195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8400" y="113195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46629" y="1097407"/>
            <a:ext cx="5346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an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71800" y="185572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35554" y="1631060"/>
            <a:ext cx="43560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orde</a:t>
            </a:r>
            <a:r>
              <a:rPr sz="1400" spc="-5" dirty="0"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38400" y="2427351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38400" y="2644775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270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670429" y="2393442"/>
            <a:ext cx="3581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Arial"/>
                <a:cs typeface="Arial"/>
              </a:rPr>
              <a:t>he</a:t>
            </a:r>
            <a:r>
              <a:rPr sz="1400" spc="-5" dirty="0">
                <a:latin typeface="Arial"/>
                <a:cs typeface="Arial"/>
              </a:rPr>
              <a:t>lp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34000" y="158915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34000" y="1589150"/>
            <a:ext cx="1143000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86995" marR="125730" indent="51435" algn="ctr">
              <a:lnSpc>
                <a:spcPct val="100000"/>
              </a:lnSpc>
              <a:spcBef>
                <a:spcPts val="150"/>
              </a:spcBef>
            </a:pPr>
            <a:r>
              <a:rPr sz="1400" b="1" spc="-20" dirty="0">
                <a:latin typeface="Arial"/>
                <a:cs typeface="Arial"/>
              </a:rPr>
              <a:t>Accept  </a:t>
            </a:r>
            <a:r>
              <a:rPr sz="1400" b="1" spc="-10" dirty="0">
                <a:latin typeface="Arial"/>
                <a:cs typeface="Arial"/>
              </a:rPr>
              <a:t>Order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from  </a:t>
            </a:r>
            <a:r>
              <a:rPr sz="1400" b="1" spc="-10" dirty="0">
                <a:latin typeface="Arial"/>
                <a:cs typeface="Arial"/>
              </a:rPr>
              <a:t>CPU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77000" y="1855723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10400" y="158915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990600" h="685800">
                <a:moveTo>
                  <a:pt x="0" y="685800"/>
                </a:moveTo>
                <a:lnTo>
                  <a:pt x="990600" y="685800"/>
                </a:lnTo>
                <a:lnTo>
                  <a:pt x="990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010400" y="1589150"/>
            <a:ext cx="990600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90"/>
              </a:spcBef>
            </a:pPr>
            <a:r>
              <a:rPr sz="1400" b="1" spc="-15" dirty="0">
                <a:latin typeface="Arial"/>
                <a:cs typeface="Arial"/>
              </a:rPr>
              <a:t>Process</a:t>
            </a:r>
            <a:endParaRPr sz="14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Form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001000" y="1855723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58200" y="1676400"/>
            <a:ext cx="457200" cy="446405"/>
          </a:xfrm>
          <a:custGeom>
            <a:avLst/>
            <a:gdLst/>
            <a:ahLst/>
            <a:cxnLst/>
            <a:rect l="l" t="t" r="r" b="b"/>
            <a:pathLst>
              <a:path w="457200" h="446405">
                <a:moveTo>
                  <a:pt x="228600" y="0"/>
                </a:moveTo>
                <a:lnTo>
                  <a:pt x="182533" y="4529"/>
                </a:lnTo>
                <a:lnTo>
                  <a:pt x="139624" y="17522"/>
                </a:lnTo>
                <a:lnTo>
                  <a:pt x="100793" y="38080"/>
                </a:lnTo>
                <a:lnTo>
                  <a:pt x="66960" y="65309"/>
                </a:lnTo>
                <a:lnTo>
                  <a:pt x="39045" y="98313"/>
                </a:lnTo>
                <a:lnTo>
                  <a:pt x="17966" y="136195"/>
                </a:lnTo>
                <a:lnTo>
                  <a:pt x="4644" y="178060"/>
                </a:lnTo>
                <a:lnTo>
                  <a:pt x="0" y="223012"/>
                </a:lnTo>
                <a:lnTo>
                  <a:pt x="4644" y="267969"/>
                </a:lnTo>
                <a:lnTo>
                  <a:pt x="17966" y="309848"/>
                </a:lnTo>
                <a:lnTo>
                  <a:pt x="39045" y="347750"/>
                </a:lnTo>
                <a:lnTo>
                  <a:pt x="66960" y="380777"/>
                </a:lnTo>
                <a:lnTo>
                  <a:pt x="100793" y="408030"/>
                </a:lnTo>
                <a:lnTo>
                  <a:pt x="139624" y="428609"/>
                </a:lnTo>
                <a:lnTo>
                  <a:pt x="182533" y="441615"/>
                </a:lnTo>
                <a:lnTo>
                  <a:pt x="228600" y="446150"/>
                </a:lnTo>
                <a:lnTo>
                  <a:pt x="274666" y="441615"/>
                </a:lnTo>
                <a:lnTo>
                  <a:pt x="317575" y="428609"/>
                </a:lnTo>
                <a:lnTo>
                  <a:pt x="356406" y="408030"/>
                </a:lnTo>
                <a:lnTo>
                  <a:pt x="390239" y="380777"/>
                </a:lnTo>
                <a:lnTo>
                  <a:pt x="418154" y="347750"/>
                </a:lnTo>
                <a:lnTo>
                  <a:pt x="439233" y="309848"/>
                </a:lnTo>
                <a:lnTo>
                  <a:pt x="452555" y="267969"/>
                </a:lnTo>
                <a:lnTo>
                  <a:pt x="457200" y="223012"/>
                </a:lnTo>
                <a:lnTo>
                  <a:pt x="452555" y="178060"/>
                </a:lnTo>
                <a:lnTo>
                  <a:pt x="439233" y="136195"/>
                </a:lnTo>
                <a:lnTo>
                  <a:pt x="418154" y="98313"/>
                </a:lnTo>
                <a:lnTo>
                  <a:pt x="390239" y="65309"/>
                </a:lnTo>
                <a:lnTo>
                  <a:pt x="356406" y="38080"/>
                </a:lnTo>
                <a:lnTo>
                  <a:pt x="317575" y="17522"/>
                </a:lnTo>
                <a:lnTo>
                  <a:pt x="274666" y="4529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58200" y="1676400"/>
            <a:ext cx="457200" cy="446405"/>
          </a:xfrm>
          <a:custGeom>
            <a:avLst/>
            <a:gdLst/>
            <a:ahLst/>
            <a:cxnLst/>
            <a:rect l="l" t="t" r="r" b="b"/>
            <a:pathLst>
              <a:path w="457200" h="446405">
                <a:moveTo>
                  <a:pt x="0" y="223012"/>
                </a:moveTo>
                <a:lnTo>
                  <a:pt x="4644" y="178060"/>
                </a:lnTo>
                <a:lnTo>
                  <a:pt x="17966" y="136195"/>
                </a:lnTo>
                <a:lnTo>
                  <a:pt x="39045" y="98313"/>
                </a:lnTo>
                <a:lnTo>
                  <a:pt x="66960" y="65309"/>
                </a:lnTo>
                <a:lnTo>
                  <a:pt x="100793" y="38080"/>
                </a:lnTo>
                <a:lnTo>
                  <a:pt x="139624" y="17522"/>
                </a:lnTo>
                <a:lnTo>
                  <a:pt x="182533" y="4529"/>
                </a:lnTo>
                <a:lnTo>
                  <a:pt x="228600" y="0"/>
                </a:lnTo>
                <a:lnTo>
                  <a:pt x="274666" y="4529"/>
                </a:lnTo>
                <a:lnTo>
                  <a:pt x="317575" y="17522"/>
                </a:lnTo>
                <a:lnTo>
                  <a:pt x="356406" y="38080"/>
                </a:lnTo>
                <a:lnTo>
                  <a:pt x="390239" y="65309"/>
                </a:lnTo>
                <a:lnTo>
                  <a:pt x="418154" y="98313"/>
                </a:lnTo>
                <a:lnTo>
                  <a:pt x="439233" y="136195"/>
                </a:lnTo>
                <a:lnTo>
                  <a:pt x="452555" y="178060"/>
                </a:lnTo>
                <a:lnTo>
                  <a:pt x="457200" y="223012"/>
                </a:lnTo>
                <a:lnTo>
                  <a:pt x="452555" y="267969"/>
                </a:lnTo>
                <a:lnTo>
                  <a:pt x="439233" y="309848"/>
                </a:lnTo>
                <a:lnTo>
                  <a:pt x="418154" y="347750"/>
                </a:lnTo>
                <a:lnTo>
                  <a:pt x="390239" y="380777"/>
                </a:lnTo>
                <a:lnTo>
                  <a:pt x="356406" y="408030"/>
                </a:lnTo>
                <a:lnTo>
                  <a:pt x="317575" y="428609"/>
                </a:lnTo>
                <a:lnTo>
                  <a:pt x="274666" y="441615"/>
                </a:lnTo>
                <a:lnTo>
                  <a:pt x="228600" y="446150"/>
                </a:lnTo>
                <a:lnTo>
                  <a:pt x="182533" y="441615"/>
                </a:lnTo>
                <a:lnTo>
                  <a:pt x="139624" y="428609"/>
                </a:lnTo>
                <a:lnTo>
                  <a:pt x="100793" y="408030"/>
                </a:lnTo>
                <a:lnTo>
                  <a:pt x="66960" y="380777"/>
                </a:lnTo>
                <a:lnTo>
                  <a:pt x="39045" y="347750"/>
                </a:lnTo>
                <a:lnTo>
                  <a:pt x="17966" y="309848"/>
                </a:lnTo>
                <a:lnTo>
                  <a:pt x="4644" y="267969"/>
                </a:lnTo>
                <a:lnTo>
                  <a:pt x="0" y="22301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603742" y="1759407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33600" y="7239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9149"/>
                </a:lnTo>
                <a:lnTo>
                  <a:pt x="63500" y="49149"/>
                </a:lnTo>
                <a:lnTo>
                  <a:pt x="63500" y="26924"/>
                </a:lnTo>
                <a:lnTo>
                  <a:pt x="76200" y="26924"/>
                </a:lnTo>
                <a:lnTo>
                  <a:pt x="76200" y="0"/>
                </a:lnTo>
                <a:close/>
              </a:path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82701" y="49149"/>
                </a:lnTo>
                <a:lnTo>
                  <a:pt x="241300" y="49149"/>
                </a:lnTo>
                <a:lnTo>
                  <a:pt x="241300" y="26924"/>
                </a:lnTo>
                <a:lnTo>
                  <a:pt x="282448" y="26924"/>
                </a:lnTo>
                <a:lnTo>
                  <a:pt x="228600" y="0"/>
                </a:lnTo>
                <a:close/>
              </a:path>
              <a:path w="304800" h="76200">
                <a:moveTo>
                  <a:pt x="76200" y="26924"/>
                </a:moveTo>
                <a:lnTo>
                  <a:pt x="63500" y="26924"/>
                </a:lnTo>
                <a:lnTo>
                  <a:pt x="63500" y="49149"/>
                </a:lnTo>
                <a:lnTo>
                  <a:pt x="76200" y="49149"/>
                </a:lnTo>
                <a:lnTo>
                  <a:pt x="76200" y="26924"/>
                </a:lnTo>
                <a:close/>
              </a:path>
              <a:path w="304800" h="76200">
                <a:moveTo>
                  <a:pt x="228600" y="26924"/>
                </a:moveTo>
                <a:lnTo>
                  <a:pt x="76200" y="26924"/>
                </a:lnTo>
                <a:lnTo>
                  <a:pt x="76200" y="49149"/>
                </a:lnTo>
                <a:lnTo>
                  <a:pt x="228600" y="49149"/>
                </a:lnTo>
                <a:lnTo>
                  <a:pt x="228600" y="26924"/>
                </a:lnTo>
                <a:close/>
              </a:path>
              <a:path w="304800" h="76200">
                <a:moveTo>
                  <a:pt x="282448" y="26924"/>
                </a:moveTo>
                <a:lnTo>
                  <a:pt x="241300" y="26924"/>
                </a:lnTo>
                <a:lnTo>
                  <a:pt x="241300" y="49149"/>
                </a:lnTo>
                <a:lnTo>
                  <a:pt x="282701" y="49149"/>
                </a:lnTo>
                <a:lnTo>
                  <a:pt x="304800" y="38100"/>
                </a:lnTo>
                <a:lnTo>
                  <a:pt x="282448" y="26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48200" y="7239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9149"/>
                </a:lnTo>
                <a:lnTo>
                  <a:pt x="63500" y="49149"/>
                </a:lnTo>
                <a:lnTo>
                  <a:pt x="63500" y="26924"/>
                </a:lnTo>
                <a:lnTo>
                  <a:pt x="76200" y="26924"/>
                </a:lnTo>
                <a:lnTo>
                  <a:pt x="76200" y="0"/>
                </a:lnTo>
                <a:close/>
              </a:path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82701" y="49149"/>
                </a:lnTo>
                <a:lnTo>
                  <a:pt x="241300" y="49149"/>
                </a:lnTo>
                <a:lnTo>
                  <a:pt x="241300" y="26924"/>
                </a:lnTo>
                <a:lnTo>
                  <a:pt x="282448" y="26924"/>
                </a:lnTo>
                <a:lnTo>
                  <a:pt x="228600" y="0"/>
                </a:lnTo>
                <a:close/>
              </a:path>
              <a:path w="304800" h="76200">
                <a:moveTo>
                  <a:pt x="76200" y="26924"/>
                </a:moveTo>
                <a:lnTo>
                  <a:pt x="63500" y="26924"/>
                </a:lnTo>
                <a:lnTo>
                  <a:pt x="63500" y="49149"/>
                </a:lnTo>
                <a:lnTo>
                  <a:pt x="76200" y="49149"/>
                </a:lnTo>
                <a:lnTo>
                  <a:pt x="76200" y="26924"/>
                </a:lnTo>
                <a:close/>
              </a:path>
              <a:path w="304800" h="76200">
                <a:moveTo>
                  <a:pt x="228600" y="26924"/>
                </a:moveTo>
                <a:lnTo>
                  <a:pt x="76200" y="26924"/>
                </a:lnTo>
                <a:lnTo>
                  <a:pt x="76200" y="49149"/>
                </a:lnTo>
                <a:lnTo>
                  <a:pt x="228600" y="49149"/>
                </a:lnTo>
                <a:lnTo>
                  <a:pt x="228600" y="26924"/>
                </a:lnTo>
                <a:close/>
              </a:path>
              <a:path w="304800" h="76200">
                <a:moveTo>
                  <a:pt x="282448" y="26924"/>
                </a:moveTo>
                <a:lnTo>
                  <a:pt x="241300" y="26924"/>
                </a:lnTo>
                <a:lnTo>
                  <a:pt x="241300" y="49149"/>
                </a:lnTo>
                <a:lnTo>
                  <a:pt x="282701" y="49149"/>
                </a:lnTo>
                <a:lnTo>
                  <a:pt x="304800" y="38100"/>
                </a:lnTo>
                <a:lnTo>
                  <a:pt x="282448" y="26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9600" y="3494151"/>
            <a:ext cx="457834" cy="468630"/>
          </a:xfrm>
          <a:custGeom>
            <a:avLst/>
            <a:gdLst/>
            <a:ahLst/>
            <a:cxnLst/>
            <a:rect l="l" t="t" r="r" b="b"/>
            <a:pathLst>
              <a:path w="457834" h="468629">
                <a:moveTo>
                  <a:pt x="228650" y="0"/>
                </a:moveTo>
                <a:lnTo>
                  <a:pt x="182570" y="4754"/>
                </a:lnTo>
                <a:lnTo>
                  <a:pt x="139651" y="18391"/>
                </a:lnTo>
                <a:lnTo>
                  <a:pt x="100811" y="39969"/>
                </a:lnTo>
                <a:lnTo>
                  <a:pt x="66971" y="68548"/>
                </a:lnTo>
                <a:lnTo>
                  <a:pt x="39051" y="103187"/>
                </a:lnTo>
                <a:lnTo>
                  <a:pt x="17969" y="142946"/>
                </a:lnTo>
                <a:lnTo>
                  <a:pt x="4645" y="186884"/>
                </a:lnTo>
                <a:lnTo>
                  <a:pt x="0" y="234061"/>
                </a:lnTo>
                <a:lnTo>
                  <a:pt x="4645" y="281279"/>
                </a:lnTo>
                <a:lnTo>
                  <a:pt x="17969" y="325248"/>
                </a:lnTo>
                <a:lnTo>
                  <a:pt x="39051" y="365030"/>
                </a:lnTo>
                <a:lnTo>
                  <a:pt x="66971" y="399684"/>
                </a:lnTo>
                <a:lnTo>
                  <a:pt x="100811" y="428273"/>
                </a:lnTo>
                <a:lnTo>
                  <a:pt x="139651" y="449855"/>
                </a:lnTo>
                <a:lnTo>
                  <a:pt x="182570" y="463494"/>
                </a:lnTo>
                <a:lnTo>
                  <a:pt x="228650" y="468249"/>
                </a:lnTo>
                <a:lnTo>
                  <a:pt x="274730" y="463494"/>
                </a:lnTo>
                <a:lnTo>
                  <a:pt x="317648" y="449855"/>
                </a:lnTo>
                <a:lnTo>
                  <a:pt x="356485" y="428273"/>
                </a:lnTo>
                <a:lnTo>
                  <a:pt x="390323" y="399684"/>
                </a:lnTo>
                <a:lnTo>
                  <a:pt x="418241" y="365030"/>
                </a:lnTo>
                <a:lnTo>
                  <a:pt x="439321" y="325248"/>
                </a:lnTo>
                <a:lnTo>
                  <a:pt x="452643" y="281279"/>
                </a:lnTo>
                <a:lnTo>
                  <a:pt x="457288" y="234061"/>
                </a:lnTo>
                <a:lnTo>
                  <a:pt x="452643" y="186884"/>
                </a:lnTo>
                <a:lnTo>
                  <a:pt x="439321" y="142946"/>
                </a:lnTo>
                <a:lnTo>
                  <a:pt x="418241" y="103187"/>
                </a:lnTo>
                <a:lnTo>
                  <a:pt x="390323" y="68548"/>
                </a:lnTo>
                <a:lnTo>
                  <a:pt x="356485" y="39969"/>
                </a:lnTo>
                <a:lnTo>
                  <a:pt x="317648" y="18391"/>
                </a:lnTo>
                <a:lnTo>
                  <a:pt x="274730" y="4754"/>
                </a:lnTo>
                <a:lnTo>
                  <a:pt x="228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9600" y="3494151"/>
            <a:ext cx="457834" cy="468630"/>
          </a:xfrm>
          <a:custGeom>
            <a:avLst/>
            <a:gdLst/>
            <a:ahLst/>
            <a:cxnLst/>
            <a:rect l="l" t="t" r="r" b="b"/>
            <a:pathLst>
              <a:path w="457834" h="468629">
                <a:moveTo>
                  <a:pt x="0" y="234061"/>
                </a:moveTo>
                <a:lnTo>
                  <a:pt x="4645" y="186884"/>
                </a:lnTo>
                <a:lnTo>
                  <a:pt x="17969" y="142946"/>
                </a:lnTo>
                <a:lnTo>
                  <a:pt x="39051" y="103187"/>
                </a:lnTo>
                <a:lnTo>
                  <a:pt x="66971" y="68548"/>
                </a:lnTo>
                <a:lnTo>
                  <a:pt x="100811" y="39969"/>
                </a:lnTo>
                <a:lnTo>
                  <a:pt x="139651" y="18391"/>
                </a:lnTo>
                <a:lnTo>
                  <a:pt x="182570" y="4754"/>
                </a:lnTo>
                <a:lnTo>
                  <a:pt x="228650" y="0"/>
                </a:lnTo>
                <a:lnTo>
                  <a:pt x="274730" y="4754"/>
                </a:lnTo>
                <a:lnTo>
                  <a:pt x="317648" y="18391"/>
                </a:lnTo>
                <a:lnTo>
                  <a:pt x="356485" y="39969"/>
                </a:lnTo>
                <a:lnTo>
                  <a:pt x="390323" y="68548"/>
                </a:lnTo>
                <a:lnTo>
                  <a:pt x="418241" y="103187"/>
                </a:lnTo>
                <a:lnTo>
                  <a:pt x="439321" y="142946"/>
                </a:lnTo>
                <a:lnTo>
                  <a:pt x="452643" y="186884"/>
                </a:lnTo>
                <a:lnTo>
                  <a:pt x="457288" y="234061"/>
                </a:lnTo>
                <a:lnTo>
                  <a:pt x="452643" y="281279"/>
                </a:lnTo>
                <a:lnTo>
                  <a:pt x="439321" y="325248"/>
                </a:lnTo>
                <a:lnTo>
                  <a:pt x="418241" y="365030"/>
                </a:lnTo>
                <a:lnTo>
                  <a:pt x="390323" y="399684"/>
                </a:lnTo>
                <a:lnTo>
                  <a:pt x="356485" y="428273"/>
                </a:lnTo>
                <a:lnTo>
                  <a:pt x="317648" y="449855"/>
                </a:lnTo>
                <a:lnTo>
                  <a:pt x="274730" y="463494"/>
                </a:lnTo>
                <a:lnTo>
                  <a:pt x="228650" y="468249"/>
                </a:lnTo>
                <a:lnTo>
                  <a:pt x="182570" y="463494"/>
                </a:lnTo>
                <a:lnTo>
                  <a:pt x="139651" y="449855"/>
                </a:lnTo>
                <a:lnTo>
                  <a:pt x="100811" y="428273"/>
                </a:lnTo>
                <a:lnTo>
                  <a:pt x="66971" y="399684"/>
                </a:lnTo>
                <a:lnTo>
                  <a:pt x="39051" y="365030"/>
                </a:lnTo>
                <a:lnTo>
                  <a:pt x="17969" y="325248"/>
                </a:lnTo>
                <a:lnTo>
                  <a:pt x="4645" y="281279"/>
                </a:lnTo>
                <a:lnTo>
                  <a:pt x="0" y="2340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52957" y="3589146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66888" y="3684523"/>
            <a:ext cx="381635" cy="76200"/>
          </a:xfrm>
          <a:custGeom>
            <a:avLst/>
            <a:gdLst/>
            <a:ahLst/>
            <a:cxnLst/>
            <a:rect l="l" t="t" r="r" b="b"/>
            <a:pathLst>
              <a:path w="381634" h="76200">
                <a:moveTo>
                  <a:pt x="304838" y="0"/>
                </a:moveTo>
                <a:lnTo>
                  <a:pt x="304838" y="76200"/>
                </a:lnTo>
                <a:lnTo>
                  <a:pt x="368338" y="44450"/>
                </a:lnTo>
                <a:lnTo>
                  <a:pt x="317538" y="44450"/>
                </a:lnTo>
                <a:lnTo>
                  <a:pt x="317538" y="31750"/>
                </a:lnTo>
                <a:lnTo>
                  <a:pt x="368338" y="31750"/>
                </a:lnTo>
                <a:lnTo>
                  <a:pt x="304838" y="0"/>
                </a:lnTo>
                <a:close/>
              </a:path>
              <a:path w="381634" h="76200">
                <a:moveTo>
                  <a:pt x="30483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38" y="44450"/>
                </a:lnTo>
                <a:lnTo>
                  <a:pt x="304838" y="31750"/>
                </a:lnTo>
                <a:close/>
              </a:path>
              <a:path w="381634" h="76200">
                <a:moveTo>
                  <a:pt x="368338" y="31750"/>
                </a:moveTo>
                <a:lnTo>
                  <a:pt x="317538" y="31750"/>
                </a:lnTo>
                <a:lnTo>
                  <a:pt x="317538" y="44450"/>
                </a:lnTo>
                <a:lnTo>
                  <a:pt x="368338" y="44450"/>
                </a:lnTo>
                <a:lnTo>
                  <a:pt x="381038" y="38100"/>
                </a:lnTo>
                <a:lnTo>
                  <a:pt x="368338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47927" y="3417823"/>
            <a:ext cx="1143635" cy="685800"/>
          </a:xfrm>
          <a:custGeom>
            <a:avLst/>
            <a:gdLst/>
            <a:ahLst/>
            <a:cxnLst/>
            <a:rect l="l" t="t" r="r" b="b"/>
            <a:pathLst>
              <a:path w="1143635" h="685800">
                <a:moveTo>
                  <a:pt x="0" y="685800"/>
                </a:moveTo>
                <a:lnTo>
                  <a:pt x="1143241" y="685800"/>
                </a:lnTo>
                <a:lnTo>
                  <a:pt x="1143241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447927" y="3417823"/>
            <a:ext cx="1143635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229870" marR="193675" indent="-24765">
              <a:lnSpc>
                <a:spcPct val="100000"/>
              </a:lnSpc>
              <a:spcBef>
                <a:spcPts val="160"/>
              </a:spcBef>
            </a:pPr>
            <a:r>
              <a:rPr sz="1400" b="1" spc="-9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spc="-15" dirty="0">
                <a:latin typeface="Arial"/>
                <a:cs typeface="Arial"/>
              </a:rPr>
              <a:t>s</a:t>
            </a:r>
            <a:r>
              <a:rPr sz="1400" b="1" spc="-5" dirty="0">
                <a:latin typeface="Arial"/>
                <a:cs typeface="Arial"/>
              </a:rPr>
              <a:t>mit  </a:t>
            </a:r>
            <a:r>
              <a:rPr sz="1400" b="1" spc="-15" dirty="0">
                <a:latin typeface="Arial"/>
                <a:cs typeface="Arial"/>
              </a:rPr>
              <a:t>Page to  </a:t>
            </a:r>
            <a:r>
              <a:rPr sz="1400" b="1" spc="-10" dirty="0">
                <a:latin typeface="Arial"/>
                <a:cs typeface="Arial"/>
              </a:rPr>
              <a:t>terminal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96107" y="3505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96107" y="3505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040126" y="3594557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91180" y="3695700"/>
            <a:ext cx="305435" cy="76200"/>
          </a:xfrm>
          <a:custGeom>
            <a:avLst/>
            <a:gdLst/>
            <a:ahLst/>
            <a:cxnLst/>
            <a:rect l="l" t="t" r="r" b="b"/>
            <a:pathLst>
              <a:path w="305435" h="76200">
                <a:moveTo>
                  <a:pt x="228726" y="0"/>
                </a:moveTo>
                <a:lnTo>
                  <a:pt x="228726" y="76200"/>
                </a:lnTo>
                <a:lnTo>
                  <a:pt x="292226" y="44450"/>
                </a:lnTo>
                <a:lnTo>
                  <a:pt x="241426" y="44450"/>
                </a:lnTo>
                <a:lnTo>
                  <a:pt x="241426" y="31750"/>
                </a:lnTo>
                <a:lnTo>
                  <a:pt x="292226" y="31750"/>
                </a:lnTo>
                <a:lnTo>
                  <a:pt x="228726" y="0"/>
                </a:lnTo>
                <a:close/>
              </a:path>
              <a:path w="305435" h="76200">
                <a:moveTo>
                  <a:pt x="22872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726" y="44450"/>
                </a:lnTo>
                <a:lnTo>
                  <a:pt x="228726" y="31750"/>
                </a:lnTo>
                <a:close/>
              </a:path>
              <a:path w="305435" h="76200">
                <a:moveTo>
                  <a:pt x="292226" y="31750"/>
                </a:moveTo>
                <a:lnTo>
                  <a:pt x="241426" y="31750"/>
                </a:lnTo>
                <a:lnTo>
                  <a:pt x="241426" y="44450"/>
                </a:lnTo>
                <a:lnTo>
                  <a:pt x="292226" y="44450"/>
                </a:lnTo>
                <a:lnTo>
                  <a:pt x="304926" y="38100"/>
                </a:lnTo>
                <a:lnTo>
                  <a:pt x="29222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53308" y="3695700"/>
            <a:ext cx="305435" cy="76200"/>
          </a:xfrm>
          <a:custGeom>
            <a:avLst/>
            <a:gdLst/>
            <a:ahLst/>
            <a:cxnLst/>
            <a:rect l="l" t="t" r="r" b="b"/>
            <a:pathLst>
              <a:path w="305435" h="76200">
                <a:moveTo>
                  <a:pt x="228726" y="0"/>
                </a:moveTo>
                <a:lnTo>
                  <a:pt x="228726" y="76200"/>
                </a:lnTo>
                <a:lnTo>
                  <a:pt x="292226" y="44450"/>
                </a:lnTo>
                <a:lnTo>
                  <a:pt x="241426" y="44450"/>
                </a:lnTo>
                <a:lnTo>
                  <a:pt x="241426" y="31750"/>
                </a:lnTo>
                <a:lnTo>
                  <a:pt x="292226" y="31750"/>
                </a:lnTo>
                <a:lnTo>
                  <a:pt x="228726" y="0"/>
                </a:lnTo>
                <a:close/>
              </a:path>
              <a:path w="305435" h="76200">
                <a:moveTo>
                  <a:pt x="22872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726" y="44450"/>
                </a:lnTo>
                <a:lnTo>
                  <a:pt x="228726" y="31750"/>
                </a:lnTo>
                <a:close/>
              </a:path>
              <a:path w="305435" h="76200">
                <a:moveTo>
                  <a:pt x="292226" y="31750"/>
                </a:moveTo>
                <a:lnTo>
                  <a:pt x="241426" y="31750"/>
                </a:lnTo>
                <a:lnTo>
                  <a:pt x="241426" y="44450"/>
                </a:lnTo>
                <a:lnTo>
                  <a:pt x="292226" y="44450"/>
                </a:lnTo>
                <a:lnTo>
                  <a:pt x="304926" y="38100"/>
                </a:lnTo>
                <a:lnTo>
                  <a:pt x="29222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58234" y="3429000"/>
            <a:ext cx="1067435" cy="685800"/>
          </a:xfrm>
          <a:custGeom>
            <a:avLst/>
            <a:gdLst/>
            <a:ahLst/>
            <a:cxnLst/>
            <a:rect l="l" t="t" r="r" b="b"/>
            <a:pathLst>
              <a:path w="1067435" h="685800">
                <a:moveTo>
                  <a:pt x="0" y="685800"/>
                </a:moveTo>
                <a:lnTo>
                  <a:pt x="1067015" y="685800"/>
                </a:lnTo>
                <a:lnTo>
                  <a:pt x="1067015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658234" y="3429000"/>
            <a:ext cx="1067435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321310" marR="233045" indent="-79375">
              <a:lnSpc>
                <a:spcPct val="100000"/>
              </a:lnSpc>
              <a:spcBef>
                <a:spcPts val="160"/>
              </a:spcBef>
            </a:pPr>
            <a:r>
              <a:rPr sz="1400" b="1" spc="-35" dirty="0">
                <a:latin typeface="Arial"/>
                <a:cs typeface="Arial"/>
              </a:rPr>
              <a:t>A</a:t>
            </a:r>
            <a:r>
              <a:rPr sz="1400" b="1" spc="-15" dirty="0">
                <a:latin typeface="Arial"/>
                <a:cs typeface="Arial"/>
              </a:rPr>
              <a:t>cce</a:t>
            </a:r>
            <a:r>
              <a:rPr sz="1400" b="1" spc="-20" dirty="0">
                <a:latin typeface="Arial"/>
                <a:cs typeface="Arial"/>
              </a:rPr>
              <a:t>p</a:t>
            </a:r>
            <a:r>
              <a:rPr sz="1400" b="1" spc="-5" dirty="0">
                <a:latin typeface="Arial"/>
                <a:cs typeface="Arial"/>
              </a:rPr>
              <a:t>t  </a:t>
            </a:r>
            <a:r>
              <a:rPr sz="1400" b="1" spc="-15" dirty="0">
                <a:latin typeface="Arial"/>
                <a:cs typeface="Arial"/>
              </a:rPr>
              <a:t>Input  </a:t>
            </a:r>
            <a:r>
              <a:rPr sz="1400" b="1" spc="-10" dirty="0">
                <a:latin typeface="Arial"/>
                <a:cs typeface="Arial"/>
              </a:rPr>
              <a:t>Field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725289" y="3695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06289" y="3276600"/>
            <a:ext cx="991235" cy="914400"/>
          </a:xfrm>
          <a:custGeom>
            <a:avLst/>
            <a:gdLst/>
            <a:ahLst/>
            <a:cxnLst/>
            <a:rect l="l" t="t" r="r" b="b"/>
            <a:pathLst>
              <a:path w="991235" h="914400">
                <a:moveTo>
                  <a:pt x="495426" y="0"/>
                </a:moveTo>
                <a:lnTo>
                  <a:pt x="0" y="457200"/>
                </a:lnTo>
                <a:lnTo>
                  <a:pt x="495426" y="914400"/>
                </a:lnTo>
                <a:lnTo>
                  <a:pt x="990853" y="457200"/>
                </a:lnTo>
                <a:lnTo>
                  <a:pt x="49542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06289" y="3276600"/>
            <a:ext cx="991235" cy="914400"/>
          </a:xfrm>
          <a:custGeom>
            <a:avLst/>
            <a:gdLst/>
            <a:ahLst/>
            <a:cxnLst/>
            <a:rect l="l" t="t" r="r" b="b"/>
            <a:pathLst>
              <a:path w="991235" h="914400">
                <a:moveTo>
                  <a:pt x="0" y="457200"/>
                </a:moveTo>
                <a:lnTo>
                  <a:pt x="495426" y="0"/>
                </a:lnTo>
                <a:lnTo>
                  <a:pt x="990853" y="457200"/>
                </a:lnTo>
                <a:lnTo>
                  <a:pt x="495426" y="91440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303901" y="3521405"/>
            <a:ext cx="6026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9900CC"/>
                </a:solidFill>
                <a:latin typeface="Arial"/>
                <a:cs typeface="Arial"/>
              </a:rPr>
              <a:t>More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solidFill>
                  <a:srgbClr val="9900CC"/>
                </a:solidFill>
                <a:latin typeface="Arial"/>
                <a:cs typeface="Arial"/>
              </a:rPr>
              <a:t>Fields?</a:t>
            </a:r>
            <a:endParaRPr sz="13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563615" y="30480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24707" y="3048000"/>
            <a:ext cx="2439035" cy="0"/>
          </a:xfrm>
          <a:custGeom>
            <a:avLst/>
            <a:gdLst/>
            <a:ahLst/>
            <a:cxnLst/>
            <a:rect l="l" t="t" r="r" b="b"/>
            <a:pathLst>
              <a:path w="2439035">
                <a:moveTo>
                  <a:pt x="243890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86607" y="30480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5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1750" y="393700"/>
                </a:lnTo>
                <a:lnTo>
                  <a:pt x="31750" y="381000"/>
                </a:lnTo>
                <a:close/>
              </a:path>
              <a:path w="76200" h="457200">
                <a:moveTo>
                  <a:pt x="44450" y="0"/>
                </a:moveTo>
                <a:lnTo>
                  <a:pt x="31750" y="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50" y="381000"/>
                </a:lnTo>
                <a:lnTo>
                  <a:pt x="4445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5645658" y="3079495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097142" y="3695700"/>
            <a:ext cx="457834" cy="76200"/>
          </a:xfrm>
          <a:custGeom>
            <a:avLst/>
            <a:gdLst/>
            <a:ahLst/>
            <a:cxnLst/>
            <a:rect l="l" t="t" r="r" b="b"/>
            <a:pathLst>
              <a:path w="457834" h="76200">
                <a:moveTo>
                  <a:pt x="381127" y="0"/>
                </a:moveTo>
                <a:lnTo>
                  <a:pt x="381127" y="76200"/>
                </a:lnTo>
                <a:lnTo>
                  <a:pt x="444627" y="44450"/>
                </a:lnTo>
                <a:lnTo>
                  <a:pt x="393827" y="44450"/>
                </a:lnTo>
                <a:lnTo>
                  <a:pt x="393827" y="31750"/>
                </a:lnTo>
                <a:lnTo>
                  <a:pt x="444627" y="31750"/>
                </a:lnTo>
                <a:lnTo>
                  <a:pt x="381127" y="0"/>
                </a:lnTo>
                <a:close/>
              </a:path>
              <a:path w="457834" h="76200">
                <a:moveTo>
                  <a:pt x="38112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127" y="44450"/>
                </a:lnTo>
                <a:lnTo>
                  <a:pt x="381127" y="31750"/>
                </a:lnTo>
                <a:close/>
              </a:path>
              <a:path w="457834" h="76200">
                <a:moveTo>
                  <a:pt x="444627" y="31750"/>
                </a:moveTo>
                <a:lnTo>
                  <a:pt x="393827" y="31750"/>
                </a:lnTo>
                <a:lnTo>
                  <a:pt x="393827" y="44450"/>
                </a:lnTo>
                <a:lnTo>
                  <a:pt x="444627" y="44450"/>
                </a:lnTo>
                <a:lnTo>
                  <a:pt x="457327" y="38100"/>
                </a:lnTo>
                <a:lnTo>
                  <a:pt x="44462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54469" y="3429000"/>
            <a:ext cx="915035" cy="685800"/>
          </a:xfrm>
          <a:custGeom>
            <a:avLst/>
            <a:gdLst/>
            <a:ahLst/>
            <a:cxnLst/>
            <a:rect l="l" t="t" r="r" b="b"/>
            <a:pathLst>
              <a:path w="915034" h="685800">
                <a:moveTo>
                  <a:pt x="0" y="685800"/>
                </a:moveTo>
                <a:lnTo>
                  <a:pt x="914590" y="685800"/>
                </a:lnTo>
                <a:lnTo>
                  <a:pt x="91459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554469" y="3429000"/>
            <a:ext cx="915035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000"/>
              </a:spcBef>
            </a:pPr>
            <a:r>
              <a:rPr sz="1400" spc="-15" dirty="0">
                <a:latin typeface="Arial"/>
                <a:cs typeface="Arial"/>
              </a:rPr>
              <a:t>Transmit</a:t>
            </a:r>
            <a:endParaRPr sz="1400">
              <a:latin typeface="Arial"/>
              <a:cs typeface="Arial"/>
            </a:endParaRPr>
          </a:p>
          <a:p>
            <a:pPr marL="154940">
              <a:lnSpc>
                <a:spcPct val="100000"/>
              </a:lnSpc>
            </a:pPr>
            <a:r>
              <a:rPr sz="1400" spc="-75" dirty="0">
                <a:latin typeface="Arial"/>
                <a:cs typeface="Arial"/>
              </a:rPr>
              <a:t>To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CPU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468996" y="3695700"/>
            <a:ext cx="381635" cy="76200"/>
          </a:xfrm>
          <a:custGeom>
            <a:avLst/>
            <a:gdLst/>
            <a:ahLst/>
            <a:cxnLst/>
            <a:rect l="l" t="t" r="r" b="b"/>
            <a:pathLst>
              <a:path w="381634" h="76200">
                <a:moveTo>
                  <a:pt x="304926" y="0"/>
                </a:moveTo>
                <a:lnTo>
                  <a:pt x="304926" y="76200"/>
                </a:lnTo>
                <a:lnTo>
                  <a:pt x="368426" y="44450"/>
                </a:lnTo>
                <a:lnTo>
                  <a:pt x="317626" y="44450"/>
                </a:lnTo>
                <a:lnTo>
                  <a:pt x="317626" y="31750"/>
                </a:lnTo>
                <a:lnTo>
                  <a:pt x="368426" y="31750"/>
                </a:lnTo>
                <a:lnTo>
                  <a:pt x="304926" y="0"/>
                </a:lnTo>
                <a:close/>
              </a:path>
              <a:path w="381634" h="76200">
                <a:moveTo>
                  <a:pt x="30492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926" y="44450"/>
                </a:lnTo>
                <a:lnTo>
                  <a:pt x="304926" y="31750"/>
                </a:lnTo>
                <a:close/>
              </a:path>
              <a:path w="381634" h="76200">
                <a:moveTo>
                  <a:pt x="368426" y="31750"/>
                </a:moveTo>
                <a:lnTo>
                  <a:pt x="317626" y="31750"/>
                </a:lnTo>
                <a:lnTo>
                  <a:pt x="317626" y="44450"/>
                </a:lnTo>
                <a:lnTo>
                  <a:pt x="368426" y="44450"/>
                </a:lnTo>
                <a:lnTo>
                  <a:pt x="381126" y="38100"/>
                </a:lnTo>
                <a:lnTo>
                  <a:pt x="36842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50123" y="35052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4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72" y="452555"/>
                </a:lnTo>
                <a:lnTo>
                  <a:pt x="317595" y="439233"/>
                </a:lnTo>
                <a:lnTo>
                  <a:pt x="356446" y="418154"/>
                </a:lnTo>
                <a:lnTo>
                  <a:pt x="390302" y="390239"/>
                </a:lnTo>
                <a:lnTo>
                  <a:pt x="418241" y="356406"/>
                </a:lnTo>
                <a:lnTo>
                  <a:pt x="439340" y="317575"/>
                </a:lnTo>
                <a:lnTo>
                  <a:pt x="452676" y="274666"/>
                </a:lnTo>
                <a:lnTo>
                  <a:pt x="457326" y="228600"/>
                </a:lnTo>
                <a:lnTo>
                  <a:pt x="452676" y="182533"/>
                </a:lnTo>
                <a:lnTo>
                  <a:pt x="439340" y="139624"/>
                </a:lnTo>
                <a:lnTo>
                  <a:pt x="418241" y="100793"/>
                </a:lnTo>
                <a:lnTo>
                  <a:pt x="390302" y="66960"/>
                </a:lnTo>
                <a:lnTo>
                  <a:pt x="356446" y="39045"/>
                </a:lnTo>
                <a:lnTo>
                  <a:pt x="317595" y="17966"/>
                </a:lnTo>
                <a:lnTo>
                  <a:pt x="274672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50123" y="3505200"/>
            <a:ext cx="457834" cy="457200"/>
          </a:xfrm>
          <a:custGeom>
            <a:avLst/>
            <a:gdLst/>
            <a:ahLst/>
            <a:cxnLst/>
            <a:rect l="l" t="t" r="r" b="b"/>
            <a:pathLst>
              <a:path w="457834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72" y="4644"/>
                </a:lnTo>
                <a:lnTo>
                  <a:pt x="317595" y="17966"/>
                </a:lnTo>
                <a:lnTo>
                  <a:pt x="356446" y="39045"/>
                </a:lnTo>
                <a:lnTo>
                  <a:pt x="390302" y="66960"/>
                </a:lnTo>
                <a:lnTo>
                  <a:pt x="418241" y="100793"/>
                </a:lnTo>
                <a:lnTo>
                  <a:pt x="439340" y="139624"/>
                </a:lnTo>
                <a:lnTo>
                  <a:pt x="452676" y="182533"/>
                </a:lnTo>
                <a:lnTo>
                  <a:pt x="457326" y="228600"/>
                </a:lnTo>
                <a:lnTo>
                  <a:pt x="452676" y="274666"/>
                </a:lnTo>
                <a:lnTo>
                  <a:pt x="439340" y="317575"/>
                </a:lnTo>
                <a:lnTo>
                  <a:pt x="418241" y="356406"/>
                </a:lnTo>
                <a:lnTo>
                  <a:pt x="390302" y="390239"/>
                </a:lnTo>
                <a:lnTo>
                  <a:pt x="356446" y="418154"/>
                </a:lnTo>
                <a:lnTo>
                  <a:pt x="317595" y="439233"/>
                </a:lnTo>
                <a:lnTo>
                  <a:pt x="274672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995666" y="3594557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248400" y="44958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609600" y="0"/>
                </a:moveTo>
                <a:lnTo>
                  <a:pt x="0" y="533400"/>
                </a:lnTo>
                <a:lnTo>
                  <a:pt x="609600" y="1066800"/>
                </a:lnTo>
                <a:lnTo>
                  <a:pt x="1219200" y="533400"/>
                </a:lnTo>
                <a:lnTo>
                  <a:pt x="609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48400" y="44958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0" y="533400"/>
                </a:moveTo>
                <a:lnTo>
                  <a:pt x="609600" y="0"/>
                </a:lnTo>
                <a:lnTo>
                  <a:pt x="1219200" y="533400"/>
                </a:lnTo>
                <a:lnTo>
                  <a:pt x="609600" y="1066800"/>
                </a:lnTo>
                <a:lnTo>
                  <a:pt x="0" y="5334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409182" y="4817490"/>
            <a:ext cx="902969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9900CC"/>
                </a:solidFill>
                <a:latin typeface="Arial"/>
                <a:cs typeface="Arial"/>
              </a:rPr>
              <a:t>User</a:t>
            </a:r>
            <a:r>
              <a:rPr sz="1300" b="1" spc="-11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9900CC"/>
                </a:solidFill>
                <a:latin typeface="Arial"/>
                <a:cs typeface="Arial"/>
              </a:rPr>
              <a:t>wants  </a:t>
            </a:r>
            <a:r>
              <a:rPr sz="1300" b="1" spc="-5" dirty="0">
                <a:solidFill>
                  <a:srgbClr val="9900CC"/>
                </a:solidFill>
                <a:latin typeface="Arial"/>
                <a:cs typeface="Arial"/>
              </a:rPr>
              <a:t>Review?</a:t>
            </a:r>
            <a:endParaRPr sz="13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648200" y="4419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8200" y="4419600"/>
            <a:ext cx="3810000" cy="0"/>
          </a:xfrm>
          <a:custGeom>
            <a:avLst/>
            <a:gdLst/>
            <a:ahLst/>
            <a:cxnLst/>
            <a:rect l="l" t="t" r="r" b="b"/>
            <a:pathLst>
              <a:path w="3810000">
                <a:moveTo>
                  <a:pt x="38100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00100" y="39624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44450" y="63500"/>
                </a:moveTo>
                <a:lnTo>
                  <a:pt x="31750" y="63500"/>
                </a:lnTo>
                <a:lnTo>
                  <a:pt x="31750" y="457200"/>
                </a:lnTo>
                <a:lnTo>
                  <a:pt x="44450" y="457200"/>
                </a:lnTo>
                <a:lnTo>
                  <a:pt x="44450" y="63500"/>
                </a:lnTo>
                <a:close/>
              </a:path>
              <a:path w="76200" h="457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57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9600" y="4800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4" y="317575"/>
                </a:lnTo>
                <a:lnTo>
                  <a:pt x="39041" y="356406"/>
                </a:lnTo>
                <a:lnTo>
                  <a:pt x="66955" y="390239"/>
                </a:lnTo>
                <a:lnTo>
                  <a:pt x="100788" y="418154"/>
                </a:lnTo>
                <a:lnTo>
                  <a:pt x="139619" y="439233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3"/>
                </a:lnTo>
                <a:lnTo>
                  <a:pt x="356411" y="418154"/>
                </a:lnTo>
                <a:lnTo>
                  <a:pt x="390244" y="390239"/>
                </a:lnTo>
                <a:lnTo>
                  <a:pt x="418158" y="356406"/>
                </a:lnTo>
                <a:lnTo>
                  <a:pt x="439235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5" y="139624"/>
                </a:lnTo>
                <a:lnTo>
                  <a:pt x="418158" y="100793"/>
                </a:lnTo>
                <a:lnTo>
                  <a:pt x="390244" y="66960"/>
                </a:lnTo>
                <a:lnTo>
                  <a:pt x="356411" y="39045"/>
                </a:lnTo>
                <a:lnTo>
                  <a:pt x="317580" y="17966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9600" y="4800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4" y="139624"/>
                </a:lnTo>
                <a:lnTo>
                  <a:pt x="39041" y="100793"/>
                </a:lnTo>
                <a:lnTo>
                  <a:pt x="66955" y="66960"/>
                </a:lnTo>
                <a:lnTo>
                  <a:pt x="100788" y="39045"/>
                </a:lnTo>
                <a:lnTo>
                  <a:pt x="139619" y="17966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6"/>
                </a:lnTo>
                <a:lnTo>
                  <a:pt x="356411" y="39045"/>
                </a:lnTo>
                <a:lnTo>
                  <a:pt x="390244" y="66960"/>
                </a:lnTo>
                <a:lnTo>
                  <a:pt x="418158" y="100793"/>
                </a:lnTo>
                <a:lnTo>
                  <a:pt x="439235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5" y="317575"/>
                </a:lnTo>
                <a:lnTo>
                  <a:pt x="418158" y="356406"/>
                </a:lnTo>
                <a:lnTo>
                  <a:pt x="390244" y="390239"/>
                </a:lnTo>
                <a:lnTo>
                  <a:pt x="356411" y="418154"/>
                </a:lnTo>
                <a:lnTo>
                  <a:pt x="317580" y="439233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3"/>
                </a:lnTo>
                <a:lnTo>
                  <a:pt x="100788" y="418154"/>
                </a:lnTo>
                <a:lnTo>
                  <a:pt x="66955" y="390239"/>
                </a:lnTo>
                <a:lnTo>
                  <a:pt x="39041" y="356406"/>
                </a:lnTo>
                <a:lnTo>
                  <a:pt x="17964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752957" y="4890592"/>
            <a:ext cx="17335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066800" y="4991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47800" y="47244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0" y="685800"/>
                </a:moveTo>
                <a:lnTo>
                  <a:pt x="914400" y="685800"/>
                </a:lnTo>
                <a:lnTo>
                  <a:pt x="91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447800" y="4724400"/>
            <a:ext cx="914400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165"/>
              </a:spcBef>
            </a:pPr>
            <a:r>
              <a:rPr sz="1400" spc="-5" dirty="0">
                <a:latin typeface="Arial"/>
                <a:cs typeface="Arial"/>
              </a:rPr>
              <a:t>CPU-</a:t>
            </a:r>
            <a:endParaRPr sz="1400">
              <a:latin typeface="Arial"/>
              <a:cs typeface="Arial"/>
            </a:endParaRPr>
          </a:p>
          <a:p>
            <a:pPr marL="147320" marR="142240" indent="3937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Accept  Co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fi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362200" y="4991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43200" y="4648200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495300" y="0"/>
                </a:moveTo>
                <a:lnTo>
                  <a:pt x="0" y="381000"/>
                </a:lnTo>
                <a:lnTo>
                  <a:pt x="495300" y="762000"/>
                </a:lnTo>
                <a:lnTo>
                  <a:pt x="990600" y="381000"/>
                </a:lnTo>
                <a:lnTo>
                  <a:pt x="495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43200" y="4648200"/>
            <a:ext cx="990600" cy="762000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381000"/>
                </a:moveTo>
                <a:lnTo>
                  <a:pt x="495300" y="0"/>
                </a:lnTo>
                <a:lnTo>
                  <a:pt x="990600" y="381000"/>
                </a:lnTo>
                <a:lnTo>
                  <a:pt x="495300" y="7620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961258" y="4916500"/>
            <a:ext cx="5562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0" dirty="0">
                <a:solidFill>
                  <a:srgbClr val="9900CC"/>
                </a:solidFill>
                <a:latin typeface="Arial"/>
                <a:cs typeface="Arial"/>
              </a:rPr>
              <a:t>Valid</a:t>
            </a:r>
            <a:r>
              <a:rPr sz="1300" b="1" spc="-7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9900CC"/>
                </a:solidFill>
                <a:latin typeface="Arial"/>
                <a:cs typeface="Arial"/>
              </a:rPr>
              <a:t>?</a:t>
            </a:r>
            <a:endParaRPr sz="13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733800" y="4991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3797934" y="4691634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114800" y="4572000"/>
            <a:ext cx="1066800" cy="914400"/>
          </a:xfrm>
          <a:custGeom>
            <a:avLst/>
            <a:gdLst/>
            <a:ahLst/>
            <a:cxnLst/>
            <a:rect l="l" t="t" r="r" b="b"/>
            <a:pathLst>
              <a:path w="1066800" h="914400">
                <a:moveTo>
                  <a:pt x="533400" y="0"/>
                </a:moveTo>
                <a:lnTo>
                  <a:pt x="0" y="457200"/>
                </a:lnTo>
                <a:lnTo>
                  <a:pt x="533400" y="914400"/>
                </a:lnTo>
                <a:lnTo>
                  <a:pt x="1066800" y="457200"/>
                </a:lnTo>
                <a:lnTo>
                  <a:pt x="533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4572000"/>
            <a:ext cx="1066800" cy="914400"/>
          </a:xfrm>
          <a:custGeom>
            <a:avLst/>
            <a:gdLst/>
            <a:ahLst/>
            <a:cxnLst/>
            <a:rect l="l" t="t" r="r" b="b"/>
            <a:pathLst>
              <a:path w="1066800" h="914400">
                <a:moveTo>
                  <a:pt x="0" y="457200"/>
                </a:moveTo>
                <a:lnTo>
                  <a:pt x="533400" y="0"/>
                </a:lnTo>
                <a:lnTo>
                  <a:pt x="1066800" y="457200"/>
                </a:lnTo>
                <a:lnTo>
                  <a:pt x="533400" y="914400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4321809" y="4817490"/>
            <a:ext cx="6565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8745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9900CC"/>
                </a:solidFill>
                <a:latin typeface="Arial"/>
                <a:cs typeface="Arial"/>
              </a:rPr>
              <a:t>More  </a:t>
            </a:r>
            <a:r>
              <a:rPr sz="1300" b="1" spc="-10" dirty="0">
                <a:solidFill>
                  <a:srgbClr val="9900CC"/>
                </a:solidFill>
                <a:latin typeface="Arial"/>
                <a:cs typeface="Arial"/>
              </a:rPr>
              <a:t>Pages</a:t>
            </a:r>
            <a:r>
              <a:rPr sz="1300" b="1" spc="-8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300" b="1" spc="-5" dirty="0">
                <a:solidFill>
                  <a:srgbClr val="9900CC"/>
                </a:solidFill>
                <a:latin typeface="Arial"/>
                <a:cs typeface="Arial"/>
              </a:rPr>
              <a:t>?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181600" y="499110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990600" y="0"/>
                </a:moveTo>
                <a:lnTo>
                  <a:pt x="990600" y="76200"/>
                </a:lnTo>
                <a:lnTo>
                  <a:pt x="1054100" y="44450"/>
                </a:lnTo>
                <a:lnTo>
                  <a:pt x="1003300" y="44450"/>
                </a:lnTo>
                <a:lnTo>
                  <a:pt x="1003300" y="31750"/>
                </a:lnTo>
                <a:lnTo>
                  <a:pt x="1054100" y="31750"/>
                </a:lnTo>
                <a:lnTo>
                  <a:pt x="990600" y="0"/>
                </a:lnTo>
                <a:close/>
              </a:path>
              <a:path w="1066800" h="76200">
                <a:moveTo>
                  <a:pt x="990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0600" y="44450"/>
                </a:lnTo>
                <a:lnTo>
                  <a:pt x="990600" y="31750"/>
                </a:lnTo>
                <a:close/>
              </a:path>
              <a:path w="1066800" h="76200">
                <a:moveTo>
                  <a:pt x="10541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54100" y="44450"/>
                </a:lnTo>
                <a:lnTo>
                  <a:pt x="1066800" y="38100"/>
                </a:lnTo>
                <a:lnTo>
                  <a:pt x="1054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109464" y="4756530"/>
            <a:ext cx="1536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8001000" y="4724400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825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825500" y="533400"/>
                </a:lnTo>
                <a:lnTo>
                  <a:pt x="860125" y="526420"/>
                </a:lnTo>
                <a:lnTo>
                  <a:pt x="888380" y="507380"/>
                </a:lnTo>
                <a:lnTo>
                  <a:pt x="907420" y="479125"/>
                </a:lnTo>
                <a:lnTo>
                  <a:pt x="914400" y="444500"/>
                </a:lnTo>
                <a:lnTo>
                  <a:pt x="914400" y="88900"/>
                </a:lnTo>
                <a:lnTo>
                  <a:pt x="907420" y="54274"/>
                </a:lnTo>
                <a:lnTo>
                  <a:pt x="888380" y="26019"/>
                </a:lnTo>
                <a:lnTo>
                  <a:pt x="860125" y="6979"/>
                </a:lnTo>
                <a:lnTo>
                  <a:pt x="825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01000" y="4724400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825500" y="0"/>
                </a:lnTo>
                <a:lnTo>
                  <a:pt x="860125" y="6979"/>
                </a:lnTo>
                <a:lnTo>
                  <a:pt x="888380" y="26019"/>
                </a:lnTo>
                <a:lnTo>
                  <a:pt x="907420" y="54274"/>
                </a:lnTo>
                <a:lnTo>
                  <a:pt x="914400" y="88900"/>
                </a:lnTo>
                <a:lnTo>
                  <a:pt x="914400" y="444500"/>
                </a:lnTo>
                <a:lnTo>
                  <a:pt x="907420" y="479125"/>
                </a:lnTo>
                <a:lnTo>
                  <a:pt x="888380" y="507380"/>
                </a:lnTo>
                <a:lnTo>
                  <a:pt x="860125" y="526420"/>
                </a:lnTo>
                <a:lnTo>
                  <a:pt x="8255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74152" y="4800600"/>
            <a:ext cx="789431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8194293" y="4852492"/>
            <a:ext cx="5353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467600" y="49911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50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0800" y="44450"/>
                </a:lnTo>
                <a:lnTo>
                  <a:pt x="50800" y="31750"/>
                </a:lnTo>
                <a:close/>
              </a:path>
              <a:path w="533400" h="76200">
                <a:moveTo>
                  <a:pt x="139700" y="31750"/>
                </a:moveTo>
                <a:lnTo>
                  <a:pt x="88900" y="31750"/>
                </a:lnTo>
                <a:lnTo>
                  <a:pt x="88900" y="44450"/>
                </a:lnTo>
                <a:lnTo>
                  <a:pt x="139700" y="44450"/>
                </a:lnTo>
                <a:lnTo>
                  <a:pt x="139700" y="31750"/>
                </a:lnTo>
                <a:close/>
              </a:path>
              <a:path w="533400" h="76200">
                <a:moveTo>
                  <a:pt x="228600" y="31750"/>
                </a:moveTo>
                <a:lnTo>
                  <a:pt x="177800" y="31750"/>
                </a:lnTo>
                <a:lnTo>
                  <a:pt x="17780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533400" h="76200">
                <a:moveTo>
                  <a:pt x="317500" y="31750"/>
                </a:moveTo>
                <a:lnTo>
                  <a:pt x="266700" y="31750"/>
                </a:lnTo>
                <a:lnTo>
                  <a:pt x="266700" y="44450"/>
                </a:lnTo>
                <a:lnTo>
                  <a:pt x="317500" y="44450"/>
                </a:lnTo>
                <a:lnTo>
                  <a:pt x="317500" y="31750"/>
                </a:lnTo>
                <a:close/>
              </a:path>
              <a:path w="533400" h="76200">
                <a:moveTo>
                  <a:pt x="406400" y="31750"/>
                </a:moveTo>
                <a:lnTo>
                  <a:pt x="355600" y="31750"/>
                </a:lnTo>
                <a:lnTo>
                  <a:pt x="355600" y="44450"/>
                </a:lnTo>
                <a:lnTo>
                  <a:pt x="406400" y="44450"/>
                </a:lnTo>
                <a:lnTo>
                  <a:pt x="406400" y="31750"/>
                </a:lnTo>
                <a:close/>
              </a:path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444500" y="31750"/>
                </a:lnTo>
                <a:lnTo>
                  <a:pt x="44450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76600" y="54102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76600" y="5753100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990600" y="0"/>
                </a:moveTo>
                <a:lnTo>
                  <a:pt x="990600" y="76200"/>
                </a:lnTo>
                <a:lnTo>
                  <a:pt x="1054100" y="44450"/>
                </a:lnTo>
                <a:lnTo>
                  <a:pt x="1003300" y="44450"/>
                </a:lnTo>
                <a:lnTo>
                  <a:pt x="1003300" y="31750"/>
                </a:lnTo>
                <a:lnTo>
                  <a:pt x="1054100" y="31750"/>
                </a:lnTo>
                <a:lnTo>
                  <a:pt x="990600" y="0"/>
                </a:lnTo>
                <a:close/>
              </a:path>
              <a:path w="1066800" h="76200">
                <a:moveTo>
                  <a:pt x="990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990600" y="44450"/>
                </a:lnTo>
                <a:lnTo>
                  <a:pt x="990600" y="31750"/>
                </a:lnTo>
                <a:close/>
              </a:path>
              <a:path w="1066800" h="76200">
                <a:moveTo>
                  <a:pt x="1054100" y="31750"/>
                </a:moveTo>
                <a:lnTo>
                  <a:pt x="1003300" y="31750"/>
                </a:lnTo>
                <a:lnTo>
                  <a:pt x="1003300" y="44450"/>
                </a:lnTo>
                <a:lnTo>
                  <a:pt x="1054100" y="44450"/>
                </a:lnTo>
                <a:lnTo>
                  <a:pt x="1066800" y="38100"/>
                </a:lnTo>
                <a:lnTo>
                  <a:pt x="1054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43400" y="5562600"/>
            <a:ext cx="1143000" cy="685800"/>
          </a:xfrm>
          <a:custGeom>
            <a:avLst/>
            <a:gdLst/>
            <a:ahLst/>
            <a:cxnLst/>
            <a:rect l="l" t="t" r="r" b="b"/>
            <a:pathLst>
              <a:path w="1143000" h="685800">
                <a:moveTo>
                  <a:pt x="0" y="685800"/>
                </a:moveTo>
                <a:lnTo>
                  <a:pt x="1143000" y="685800"/>
                </a:lnTo>
                <a:lnTo>
                  <a:pt x="114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4343400" y="5562600"/>
            <a:ext cx="1143000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05410" marR="93345" indent="635" algn="ctr">
              <a:lnSpc>
                <a:spcPct val="100000"/>
              </a:lnSpc>
              <a:spcBef>
                <a:spcPts val="170"/>
              </a:spcBef>
            </a:pPr>
            <a:r>
              <a:rPr sz="1400" b="1" spc="-20" dirty="0">
                <a:latin typeface="Arial"/>
                <a:cs typeface="Arial"/>
              </a:rPr>
              <a:t>Transmit  </a:t>
            </a: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Diagnostic  </a:t>
            </a:r>
            <a:r>
              <a:rPr sz="1400" b="1" spc="-10" dirty="0">
                <a:latin typeface="Arial"/>
                <a:cs typeface="Arial"/>
              </a:rPr>
              <a:t>to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Terminal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486400" y="5829300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1000" y="0"/>
                </a:moveTo>
                <a:lnTo>
                  <a:pt x="381000" y="76200"/>
                </a:lnTo>
                <a:lnTo>
                  <a:pt x="444500" y="44450"/>
                </a:lnTo>
                <a:lnTo>
                  <a:pt x="393700" y="44450"/>
                </a:lnTo>
                <a:lnTo>
                  <a:pt x="393700" y="31750"/>
                </a:lnTo>
                <a:lnTo>
                  <a:pt x="444500" y="31750"/>
                </a:lnTo>
                <a:lnTo>
                  <a:pt x="381000" y="0"/>
                </a:lnTo>
                <a:close/>
              </a:path>
              <a:path w="457200" h="76200">
                <a:moveTo>
                  <a:pt x="381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457200" h="76200">
                <a:moveTo>
                  <a:pt x="444500" y="31750"/>
                </a:moveTo>
                <a:lnTo>
                  <a:pt x="393700" y="31750"/>
                </a:lnTo>
                <a:lnTo>
                  <a:pt x="393700" y="44450"/>
                </a:lnTo>
                <a:lnTo>
                  <a:pt x="444500" y="44450"/>
                </a:lnTo>
                <a:lnTo>
                  <a:pt x="457200" y="38100"/>
                </a:lnTo>
                <a:lnTo>
                  <a:pt x="444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43600" y="563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4"/>
                </a:lnTo>
                <a:lnTo>
                  <a:pt x="100793" y="39041"/>
                </a:lnTo>
                <a:lnTo>
                  <a:pt x="66960" y="66955"/>
                </a:lnTo>
                <a:lnTo>
                  <a:pt x="39045" y="100788"/>
                </a:lnTo>
                <a:lnTo>
                  <a:pt x="17966" y="139619"/>
                </a:lnTo>
                <a:lnTo>
                  <a:pt x="4644" y="182529"/>
                </a:lnTo>
                <a:lnTo>
                  <a:pt x="0" y="228600"/>
                </a:lnTo>
                <a:lnTo>
                  <a:pt x="4644" y="274670"/>
                </a:lnTo>
                <a:lnTo>
                  <a:pt x="17966" y="317580"/>
                </a:lnTo>
                <a:lnTo>
                  <a:pt x="39045" y="356411"/>
                </a:lnTo>
                <a:lnTo>
                  <a:pt x="66960" y="390244"/>
                </a:lnTo>
                <a:lnTo>
                  <a:pt x="100793" y="418158"/>
                </a:lnTo>
                <a:lnTo>
                  <a:pt x="139624" y="439235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5"/>
                </a:lnTo>
                <a:lnTo>
                  <a:pt x="356406" y="418158"/>
                </a:lnTo>
                <a:lnTo>
                  <a:pt x="390239" y="390244"/>
                </a:lnTo>
                <a:lnTo>
                  <a:pt x="418154" y="356411"/>
                </a:lnTo>
                <a:lnTo>
                  <a:pt x="439233" y="317580"/>
                </a:lnTo>
                <a:lnTo>
                  <a:pt x="452555" y="274670"/>
                </a:lnTo>
                <a:lnTo>
                  <a:pt x="457200" y="228600"/>
                </a:lnTo>
                <a:lnTo>
                  <a:pt x="452555" y="182529"/>
                </a:lnTo>
                <a:lnTo>
                  <a:pt x="439233" y="139619"/>
                </a:lnTo>
                <a:lnTo>
                  <a:pt x="418154" y="100788"/>
                </a:lnTo>
                <a:lnTo>
                  <a:pt x="390239" y="66955"/>
                </a:lnTo>
                <a:lnTo>
                  <a:pt x="356406" y="39041"/>
                </a:lnTo>
                <a:lnTo>
                  <a:pt x="317575" y="17964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43600" y="563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6" y="139619"/>
                </a:lnTo>
                <a:lnTo>
                  <a:pt x="39045" y="100788"/>
                </a:lnTo>
                <a:lnTo>
                  <a:pt x="66960" y="66955"/>
                </a:lnTo>
                <a:lnTo>
                  <a:pt x="100793" y="39041"/>
                </a:lnTo>
                <a:lnTo>
                  <a:pt x="139624" y="17964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4"/>
                </a:lnTo>
                <a:lnTo>
                  <a:pt x="356406" y="39041"/>
                </a:lnTo>
                <a:lnTo>
                  <a:pt x="390239" y="66955"/>
                </a:lnTo>
                <a:lnTo>
                  <a:pt x="418154" y="100788"/>
                </a:lnTo>
                <a:lnTo>
                  <a:pt x="439233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3" y="317580"/>
                </a:lnTo>
                <a:lnTo>
                  <a:pt x="418154" y="356411"/>
                </a:lnTo>
                <a:lnTo>
                  <a:pt x="390239" y="390244"/>
                </a:lnTo>
                <a:lnTo>
                  <a:pt x="356406" y="418158"/>
                </a:lnTo>
                <a:lnTo>
                  <a:pt x="317575" y="439235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5"/>
                </a:lnTo>
                <a:lnTo>
                  <a:pt x="100793" y="418158"/>
                </a:lnTo>
                <a:lnTo>
                  <a:pt x="66960" y="390244"/>
                </a:lnTo>
                <a:lnTo>
                  <a:pt x="39045" y="356411"/>
                </a:lnTo>
                <a:lnTo>
                  <a:pt x="17966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088507" y="5729427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7540879" y="4756530"/>
            <a:ext cx="1536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858000" y="5562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58000" y="57531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7200" y="0"/>
                </a:moveTo>
                <a:lnTo>
                  <a:pt x="457200" y="76200"/>
                </a:lnTo>
                <a:lnTo>
                  <a:pt x="520700" y="44450"/>
                </a:lnTo>
                <a:lnTo>
                  <a:pt x="469900" y="44450"/>
                </a:lnTo>
                <a:lnTo>
                  <a:pt x="469900" y="31750"/>
                </a:lnTo>
                <a:lnTo>
                  <a:pt x="520700" y="31750"/>
                </a:lnTo>
                <a:lnTo>
                  <a:pt x="457200" y="0"/>
                </a:lnTo>
                <a:close/>
              </a:path>
              <a:path w="533400" h="76200">
                <a:moveTo>
                  <a:pt x="457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57200" y="44450"/>
                </a:lnTo>
                <a:lnTo>
                  <a:pt x="457200" y="31750"/>
                </a:lnTo>
                <a:close/>
              </a:path>
              <a:path w="533400" h="76200">
                <a:moveTo>
                  <a:pt x="520700" y="31750"/>
                </a:moveTo>
                <a:lnTo>
                  <a:pt x="469900" y="31750"/>
                </a:lnTo>
                <a:lnTo>
                  <a:pt x="469900" y="44450"/>
                </a:lnTo>
                <a:lnTo>
                  <a:pt x="520700" y="44450"/>
                </a:lnTo>
                <a:lnTo>
                  <a:pt x="533400" y="38100"/>
                </a:lnTo>
                <a:lnTo>
                  <a:pt x="520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91400" y="5410200"/>
            <a:ext cx="914400" cy="685800"/>
          </a:xfrm>
          <a:custGeom>
            <a:avLst/>
            <a:gdLst/>
            <a:ahLst/>
            <a:cxnLst/>
            <a:rect l="l" t="t" r="r" b="b"/>
            <a:pathLst>
              <a:path w="914400" h="685800">
                <a:moveTo>
                  <a:pt x="0" y="685800"/>
                </a:moveTo>
                <a:lnTo>
                  <a:pt x="914400" y="685800"/>
                </a:lnTo>
                <a:lnTo>
                  <a:pt x="91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7391400" y="5410200"/>
            <a:ext cx="914400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827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010"/>
              </a:spcBef>
            </a:pPr>
            <a:r>
              <a:rPr sz="1400" b="1" spc="-10" dirty="0">
                <a:latin typeface="Arial"/>
                <a:cs typeface="Arial"/>
              </a:rPr>
              <a:t>Set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up</a:t>
            </a:r>
            <a:endParaRPr sz="1400">
              <a:latin typeface="Arial"/>
              <a:cs typeface="Arial"/>
            </a:endParaRPr>
          </a:p>
          <a:p>
            <a:pPr marL="158115">
              <a:lnSpc>
                <a:spcPct val="100000"/>
              </a:lnSpc>
            </a:pPr>
            <a:r>
              <a:rPr sz="1400" b="1" spc="-15" dirty="0">
                <a:latin typeface="Arial"/>
                <a:cs typeface="Arial"/>
              </a:rPr>
              <a:t>Review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19094" y="218643"/>
            <a:ext cx="29337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  <a:tab pos="13506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Basics	-</a:t>
            </a:r>
            <a:r>
              <a:rPr sz="2400" spc="-10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Motivation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1416" y="1755648"/>
            <a:ext cx="496823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3816" y="1728216"/>
            <a:ext cx="3118104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1832" y="2121407"/>
            <a:ext cx="496824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1016" y="2093976"/>
            <a:ext cx="3938016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1416" y="3584447"/>
            <a:ext cx="496823" cy="481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3816" y="3557015"/>
            <a:ext cx="2831592" cy="509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9639" y="4288535"/>
            <a:ext cx="7068311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9639" y="5020055"/>
            <a:ext cx="8485632" cy="509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8852" y="1810334"/>
            <a:ext cx="4168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7800" algn="l"/>
              </a:tabLst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Control flow</a:t>
            </a:r>
            <a:r>
              <a:rPr sz="2400" b="1" spc="-4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graph</a:t>
            </a:r>
            <a:endParaRPr sz="2400">
              <a:latin typeface="Arial"/>
              <a:cs typeface="Arial"/>
            </a:endParaRPr>
          </a:p>
          <a:p>
            <a:pPr marL="634365" lvl="1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Multiple</a:t>
            </a:r>
            <a:r>
              <a:rPr sz="2400" b="1" spc="-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representations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852" y="3640073"/>
            <a:ext cx="8373109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7800" algn="l"/>
              </a:tabLst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Data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Flow</a:t>
            </a:r>
            <a:r>
              <a:rPr sz="24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Graph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</a:pP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spec.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relations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among the data</a:t>
            </a:r>
            <a:r>
              <a:rPr sz="2400" b="1" spc="-20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objects.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  <a:tabLst>
                <a:tab pos="2504440" algn="l"/>
              </a:tabLst>
            </a:pP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Covering</a:t>
            </a:r>
            <a:r>
              <a:rPr sz="2400" b="1" spc="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DFG	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=&gt; Explore all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relations under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some</a:t>
            </a:r>
            <a:r>
              <a:rPr sz="2400" b="1" spc="-11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test.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19094" y="218643"/>
            <a:ext cx="119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</a:t>
            </a:r>
            <a:r>
              <a:rPr sz="2400" spc="5" dirty="0">
                <a:solidFill>
                  <a:srgbClr val="D500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9223" y="1008888"/>
            <a:ext cx="233781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1832" y="2316479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1016" y="2289048"/>
            <a:ext cx="4224528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1832" y="3413759"/>
            <a:ext cx="496824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1016" y="3386328"/>
            <a:ext cx="4355592" cy="509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8852" y="1091311"/>
            <a:ext cx="1946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Assumptions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9268" y="2372105"/>
            <a:ext cx="43053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Problems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a control</a:t>
            </a:r>
            <a:r>
              <a:rPr sz="2400" b="1" spc="-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flow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CC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Problems 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with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data</a:t>
            </a:r>
            <a:r>
              <a:rPr sz="2400" b="1" spc="-204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objects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19094" y="218643"/>
            <a:ext cx="119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</a:t>
            </a:r>
            <a:r>
              <a:rPr sz="2400" spc="5" dirty="0">
                <a:solidFill>
                  <a:srgbClr val="D500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9223" y="1008888"/>
            <a:ext cx="4181855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1091311"/>
            <a:ext cx="2611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Data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Flow</a:t>
            </a:r>
            <a:r>
              <a:rPr sz="2400" b="1" spc="-1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Graphs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50333" y="1091311"/>
            <a:ext cx="870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(D</a:t>
            </a:r>
            <a:r>
              <a:rPr sz="2400" b="1" spc="-15" dirty="0">
                <a:solidFill>
                  <a:srgbClr val="336600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9268" y="2433066"/>
            <a:ext cx="618236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 indent="-75882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It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is 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graph </a:t>
            </a:r>
            <a:r>
              <a:rPr sz="2400" b="1" spc="5" dirty="0">
                <a:solidFill>
                  <a:srgbClr val="0000CC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nodes &amp;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directed</a:t>
            </a:r>
            <a:r>
              <a:rPr sz="2400" b="1" spc="-1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links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CC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771525" marR="1721485" indent="-758825">
              <a:lnSpc>
                <a:spcPct val="2001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45" dirty="0">
                <a:solidFill>
                  <a:srgbClr val="0000CC"/>
                </a:solidFill>
                <a:latin typeface="Arial"/>
                <a:cs typeface="Arial"/>
              </a:rPr>
              <a:t>Test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2400" b="1" spc="-55" dirty="0">
                <a:solidFill>
                  <a:srgbClr val="0000CC"/>
                </a:solidFill>
                <a:latin typeface="Arial"/>
                <a:cs typeface="Arial"/>
              </a:rPr>
              <a:t>Von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Neumann </a:t>
            </a:r>
            <a:r>
              <a:rPr sz="2400" b="1" spc="10" dirty="0">
                <a:solidFill>
                  <a:srgbClr val="0000CC"/>
                </a:solidFill>
                <a:latin typeface="Arial"/>
                <a:cs typeface="Arial"/>
              </a:rPr>
              <a:t>way</a:t>
            </a:r>
            <a:r>
              <a:rPr sz="2400" b="1" spc="-1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Convert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CFG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759460">
              <a:lnSpc>
                <a:spcPct val="100000"/>
              </a:lnSpc>
            </a:pPr>
            <a:r>
              <a:rPr sz="2400" b="1" spc="-15" dirty="0">
                <a:solidFill>
                  <a:srgbClr val="003366"/>
                </a:solidFill>
                <a:latin typeface="Arial"/>
                <a:cs typeface="Arial"/>
              </a:rPr>
              <a:t>Annotate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: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program actions</a:t>
            </a:r>
            <a:r>
              <a:rPr sz="2400" b="1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57CE9"/>
                </a:solidFill>
                <a:latin typeface="Arial"/>
                <a:cs typeface="Arial"/>
              </a:rPr>
              <a:t>(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weights</a:t>
            </a:r>
            <a:r>
              <a:rPr sz="2400" b="1" dirty="0">
                <a:solidFill>
                  <a:srgbClr val="857CE9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08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</a:t>
            </a:r>
            <a:r>
              <a:rPr sz="2400" spc="-30" dirty="0"/>
              <a:t> </a:t>
            </a:r>
            <a:r>
              <a:rPr sz="2400" dirty="0"/>
              <a:t>-</a:t>
            </a:r>
            <a:r>
              <a:rPr sz="2400" spc="-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-5" dirty="0"/>
              <a:t> </a:t>
            </a:r>
            <a:r>
              <a:rPr sz="2400" spc="10" dirty="0"/>
              <a:t>T</a:t>
            </a:r>
            <a:r>
              <a:rPr sz="2400" dirty="0"/>
              <a:t>esting	-	B</a:t>
            </a:r>
            <a:r>
              <a:rPr sz="2400" spc="5" dirty="0"/>
              <a:t>a</a:t>
            </a:r>
            <a:r>
              <a:rPr sz="2400" dirty="0"/>
              <a:t>si</a:t>
            </a:r>
            <a:r>
              <a:rPr sz="2400" spc="-10" dirty="0"/>
              <a:t>c</a:t>
            </a:r>
            <a:r>
              <a:rPr sz="2400" dirty="0"/>
              <a:t>s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9223" y="704087"/>
            <a:ext cx="4325112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008" y="1121663"/>
            <a:ext cx="3995928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880" y="1383791"/>
            <a:ext cx="3941064" cy="463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1496" y="2276855"/>
            <a:ext cx="2417064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44696" y="2276855"/>
            <a:ext cx="432815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9096" y="2276855"/>
            <a:ext cx="2987040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16695" y="2276855"/>
            <a:ext cx="673607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1496" y="2935223"/>
            <a:ext cx="2298191" cy="435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4696" y="2935223"/>
            <a:ext cx="432815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9096" y="2935223"/>
            <a:ext cx="2761488" cy="4358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6695" y="2935223"/>
            <a:ext cx="658368" cy="4358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1496" y="3557015"/>
            <a:ext cx="966216" cy="423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44696" y="3557015"/>
            <a:ext cx="432815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73496" y="3557015"/>
            <a:ext cx="673607" cy="423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6711" y="4191000"/>
            <a:ext cx="414527" cy="3992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64079" y="4166615"/>
            <a:ext cx="2456688" cy="4236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9096" y="4166615"/>
            <a:ext cx="432815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73496" y="4166615"/>
            <a:ext cx="658368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86711" y="4800600"/>
            <a:ext cx="414527" cy="3992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4079" y="4776215"/>
            <a:ext cx="1975104" cy="4236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59096" y="4776215"/>
            <a:ext cx="432815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73496" y="4776215"/>
            <a:ext cx="3416807" cy="4236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94809" y="2344673"/>
            <a:ext cx="109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9464" y="2344673"/>
            <a:ext cx="26670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3317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explicitly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or</a:t>
            </a:r>
            <a:r>
              <a:rPr sz="20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implicitly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68333" y="2344673"/>
            <a:ext cx="3498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94809" y="3003295"/>
            <a:ext cx="109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9464" y="3003295"/>
            <a:ext cx="24415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directly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or</a:t>
            </a:r>
            <a:r>
              <a:rPr sz="2000" b="1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indirectly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768333" y="3003295"/>
            <a:ext cx="3359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800080"/>
                </a:solidFill>
                <a:latin typeface="Arial"/>
                <a:cs typeface="Arial"/>
              </a:rPr>
              <a:t>(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k)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94809" y="3625341"/>
            <a:ext cx="109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24117" y="3625341"/>
            <a:ext cx="3498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(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u)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09464" y="4235018"/>
            <a:ext cx="1098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24117" y="4235018"/>
            <a:ext cx="3359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(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c)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8852" y="786206"/>
            <a:ext cx="3933825" cy="438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9385" algn="l"/>
              </a:tabLst>
            </a:pPr>
            <a:r>
              <a:rPr sz="2400" b="1" u="heavy" dirty="0">
                <a:solidFill>
                  <a:srgbClr val="336600"/>
                </a:solidFill>
                <a:latin typeface="Arial"/>
                <a:cs typeface="Arial"/>
              </a:rPr>
              <a:t>Data</a:t>
            </a:r>
            <a:r>
              <a:rPr sz="2400" b="1" u="heavy" spc="-1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336600"/>
                </a:solidFill>
                <a:latin typeface="Arial"/>
                <a:cs typeface="Arial"/>
              </a:rPr>
              <a:t>Object</a:t>
            </a:r>
            <a:r>
              <a:rPr sz="2400" b="1" u="heavy" spc="-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336600"/>
                </a:solidFill>
                <a:latin typeface="Arial"/>
                <a:cs typeface="Arial"/>
              </a:rPr>
              <a:t>State	&amp;</a:t>
            </a:r>
            <a:r>
              <a:rPr sz="2400" b="1" u="heavy" spc="-7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336600"/>
                </a:solidFill>
                <a:latin typeface="Arial"/>
                <a:cs typeface="Arial"/>
              </a:rPr>
              <a:t>Usage</a:t>
            </a:r>
            <a:endParaRPr sz="24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2405"/>
              </a:spcBef>
              <a:tabLst>
                <a:tab pos="2763520" algn="l"/>
              </a:tabLst>
            </a:pPr>
            <a:r>
              <a:rPr sz="2200" b="1" dirty="0">
                <a:solidFill>
                  <a:srgbClr val="A40020"/>
                </a:solidFill>
                <a:latin typeface="Arial"/>
                <a:cs typeface="Arial"/>
              </a:rPr>
              <a:t>Program</a:t>
            </a:r>
            <a:r>
              <a:rPr sz="2200" b="1" spc="-1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A40020"/>
                </a:solidFill>
                <a:latin typeface="Arial"/>
                <a:cs typeface="Arial"/>
              </a:rPr>
              <a:t>Actions	</a:t>
            </a:r>
            <a:r>
              <a:rPr sz="2200" b="1" dirty="0">
                <a:solidFill>
                  <a:srgbClr val="A40020"/>
                </a:solidFill>
                <a:latin typeface="Arial"/>
                <a:cs typeface="Arial"/>
              </a:rPr>
              <a:t>(d, k,</a:t>
            </a:r>
            <a:r>
              <a:rPr sz="22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A40020"/>
                </a:solidFill>
                <a:latin typeface="Arial"/>
                <a:cs typeface="Arial"/>
              </a:rPr>
              <a:t>u):</a:t>
            </a:r>
            <a:endParaRPr sz="2200">
              <a:latin typeface="Arial"/>
              <a:cs typeface="Arial"/>
            </a:endParaRPr>
          </a:p>
          <a:p>
            <a:pPr marL="634365" marR="1224280">
              <a:lnSpc>
                <a:spcPct val="210100"/>
              </a:lnSpc>
              <a:spcBef>
                <a:spcPts val="1685"/>
              </a:spcBef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Defined</a:t>
            </a:r>
            <a:r>
              <a:rPr sz="20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(created) 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Killed (released) 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Used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497330" indent="-28956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497330" algn="l"/>
                <a:tab pos="1497965" algn="l"/>
                <a:tab pos="2070100" algn="l"/>
              </a:tabLst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a	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calculation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C0000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497330" indent="-289560">
              <a:lnSpc>
                <a:spcPct val="100000"/>
              </a:lnSpc>
              <a:buFont typeface="Arial"/>
              <a:buChar char="•"/>
              <a:tabLst>
                <a:tab pos="1497330" algn="l"/>
                <a:tab pos="1497965" algn="l"/>
              </a:tabLst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In a</a:t>
            </a:r>
            <a:r>
              <a:rPr sz="20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predicate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109464" y="4844872"/>
            <a:ext cx="1098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024117" y="4844872"/>
            <a:ext cx="30943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56535" algn="l"/>
              </a:tabLst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dir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ctly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or 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ly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	(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p)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08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</a:t>
            </a:r>
            <a:r>
              <a:rPr sz="2400" spc="-30" dirty="0"/>
              <a:t> </a:t>
            </a:r>
            <a:r>
              <a:rPr sz="2400" dirty="0"/>
              <a:t>-</a:t>
            </a:r>
            <a:r>
              <a:rPr sz="2400" spc="-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-5" dirty="0"/>
              <a:t> </a:t>
            </a:r>
            <a:r>
              <a:rPr sz="2400" spc="10" dirty="0"/>
              <a:t>T</a:t>
            </a:r>
            <a:r>
              <a:rPr sz="2400" dirty="0"/>
              <a:t>esting	-	B</a:t>
            </a:r>
            <a:r>
              <a:rPr sz="2400" spc="5" dirty="0"/>
              <a:t>a</a:t>
            </a:r>
            <a:r>
              <a:rPr sz="2400" dirty="0"/>
              <a:t>si</a:t>
            </a:r>
            <a:r>
              <a:rPr sz="2400" spc="-10" dirty="0"/>
              <a:t>c</a:t>
            </a:r>
            <a:r>
              <a:rPr sz="2400" dirty="0"/>
              <a:t>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3459479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4880" y="1322832"/>
            <a:ext cx="5983224" cy="46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7319" y="1819655"/>
            <a:ext cx="658368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15895" y="1819655"/>
            <a:ext cx="499871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30295" y="1819655"/>
            <a:ext cx="2919984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7319" y="2276855"/>
            <a:ext cx="643128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5895" y="2276855"/>
            <a:ext cx="432816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30295" y="2276855"/>
            <a:ext cx="2234184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7319" y="2734055"/>
            <a:ext cx="658368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15895" y="2734055"/>
            <a:ext cx="432816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30295" y="2734055"/>
            <a:ext cx="1191768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7319" y="3221735"/>
            <a:ext cx="643128" cy="42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5895" y="3221735"/>
            <a:ext cx="432816" cy="42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30295" y="3221735"/>
            <a:ext cx="1191768" cy="423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7319" y="3770376"/>
            <a:ext cx="627888" cy="423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15895" y="3770376"/>
            <a:ext cx="432816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0295" y="3770376"/>
            <a:ext cx="3883152" cy="423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7319" y="4319015"/>
            <a:ext cx="643128" cy="423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5895" y="4319015"/>
            <a:ext cx="432816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0295" y="4319015"/>
            <a:ext cx="1021080" cy="4236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7319" y="4867655"/>
            <a:ext cx="658368" cy="423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15895" y="4867655"/>
            <a:ext cx="432816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30295" y="4867655"/>
            <a:ext cx="3496055" cy="4236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17319" y="5416296"/>
            <a:ext cx="643128" cy="4236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15895" y="5416296"/>
            <a:ext cx="432816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30295" y="5416296"/>
            <a:ext cx="1191768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17319" y="5934455"/>
            <a:ext cx="658368" cy="4236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15895" y="5934455"/>
            <a:ext cx="432816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30295" y="5934455"/>
            <a:ext cx="1191768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28852" y="786206"/>
            <a:ext cx="46685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Data Flow</a:t>
            </a:r>
            <a:r>
              <a:rPr sz="2400" b="1" spc="-1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Anomalies</a:t>
            </a:r>
            <a:endParaRPr sz="24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1925"/>
              </a:spcBef>
            </a:pPr>
            <a:r>
              <a:rPr sz="2200" b="1" spc="0" dirty="0">
                <a:solidFill>
                  <a:srgbClr val="0000CC"/>
                </a:solidFill>
                <a:latin typeface="Arial"/>
                <a:cs typeface="Arial"/>
              </a:rPr>
              <a:t>A </a:t>
            </a:r>
            <a:r>
              <a:rPr sz="2200" b="1" spc="-45" dirty="0">
                <a:solidFill>
                  <a:srgbClr val="0000CC"/>
                </a:solidFill>
                <a:latin typeface="Arial"/>
                <a:cs typeface="Arial"/>
              </a:rPr>
              <a:t>Two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letter sequence of</a:t>
            </a:r>
            <a:r>
              <a:rPr sz="2200" b="1" spc="-2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0000CC"/>
                </a:solidFill>
                <a:latin typeface="Arial"/>
                <a:cs typeface="Arial"/>
              </a:rPr>
              <a:t>Actions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14287" y="1396060"/>
            <a:ext cx="102171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(d, k,</a:t>
            </a:r>
            <a:r>
              <a:rPr sz="2200" b="1" spc="-8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u)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66799" y="1733092"/>
            <a:ext cx="908685" cy="188595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810895" algn="l"/>
              </a:tabLst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810895" algn="l"/>
              </a:tabLst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dk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  <a:tabLst>
                <a:tab pos="810895" algn="l"/>
              </a:tabLst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  <a:tabLst>
                <a:tab pos="810895" algn="l"/>
              </a:tabLst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kd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80028" y="1733092"/>
            <a:ext cx="2597150" cy="188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harmless, suspicious  probably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a bug. 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normal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normal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66799" y="3838702"/>
            <a:ext cx="3060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kk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65375" y="3838702"/>
            <a:ext cx="1098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80028" y="3838702"/>
            <a:ext cx="35585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harmless,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but probably a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bug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66799" y="4387722"/>
            <a:ext cx="9086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10895" algn="l"/>
              </a:tabLst>
            </a:pP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ku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80028" y="4387722"/>
            <a:ext cx="6978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b="1" spc="-1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bug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66799" y="4936312"/>
            <a:ext cx="90868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0895" algn="l"/>
              </a:tabLst>
            </a:pP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80028" y="4936312"/>
            <a:ext cx="9404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mal.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91833" y="4936312"/>
            <a:ext cx="15608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Redefinition.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66799" y="5485282"/>
            <a:ext cx="90868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0895" algn="l"/>
              </a:tabLst>
            </a:pP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80028" y="5485282"/>
            <a:ext cx="8699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mal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66799" y="6003747"/>
            <a:ext cx="9086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10895" algn="l"/>
              </a:tabLst>
            </a:pP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u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80028" y="6003747"/>
            <a:ext cx="8693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no</a:t>
            </a:r>
            <a:r>
              <a:rPr sz="2000" b="1" spc="-15" dirty="0">
                <a:solidFill>
                  <a:srgbClr val="00660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mal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77200" y="24384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0" y="266700"/>
                </a:moveTo>
                <a:lnTo>
                  <a:pt x="3990" y="223433"/>
                </a:lnTo>
                <a:lnTo>
                  <a:pt x="15544" y="182392"/>
                </a:lnTo>
                <a:lnTo>
                  <a:pt x="34032" y="144124"/>
                </a:lnTo>
                <a:lnTo>
                  <a:pt x="58826" y="109179"/>
                </a:lnTo>
                <a:lnTo>
                  <a:pt x="89296" y="78104"/>
                </a:lnTo>
                <a:lnTo>
                  <a:pt x="124815" y="51450"/>
                </a:lnTo>
                <a:lnTo>
                  <a:pt x="164753" y="29763"/>
                </a:lnTo>
                <a:lnTo>
                  <a:pt x="208483" y="13594"/>
                </a:lnTo>
                <a:lnTo>
                  <a:pt x="255374" y="3489"/>
                </a:lnTo>
                <a:lnTo>
                  <a:pt x="304800" y="0"/>
                </a:lnTo>
                <a:lnTo>
                  <a:pt x="354225" y="3489"/>
                </a:lnTo>
                <a:lnTo>
                  <a:pt x="401116" y="13594"/>
                </a:lnTo>
                <a:lnTo>
                  <a:pt x="444846" y="29763"/>
                </a:lnTo>
                <a:lnTo>
                  <a:pt x="484784" y="51450"/>
                </a:lnTo>
                <a:lnTo>
                  <a:pt x="520303" y="78104"/>
                </a:lnTo>
                <a:lnTo>
                  <a:pt x="550773" y="109179"/>
                </a:lnTo>
                <a:lnTo>
                  <a:pt x="575567" y="144124"/>
                </a:lnTo>
                <a:lnTo>
                  <a:pt x="594055" y="182392"/>
                </a:lnTo>
                <a:lnTo>
                  <a:pt x="605609" y="223433"/>
                </a:lnTo>
                <a:lnTo>
                  <a:pt x="609600" y="266700"/>
                </a:lnTo>
                <a:lnTo>
                  <a:pt x="605609" y="309966"/>
                </a:lnTo>
                <a:lnTo>
                  <a:pt x="594055" y="351007"/>
                </a:lnTo>
                <a:lnTo>
                  <a:pt x="575567" y="389275"/>
                </a:lnTo>
                <a:lnTo>
                  <a:pt x="550773" y="424220"/>
                </a:lnTo>
                <a:lnTo>
                  <a:pt x="520303" y="455295"/>
                </a:lnTo>
                <a:lnTo>
                  <a:pt x="484784" y="481949"/>
                </a:lnTo>
                <a:lnTo>
                  <a:pt x="444846" y="503636"/>
                </a:lnTo>
                <a:lnTo>
                  <a:pt x="401116" y="519805"/>
                </a:lnTo>
                <a:lnTo>
                  <a:pt x="354225" y="529910"/>
                </a:lnTo>
                <a:lnTo>
                  <a:pt x="304800" y="533400"/>
                </a:lnTo>
                <a:lnTo>
                  <a:pt x="255374" y="529910"/>
                </a:lnTo>
                <a:lnTo>
                  <a:pt x="208483" y="519805"/>
                </a:lnTo>
                <a:lnTo>
                  <a:pt x="164753" y="503636"/>
                </a:lnTo>
                <a:lnTo>
                  <a:pt x="124815" y="481949"/>
                </a:lnTo>
                <a:lnTo>
                  <a:pt x="89296" y="455295"/>
                </a:lnTo>
                <a:lnTo>
                  <a:pt x="58826" y="424220"/>
                </a:lnTo>
                <a:lnTo>
                  <a:pt x="34032" y="389275"/>
                </a:lnTo>
                <a:lnTo>
                  <a:pt x="15544" y="351007"/>
                </a:lnTo>
                <a:lnTo>
                  <a:pt x="3990" y="30996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312022" y="2583942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452484" y="2969005"/>
            <a:ext cx="310515" cy="612775"/>
          </a:xfrm>
          <a:custGeom>
            <a:avLst/>
            <a:gdLst/>
            <a:ahLst/>
            <a:cxnLst/>
            <a:rect l="l" t="t" r="r" b="b"/>
            <a:pathLst>
              <a:path w="310515" h="612775">
                <a:moveTo>
                  <a:pt x="270803" y="547069"/>
                </a:moveTo>
                <a:lnTo>
                  <a:pt x="242316" y="561340"/>
                </a:lnTo>
                <a:lnTo>
                  <a:pt x="310515" y="612394"/>
                </a:lnTo>
                <a:lnTo>
                  <a:pt x="310515" y="558419"/>
                </a:lnTo>
                <a:lnTo>
                  <a:pt x="276479" y="558419"/>
                </a:lnTo>
                <a:lnTo>
                  <a:pt x="270803" y="547069"/>
                </a:lnTo>
                <a:close/>
              </a:path>
              <a:path w="310515" h="612775">
                <a:moveTo>
                  <a:pt x="282128" y="541396"/>
                </a:moveTo>
                <a:lnTo>
                  <a:pt x="270803" y="547069"/>
                </a:lnTo>
                <a:lnTo>
                  <a:pt x="276479" y="558419"/>
                </a:lnTo>
                <a:lnTo>
                  <a:pt x="287782" y="552704"/>
                </a:lnTo>
                <a:lnTo>
                  <a:pt x="282128" y="541396"/>
                </a:lnTo>
                <a:close/>
              </a:path>
              <a:path w="310515" h="612775">
                <a:moveTo>
                  <a:pt x="310515" y="527177"/>
                </a:moveTo>
                <a:lnTo>
                  <a:pt x="282128" y="541396"/>
                </a:lnTo>
                <a:lnTo>
                  <a:pt x="287782" y="552704"/>
                </a:lnTo>
                <a:lnTo>
                  <a:pt x="276479" y="558419"/>
                </a:lnTo>
                <a:lnTo>
                  <a:pt x="310515" y="558419"/>
                </a:lnTo>
                <a:lnTo>
                  <a:pt x="310515" y="527177"/>
                </a:lnTo>
                <a:close/>
              </a:path>
              <a:path w="310515" h="612775">
                <a:moveTo>
                  <a:pt x="11430" y="0"/>
                </a:moveTo>
                <a:lnTo>
                  <a:pt x="0" y="5588"/>
                </a:lnTo>
                <a:lnTo>
                  <a:pt x="270803" y="547069"/>
                </a:lnTo>
                <a:lnTo>
                  <a:pt x="282128" y="541396"/>
                </a:lnTo>
                <a:lnTo>
                  <a:pt x="1143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676258" y="2984068"/>
            <a:ext cx="65024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80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r>
              <a:rPr sz="1600" b="1" spc="-10" dirty="0">
                <a:solidFill>
                  <a:srgbClr val="A40020"/>
                </a:solidFill>
                <a:latin typeface="Arial"/>
                <a:cs typeface="Arial"/>
              </a:rPr>
              <a:t>t</a:t>
            </a:r>
            <a:r>
              <a:rPr sz="1600" b="1" spc="0" dirty="0">
                <a:solidFill>
                  <a:srgbClr val="A40020"/>
                </a:solidFill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5827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  <a:tab pos="4244340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	-</a:t>
            </a:r>
            <a:r>
              <a:rPr sz="2400" spc="-100" dirty="0"/>
              <a:t> </a:t>
            </a:r>
            <a:r>
              <a:rPr sz="2400" spc="-5" dirty="0"/>
              <a:t>Motivation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55775" y="704087"/>
            <a:ext cx="779068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5353" y="786206"/>
            <a:ext cx="7400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Program Flow using Data Flow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Machines</a:t>
            </a:r>
            <a:r>
              <a:rPr sz="2400" b="1" spc="-18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paradigm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8852" y="1429588"/>
            <a:ext cx="2547620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BEGIN</a:t>
            </a:r>
            <a:endParaRPr sz="18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</a:pPr>
            <a:r>
              <a:rPr sz="1800" spc="-50" dirty="0">
                <a:solidFill>
                  <a:srgbClr val="0066FF"/>
                </a:solidFill>
                <a:latin typeface="Arial"/>
                <a:cs typeface="Arial"/>
              </a:rPr>
              <a:t>PAR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READ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m, n, n, p,</a:t>
            </a:r>
            <a:r>
              <a:rPr sz="1800" spc="-1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END</a:t>
            </a:r>
            <a:r>
              <a:rPr sz="1800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66FF"/>
                </a:solidFill>
                <a:latin typeface="Arial"/>
                <a:cs typeface="Arial"/>
              </a:rPr>
              <a:t>PAR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PAR</a:t>
            </a:r>
            <a:r>
              <a:rPr sz="1800" spc="-3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a :=</a:t>
            </a: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m+n</a:t>
            </a:r>
            <a:endParaRPr sz="1800">
              <a:latin typeface="Arial"/>
              <a:cs typeface="Arial"/>
            </a:endParaRPr>
          </a:p>
          <a:p>
            <a:pPr marL="12700" marR="1068705" indent="621665">
              <a:lnSpc>
                <a:spcPct val="100000"/>
              </a:lnSpc>
            </a:pP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b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:=</a:t>
            </a:r>
            <a:r>
              <a:rPr sz="1800" spc="-10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p+q  END </a:t>
            </a: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PAR  </a:t>
            </a:r>
            <a:r>
              <a:rPr sz="1800" spc="-50" dirty="0">
                <a:solidFill>
                  <a:srgbClr val="0066FF"/>
                </a:solidFill>
                <a:latin typeface="Arial"/>
                <a:cs typeface="Arial"/>
              </a:rPr>
              <a:t>PAR</a:t>
            </a:r>
            <a:r>
              <a:rPr sz="1800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c :=</a:t>
            </a:r>
            <a:r>
              <a:rPr sz="1800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a+b</a:t>
            </a:r>
            <a:endParaRPr sz="1800">
              <a:latin typeface="Arial"/>
              <a:cs typeface="Arial"/>
            </a:endParaRPr>
          </a:p>
          <a:p>
            <a:pPr marL="12700" marR="1125220" indent="621665">
              <a:lnSpc>
                <a:spcPct val="100000"/>
              </a:lnSpc>
            </a:pP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d :=</a:t>
            </a:r>
            <a:r>
              <a:rPr sz="1800" spc="-1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a-b 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END </a:t>
            </a:r>
            <a:r>
              <a:rPr sz="1800" spc="-50" dirty="0">
                <a:solidFill>
                  <a:srgbClr val="0066FF"/>
                </a:solidFill>
                <a:latin typeface="Arial"/>
                <a:cs typeface="Arial"/>
              </a:rPr>
              <a:t>PAR  </a:t>
            </a: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PAR</a:t>
            </a:r>
            <a:r>
              <a:rPr sz="1800" spc="-3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DO</a:t>
            </a:r>
            <a:endParaRPr sz="1800">
              <a:latin typeface="Arial"/>
              <a:cs typeface="Arial"/>
            </a:endParaRPr>
          </a:p>
          <a:p>
            <a:pPr marL="12700" marR="1000760" indent="621665">
              <a:lnSpc>
                <a:spcPct val="100000"/>
              </a:lnSpc>
            </a:pP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e </a:t>
            </a:r>
            <a:r>
              <a:rPr sz="1800" dirty="0">
                <a:solidFill>
                  <a:srgbClr val="A40020"/>
                </a:solidFill>
                <a:latin typeface="Arial"/>
                <a:cs typeface="Arial"/>
              </a:rPr>
              <a:t>:= c </a:t>
            </a: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r>
              <a:rPr sz="1800" spc="-1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A40020"/>
                </a:solidFill>
                <a:latin typeface="Arial"/>
                <a:cs typeface="Arial"/>
              </a:rPr>
              <a:t>d  END </a:t>
            </a:r>
            <a:r>
              <a:rPr sz="1800" spc="-50" dirty="0">
                <a:solidFill>
                  <a:srgbClr val="A40020"/>
                </a:solidFill>
                <a:latin typeface="Arial"/>
                <a:cs typeface="Arial"/>
              </a:rPr>
              <a:t>PAR 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END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3994" y="1856613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43269" y="1812163"/>
            <a:ext cx="2070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56829" y="1780413"/>
            <a:ext cx="68453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6100" algn="l"/>
              </a:tabLst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p	q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75782" y="2131314"/>
            <a:ext cx="215265" cy="535940"/>
          </a:xfrm>
          <a:custGeom>
            <a:avLst/>
            <a:gdLst/>
            <a:ahLst/>
            <a:cxnLst/>
            <a:rect l="l" t="t" r="r" b="b"/>
            <a:pathLst>
              <a:path w="215264" h="535939">
                <a:moveTo>
                  <a:pt x="173248" y="466608"/>
                </a:moveTo>
                <a:lnTo>
                  <a:pt x="143509" y="477774"/>
                </a:lnTo>
                <a:lnTo>
                  <a:pt x="205866" y="535686"/>
                </a:lnTo>
                <a:lnTo>
                  <a:pt x="211963" y="478409"/>
                </a:lnTo>
                <a:lnTo>
                  <a:pt x="177672" y="478409"/>
                </a:lnTo>
                <a:lnTo>
                  <a:pt x="173248" y="466608"/>
                </a:lnTo>
                <a:close/>
              </a:path>
              <a:path w="215264" h="535939">
                <a:moveTo>
                  <a:pt x="185172" y="462132"/>
                </a:moveTo>
                <a:lnTo>
                  <a:pt x="173248" y="466608"/>
                </a:lnTo>
                <a:lnTo>
                  <a:pt x="177672" y="478409"/>
                </a:lnTo>
                <a:lnTo>
                  <a:pt x="189610" y="473963"/>
                </a:lnTo>
                <a:lnTo>
                  <a:pt x="185172" y="462132"/>
                </a:lnTo>
                <a:close/>
              </a:path>
              <a:path w="215264" h="535939">
                <a:moveTo>
                  <a:pt x="214883" y="450976"/>
                </a:moveTo>
                <a:lnTo>
                  <a:pt x="185172" y="462132"/>
                </a:lnTo>
                <a:lnTo>
                  <a:pt x="189610" y="473963"/>
                </a:lnTo>
                <a:lnTo>
                  <a:pt x="177672" y="478409"/>
                </a:lnTo>
                <a:lnTo>
                  <a:pt x="211963" y="478409"/>
                </a:lnTo>
                <a:lnTo>
                  <a:pt x="214883" y="450976"/>
                </a:lnTo>
                <a:close/>
              </a:path>
              <a:path w="215264" h="535939">
                <a:moveTo>
                  <a:pt x="11810" y="0"/>
                </a:moveTo>
                <a:lnTo>
                  <a:pt x="0" y="4572"/>
                </a:lnTo>
                <a:lnTo>
                  <a:pt x="173248" y="466608"/>
                </a:lnTo>
                <a:lnTo>
                  <a:pt x="185172" y="462132"/>
                </a:lnTo>
                <a:lnTo>
                  <a:pt x="1181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1994" y="2132329"/>
            <a:ext cx="119380" cy="458470"/>
          </a:xfrm>
          <a:custGeom>
            <a:avLst/>
            <a:gdLst/>
            <a:ahLst/>
            <a:cxnLst/>
            <a:rect l="l" t="t" r="r" b="b"/>
            <a:pathLst>
              <a:path w="119379" h="458469">
                <a:moveTo>
                  <a:pt x="0" y="376300"/>
                </a:moveTo>
                <a:lnTo>
                  <a:pt x="22605" y="458470"/>
                </a:lnTo>
                <a:lnTo>
                  <a:pt x="69977" y="397383"/>
                </a:lnTo>
                <a:lnTo>
                  <a:pt x="41147" y="397383"/>
                </a:lnTo>
                <a:lnTo>
                  <a:pt x="28701" y="394970"/>
                </a:lnTo>
                <a:lnTo>
                  <a:pt x="31169" y="382492"/>
                </a:lnTo>
                <a:lnTo>
                  <a:pt x="0" y="376300"/>
                </a:lnTo>
                <a:close/>
              </a:path>
              <a:path w="119379" h="458469">
                <a:moveTo>
                  <a:pt x="31169" y="382492"/>
                </a:moveTo>
                <a:lnTo>
                  <a:pt x="28701" y="394970"/>
                </a:lnTo>
                <a:lnTo>
                  <a:pt x="41147" y="397383"/>
                </a:lnTo>
                <a:lnTo>
                  <a:pt x="43608" y="384963"/>
                </a:lnTo>
                <a:lnTo>
                  <a:pt x="31169" y="382492"/>
                </a:lnTo>
                <a:close/>
              </a:path>
              <a:path w="119379" h="458469">
                <a:moveTo>
                  <a:pt x="43608" y="384963"/>
                </a:moveTo>
                <a:lnTo>
                  <a:pt x="41147" y="397383"/>
                </a:lnTo>
                <a:lnTo>
                  <a:pt x="69977" y="397383"/>
                </a:lnTo>
                <a:lnTo>
                  <a:pt x="74802" y="391160"/>
                </a:lnTo>
                <a:lnTo>
                  <a:pt x="43608" y="384963"/>
                </a:lnTo>
                <a:close/>
              </a:path>
              <a:path w="119379" h="458469">
                <a:moveTo>
                  <a:pt x="106806" y="0"/>
                </a:moveTo>
                <a:lnTo>
                  <a:pt x="31169" y="382492"/>
                </a:lnTo>
                <a:lnTo>
                  <a:pt x="43608" y="384963"/>
                </a:lnTo>
                <a:lnTo>
                  <a:pt x="119379" y="2540"/>
                </a:lnTo>
                <a:lnTo>
                  <a:pt x="106806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46394" y="2787218"/>
            <a:ext cx="8636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a :=</a:t>
            </a:r>
            <a:r>
              <a:rPr sz="1600" b="1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m+n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3856" y="2086864"/>
            <a:ext cx="243840" cy="612140"/>
          </a:xfrm>
          <a:custGeom>
            <a:avLst/>
            <a:gdLst/>
            <a:ahLst/>
            <a:cxnLst/>
            <a:rect l="l" t="t" r="r" b="b"/>
            <a:pathLst>
              <a:path w="243840" h="612139">
                <a:moveTo>
                  <a:pt x="201823" y="542808"/>
                </a:moveTo>
                <a:lnTo>
                  <a:pt x="172085" y="553974"/>
                </a:lnTo>
                <a:lnTo>
                  <a:pt x="234442" y="611886"/>
                </a:lnTo>
                <a:lnTo>
                  <a:pt x="240538" y="554609"/>
                </a:lnTo>
                <a:lnTo>
                  <a:pt x="206248" y="554609"/>
                </a:lnTo>
                <a:lnTo>
                  <a:pt x="201823" y="542808"/>
                </a:lnTo>
                <a:close/>
              </a:path>
              <a:path w="243840" h="612139">
                <a:moveTo>
                  <a:pt x="213747" y="538331"/>
                </a:moveTo>
                <a:lnTo>
                  <a:pt x="201823" y="542808"/>
                </a:lnTo>
                <a:lnTo>
                  <a:pt x="206248" y="554609"/>
                </a:lnTo>
                <a:lnTo>
                  <a:pt x="218186" y="550163"/>
                </a:lnTo>
                <a:lnTo>
                  <a:pt x="213747" y="538331"/>
                </a:lnTo>
                <a:close/>
              </a:path>
              <a:path w="243840" h="612139">
                <a:moveTo>
                  <a:pt x="243459" y="527176"/>
                </a:moveTo>
                <a:lnTo>
                  <a:pt x="213747" y="538331"/>
                </a:lnTo>
                <a:lnTo>
                  <a:pt x="218186" y="550163"/>
                </a:lnTo>
                <a:lnTo>
                  <a:pt x="206248" y="554609"/>
                </a:lnTo>
                <a:lnTo>
                  <a:pt x="240538" y="554609"/>
                </a:lnTo>
                <a:lnTo>
                  <a:pt x="243459" y="527176"/>
                </a:lnTo>
                <a:close/>
              </a:path>
              <a:path w="243840" h="612139">
                <a:moveTo>
                  <a:pt x="11811" y="0"/>
                </a:moveTo>
                <a:lnTo>
                  <a:pt x="0" y="4572"/>
                </a:lnTo>
                <a:lnTo>
                  <a:pt x="201823" y="542808"/>
                </a:lnTo>
                <a:lnTo>
                  <a:pt x="213747" y="538331"/>
                </a:lnTo>
                <a:lnTo>
                  <a:pt x="11811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64498" y="2086355"/>
            <a:ext cx="310515" cy="612775"/>
          </a:xfrm>
          <a:custGeom>
            <a:avLst/>
            <a:gdLst/>
            <a:ahLst/>
            <a:cxnLst/>
            <a:rect l="l" t="t" r="r" b="b"/>
            <a:pathLst>
              <a:path w="310515" h="612775">
                <a:moveTo>
                  <a:pt x="0" y="527177"/>
                </a:moveTo>
                <a:lnTo>
                  <a:pt x="0" y="612394"/>
                </a:lnTo>
                <a:lnTo>
                  <a:pt x="68199" y="561213"/>
                </a:lnTo>
                <a:lnTo>
                  <a:pt x="62600" y="558419"/>
                </a:lnTo>
                <a:lnTo>
                  <a:pt x="34162" y="558419"/>
                </a:lnTo>
                <a:lnTo>
                  <a:pt x="22732" y="552704"/>
                </a:lnTo>
                <a:lnTo>
                  <a:pt x="28409" y="541355"/>
                </a:lnTo>
                <a:lnTo>
                  <a:pt x="0" y="527177"/>
                </a:lnTo>
                <a:close/>
              </a:path>
              <a:path w="310515" h="612775">
                <a:moveTo>
                  <a:pt x="28409" y="541355"/>
                </a:moveTo>
                <a:lnTo>
                  <a:pt x="22732" y="552704"/>
                </a:lnTo>
                <a:lnTo>
                  <a:pt x="34162" y="558419"/>
                </a:lnTo>
                <a:lnTo>
                  <a:pt x="39840" y="547060"/>
                </a:lnTo>
                <a:lnTo>
                  <a:pt x="28409" y="541355"/>
                </a:lnTo>
                <a:close/>
              </a:path>
              <a:path w="310515" h="612775">
                <a:moveTo>
                  <a:pt x="39840" y="547060"/>
                </a:moveTo>
                <a:lnTo>
                  <a:pt x="34162" y="558419"/>
                </a:lnTo>
                <a:lnTo>
                  <a:pt x="62600" y="558419"/>
                </a:lnTo>
                <a:lnTo>
                  <a:pt x="39840" y="547060"/>
                </a:lnTo>
                <a:close/>
              </a:path>
              <a:path w="310515" h="612775">
                <a:moveTo>
                  <a:pt x="299211" y="0"/>
                </a:moveTo>
                <a:lnTo>
                  <a:pt x="28409" y="541355"/>
                </a:lnTo>
                <a:lnTo>
                  <a:pt x="39840" y="547060"/>
                </a:lnTo>
                <a:lnTo>
                  <a:pt x="310515" y="5588"/>
                </a:lnTo>
                <a:lnTo>
                  <a:pt x="299211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325104" y="2787218"/>
            <a:ext cx="8178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b :=</a:t>
            </a:r>
            <a:r>
              <a:rPr sz="1600" b="1" spc="-1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p+q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04635" y="3076829"/>
            <a:ext cx="220345" cy="428625"/>
          </a:xfrm>
          <a:custGeom>
            <a:avLst/>
            <a:gdLst/>
            <a:ahLst/>
            <a:cxnLst/>
            <a:rect l="l" t="t" r="r" b="b"/>
            <a:pathLst>
              <a:path w="220345" h="428625">
                <a:moveTo>
                  <a:pt x="179961" y="363176"/>
                </a:moveTo>
                <a:lnTo>
                  <a:pt x="151637" y="377444"/>
                </a:lnTo>
                <a:lnTo>
                  <a:pt x="219963" y="428371"/>
                </a:lnTo>
                <a:lnTo>
                  <a:pt x="219803" y="374523"/>
                </a:lnTo>
                <a:lnTo>
                  <a:pt x="185674" y="374523"/>
                </a:lnTo>
                <a:lnTo>
                  <a:pt x="179961" y="363176"/>
                </a:lnTo>
                <a:close/>
              </a:path>
              <a:path w="220345" h="428625">
                <a:moveTo>
                  <a:pt x="191371" y="357429"/>
                </a:moveTo>
                <a:lnTo>
                  <a:pt x="179961" y="363176"/>
                </a:lnTo>
                <a:lnTo>
                  <a:pt x="185674" y="374523"/>
                </a:lnTo>
                <a:lnTo>
                  <a:pt x="197103" y="368808"/>
                </a:lnTo>
                <a:lnTo>
                  <a:pt x="191371" y="357429"/>
                </a:lnTo>
                <a:close/>
              </a:path>
              <a:path w="220345" h="428625">
                <a:moveTo>
                  <a:pt x="219710" y="343154"/>
                </a:moveTo>
                <a:lnTo>
                  <a:pt x="191371" y="357429"/>
                </a:lnTo>
                <a:lnTo>
                  <a:pt x="197103" y="368808"/>
                </a:lnTo>
                <a:lnTo>
                  <a:pt x="185674" y="374523"/>
                </a:lnTo>
                <a:lnTo>
                  <a:pt x="219803" y="374523"/>
                </a:lnTo>
                <a:lnTo>
                  <a:pt x="219710" y="343154"/>
                </a:lnTo>
                <a:close/>
              </a:path>
              <a:path w="220345" h="428625">
                <a:moveTo>
                  <a:pt x="11302" y="0"/>
                </a:moveTo>
                <a:lnTo>
                  <a:pt x="0" y="5715"/>
                </a:lnTo>
                <a:lnTo>
                  <a:pt x="179961" y="363176"/>
                </a:lnTo>
                <a:lnTo>
                  <a:pt x="191371" y="357429"/>
                </a:lnTo>
                <a:lnTo>
                  <a:pt x="11302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81800" y="2997707"/>
            <a:ext cx="1388745" cy="589915"/>
          </a:xfrm>
          <a:custGeom>
            <a:avLst/>
            <a:gdLst/>
            <a:ahLst/>
            <a:cxnLst/>
            <a:rect l="l" t="t" r="r" b="b"/>
            <a:pathLst>
              <a:path w="1388745" h="589914">
                <a:moveTo>
                  <a:pt x="55625" y="519175"/>
                </a:moveTo>
                <a:lnTo>
                  <a:pt x="0" y="583691"/>
                </a:lnTo>
                <a:lnTo>
                  <a:pt x="84963" y="589533"/>
                </a:lnTo>
                <a:lnTo>
                  <a:pt x="74795" y="565150"/>
                </a:lnTo>
                <a:lnTo>
                  <a:pt x="61086" y="565150"/>
                </a:lnTo>
                <a:lnTo>
                  <a:pt x="56133" y="553338"/>
                </a:lnTo>
                <a:lnTo>
                  <a:pt x="67836" y="548460"/>
                </a:lnTo>
                <a:lnTo>
                  <a:pt x="55625" y="519175"/>
                </a:lnTo>
                <a:close/>
              </a:path>
              <a:path w="1388745" h="589914">
                <a:moveTo>
                  <a:pt x="67836" y="548460"/>
                </a:moveTo>
                <a:lnTo>
                  <a:pt x="56133" y="553338"/>
                </a:lnTo>
                <a:lnTo>
                  <a:pt x="61086" y="565150"/>
                </a:lnTo>
                <a:lnTo>
                  <a:pt x="72765" y="560280"/>
                </a:lnTo>
                <a:lnTo>
                  <a:pt x="67836" y="548460"/>
                </a:lnTo>
                <a:close/>
              </a:path>
              <a:path w="1388745" h="589914">
                <a:moveTo>
                  <a:pt x="72765" y="560280"/>
                </a:moveTo>
                <a:lnTo>
                  <a:pt x="61086" y="565150"/>
                </a:lnTo>
                <a:lnTo>
                  <a:pt x="74795" y="565150"/>
                </a:lnTo>
                <a:lnTo>
                  <a:pt x="72765" y="560280"/>
                </a:lnTo>
                <a:close/>
              </a:path>
              <a:path w="1388745" h="589914">
                <a:moveTo>
                  <a:pt x="1383410" y="0"/>
                </a:moveTo>
                <a:lnTo>
                  <a:pt x="67836" y="548460"/>
                </a:lnTo>
                <a:lnTo>
                  <a:pt x="72765" y="560280"/>
                </a:lnTo>
                <a:lnTo>
                  <a:pt x="1388364" y="11683"/>
                </a:lnTo>
                <a:lnTo>
                  <a:pt x="138341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14440" y="3533597"/>
            <a:ext cx="88709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c </a:t>
            </a:r>
            <a:r>
              <a:rPr sz="1800" b="1" spc="-15" dirty="0">
                <a:solidFill>
                  <a:srgbClr val="003366"/>
                </a:solidFill>
                <a:latin typeface="Arial"/>
                <a:cs typeface="Arial"/>
              </a:rPr>
              <a:t>:=</a:t>
            </a:r>
            <a:r>
              <a:rPr sz="1800" b="1" spc="-9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66"/>
                </a:solidFill>
                <a:latin typeface="Arial"/>
                <a:cs typeface="Arial"/>
              </a:rPr>
              <a:t>a+b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49295" y="5888735"/>
            <a:ext cx="6839711" cy="423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99029" y="5957417"/>
            <a:ext cx="65278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interrelations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among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the data items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remain</a:t>
            </a:r>
            <a:r>
              <a:rPr sz="2000" b="1" spc="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same.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15000" y="3505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1200" y="26670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400" y="2743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26986" y="3042157"/>
            <a:ext cx="1450340" cy="621030"/>
          </a:xfrm>
          <a:custGeom>
            <a:avLst/>
            <a:gdLst/>
            <a:ahLst/>
            <a:cxnLst/>
            <a:rect l="l" t="t" r="r" b="b"/>
            <a:pathLst>
              <a:path w="1450340" h="621029">
                <a:moveTo>
                  <a:pt x="1377547" y="591717"/>
                </a:moveTo>
                <a:lnTo>
                  <a:pt x="1365250" y="621029"/>
                </a:lnTo>
                <a:lnTo>
                  <a:pt x="1450213" y="615441"/>
                </a:lnTo>
                <a:lnTo>
                  <a:pt x="1434075" y="596645"/>
                </a:lnTo>
                <a:lnTo>
                  <a:pt x="1389253" y="596645"/>
                </a:lnTo>
                <a:lnTo>
                  <a:pt x="1377547" y="591717"/>
                </a:lnTo>
                <a:close/>
              </a:path>
              <a:path w="1450340" h="621029">
                <a:moveTo>
                  <a:pt x="1382456" y="580015"/>
                </a:moveTo>
                <a:lnTo>
                  <a:pt x="1377547" y="591717"/>
                </a:lnTo>
                <a:lnTo>
                  <a:pt x="1389253" y="596645"/>
                </a:lnTo>
                <a:lnTo>
                  <a:pt x="1394206" y="584961"/>
                </a:lnTo>
                <a:lnTo>
                  <a:pt x="1382456" y="580015"/>
                </a:lnTo>
                <a:close/>
              </a:path>
              <a:path w="1450340" h="621029">
                <a:moveTo>
                  <a:pt x="1394714" y="550799"/>
                </a:moveTo>
                <a:lnTo>
                  <a:pt x="1382456" y="580015"/>
                </a:lnTo>
                <a:lnTo>
                  <a:pt x="1394206" y="584961"/>
                </a:lnTo>
                <a:lnTo>
                  <a:pt x="1389253" y="596645"/>
                </a:lnTo>
                <a:lnTo>
                  <a:pt x="1434075" y="596645"/>
                </a:lnTo>
                <a:lnTo>
                  <a:pt x="1394714" y="550799"/>
                </a:lnTo>
                <a:close/>
              </a:path>
              <a:path w="1450340" h="621029">
                <a:moveTo>
                  <a:pt x="4826" y="0"/>
                </a:moveTo>
                <a:lnTo>
                  <a:pt x="0" y="11683"/>
                </a:lnTo>
                <a:lnTo>
                  <a:pt x="1377547" y="591717"/>
                </a:lnTo>
                <a:lnTo>
                  <a:pt x="1382456" y="580015"/>
                </a:lnTo>
                <a:lnTo>
                  <a:pt x="4826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1000" y="35052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198357" y="3594557"/>
            <a:ext cx="7543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d :=</a:t>
            </a:r>
            <a:r>
              <a:rPr sz="1600" b="1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a-b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73316" y="3957192"/>
            <a:ext cx="765810" cy="539115"/>
          </a:xfrm>
          <a:custGeom>
            <a:avLst/>
            <a:gdLst/>
            <a:ahLst/>
            <a:cxnLst/>
            <a:rect l="l" t="t" r="r" b="b"/>
            <a:pathLst>
              <a:path w="765809" h="539114">
                <a:moveTo>
                  <a:pt x="699609" y="500052"/>
                </a:moveTo>
                <a:lnTo>
                  <a:pt x="681355" y="526160"/>
                </a:lnTo>
                <a:lnTo>
                  <a:pt x="765683" y="538606"/>
                </a:lnTo>
                <a:lnTo>
                  <a:pt x="748738" y="507364"/>
                </a:lnTo>
                <a:lnTo>
                  <a:pt x="710057" y="507364"/>
                </a:lnTo>
                <a:lnTo>
                  <a:pt x="699609" y="500052"/>
                </a:lnTo>
                <a:close/>
              </a:path>
              <a:path w="765809" h="539114">
                <a:moveTo>
                  <a:pt x="706877" y="489657"/>
                </a:moveTo>
                <a:lnTo>
                  <a:pt x="699609" y="500052"/>
                </a:lnTo>
                <a:lnTo>
                  <a:pt x="710057" y="507364"/>
                </a:lnTo>
                <a:lnTo>
                  <a:pt x="717296" y="496950"/>
                </a:lnTo>
                <a:lnTo>
                  <a:pt x="706877" y="489657"/>
                </a:lnTo>
                <a:close/>
              </a:path>
              <a:path w="765809" h="539114">
                <a:moveTo>
                  <a:pt x="725042" y="463676"/>
                </a:moveTo>
                <a:lnTo>
                  <a:pt x="706877" y="489657"/>
                </a:lnTo>
                <a:lnTo>
                  <a:pt x="717296" y="496950"/>
                </a:lnTo>
                <a:lnTo>
                  <a:pt x="710057" y="507364"/>
                </a:lnTo>
                <a:lnTo>
                  <a:pt x="748738" y="507364"/>
                </a:lnTo>
                <a:lnTo>
                  <a:pt x="725042" y="463676"/>
                </a:lnTo>
                <a:close/>
              </a:path>
              <a:path w="765809" h="539114">
                <a:moveTo>
                  <a:pt x="7366" y="0"/>
                </a:moveTo>
                <a:lnTo>
                  <a:pt x="0" y="10413"/>
                </a:lnTo>
                <a:lnTo>
                  <a:pt x="699609" y="500052"/>
                </a:lnTo>
                <a:lnTo>
                  <a:pt x="706877" y="489657"/>
                </a:lnTo>
                <a:lnTo>
                  <a:pt x="7366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2400" y="3957954"/>
            <a:ext cx="537845" cy="537845"/>
          </a:xfrm>
          <a:custGeom>
            <a:avLst/>
            <a:gdLst/>
            <a:ahLst/>
            <a:cxnLst/>
            <a:rect l="l" t="t" r="r" b="b"/>
            <a:pathLst>
              <a:path w="537845" h="537845">
                <a:moveTo>
                  <a:pt x="26924" y="457073"/>
                </a:moveTo>
                <a:lnTo>
                  <a:pt x="0" y="537845"/>
                </a:lnTo>
                <a:lnTo>
                  <a:pt x="80772" y="510921"/>
                </a:lnTo>
                <a:lnTo>
                  <a:pt x="67309" y="497459"/>
                </a:lnTo>
                <a:lnTo>
                  <a:pt x="49402" y="497459"/>
                </a:lnTo>
                <a:lnTo>
                  <a:pt x="40385" y="488442"/>
                </a:lnTo>
                <a:lnTo>
                  <a:pt x="49340" y="479489"/>
                </a:lnTo>
                <a:lnTo>
                  <a:pt x="26924" y="457073"/>
                </a:lnTo>
                <a:close/>
              </a:path>
              <a:path w="537845" h="537845">
                <a:moveTo>
                  <a:pt x="49340" y="479489"/>
                </a:moveTo>
                <a:lnTo>
                  <a:pt x="40385" y="488442"/>
                </a:lnTo>
                <a:lnTo>
                  <a:pt x="49402" y="497459"/>
                </a:lnTo>
                <a:lnTo>
                  <a:pt x="58355" y="488504"/>
                </a:lnTo>
                <a:lnTo>
                  <a:pt x="49340" y="479489"/>
                </a:lnTo>
                <a:close/>
              </a:path>
              <a:path w="537845" h="537845">
                <a:moveTo>
                  <a:pt x="58355" y="488504"/>
                </a:moveTo>
                <a:lnTo>
                  <a:pt x="49402" y="497459"/>
                </a:lnTo>
                <a:lnTo>
                  <a:pt x="67309" y="497459"/>
                </a:lnTo>
                <a:lnTo>
                  <a:pt x="58355" y="488504"/>
                </a:lnTo>
                <a:close/>
              </a:path>
              <a:path w="537845" h="537845">
                <a:moveTo>
                  <a:pt x="528954" y="0"/>
                </a:moveTo>
                <a:lnTo>
                  <a:pt x="49340" y="479489"/>
                </a:lnTo>
                <a:lnTo>
                  <a:pt x="58355" y="488504"/>
                </a:lnTo>
                <a:lnTo>
                  <a:pt x="537845" y="8890"/>
                </a:lnTo>
                <a:lnTo>
                  <a:pt x="52895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34200" y="44958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15095" y="176188"/>
                </a:lnTo>
                <a:lnTo>
                  <a:pt x="58094" y="128073"/>
                </a:lnTo>
                <a:lnTo>
                  <a:pt x="125563" y="85628"/>
                </a:lnTo>
                <a:lnTo>
                  <a:pt x="167401" y="66960"/>
                </a:lnTo>
                <a:lnTo>
                  <a:pt x="214070" y="50225"/>
                </a:lnTo>
                <a:lnTo>
                  <a:pt x="265141" y="35593"/>
                </a:lnTo>
                <a:lnTo>
                  <a:pt x="320184" y="23237"/>
                </a:lnTo>
                <a:lnTo>
                  <a:pt x="378770" y="13328"/>
                </a:lnTo>
                <a:lnTo>
                  <a:pt x="440471" y="6038"/>
                </a:lnTo>
                <a:lnTo>
                  <a:pt x="504857" y="1538"/>
                </a:lnTo>
                <a:lnTo>
                  <a:pt x="571500" y="0"/>
                </a:lnTo>
                <a:lnTo>
                  <a:pt x="638142" y="1538"/>
                </a:lnTo>
                <a:lnTo>
                  <a:pt x="702528" y="6038"/>
                </a:lnTo>
                <a:lnTo>
                  <a:pt x="764229" y="13328"/>
                </a:lnTo>
                <a:lnTo>
                  <a:pt x="822815" y="23237"/>
                </a:lnTo>
                <a:lnTo>
                  <a:pt x="877858" y="35593"/>
                </a:lnTo>
                <a:lnTo>
                  <a:pt x="928929" y="50225"/>
                </a:lnTo>
                <a:lnTo>
                  <a:pt x="975598" y="66960"/>
                </a:lnTo>
                <a:lnTo>
                  <a:pt x="1017436" y="85628"/>
                </a:lnTo>
                <a:lnTo>
                  <a:pt x="1054015" y="106056"/>
                </a:lnTo>
                <a:lnTo>
                  <a:pt x="1109678" y="151508"/>
                </a:lnTo>
                <a:lnTo>
                  <a:pt x="1139154" y="201943"/>
                </a:lnTo>
                <a:lnTo>
                  <a:pt x="1143000" y="228600"/>
                </a:lnTo>
                <a:lnTo>
                  <a:pt x="1139154" y="255256"/>
                </a:lnTo>
                <a:lnTo>
                  <a:pt x="1127904" y="281011"/>
                </a:lnTo>
                <a:lnTo>
                  <a:pt x="1084905" y="329126"/>
                </a:lnTo>
                <a:lnTo>
                  <a:pt x="1017436" y="371571"/>
                </a:lnTo>
                <a:lnTo>
                  <a:pt x="975598" y="390239"/>
                </a:lnTo>
                <a:lnTo>
                  <a:pt x="928929" y="406974"/>
                </a:lnTo>
                <a:lnTo>
                  <a:pt x="877858" y="421606"/>
                </a:lnTo>
                <a:lnTo>
                  <a:pt x="822815" y="433962"/>
                </a:lnTo>
                <a:lnTo>
                  <a:pt x="764229" y="443871"/>
                </a:lnTo>
                <a:lnTo>
                  <a:pt x="702528" y="451161"/>
                </a:lnTo>
                <a:lnTo>
                  <a:pt x="638142" y="455661"/>
                </a:lnTo>
                <a:lnTo>
                  <a:pt x="571500" y="457200"/>
                </a:lnTo>
                <a:lnTo>
                  <a:pt x="504857" y="455661"/>
                </a:lnTo>
                <a:lnTo>
                  <a:pt x="440471" y="451161"/>
                </a:lnTo>
                <a:lnTo>
                  <a:pt x="378770" y="443871"/>
                </a:lnTo>
                <a:lnTo>
                  <a:pt x="320184" y="433962"/>
                </a:lnTo>
                <a:lnTo>
                  <a:pt x="265141" y="421606"/>
                </a:lnTo>
                <a:lnTo>
                  <a:pt x="214070" y="406974"/>
                </a:lnTo>
                <a:lnTo>
                  <a:pt x="167401" y="390239"/>
                </a:lnTo>
                <a:lnTo>
                  <a:pt x="125563" y="371571"/>
                </a:lnTo>
                <a:lnTo>
                  <a:pt x="88984" y="351143"/>
                </a:lnTo>
                <a:lnTo>
                  <a:pt x="33321" y="305691"/>
                </a:lnTo>
                <a:lnTo>
                  <a:pt x="3845" y="255256"/>
                </a:lnTo>
                <a:lnTo>
                  <a:pt x="0" y="2286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076313" y="4585842"/>
            <a:ext cx="8661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e </a:t>
            </a: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:= 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c *</a:t>
            </a:r>
            <a:r>
              <a:rPr sz="1600" b="1" spc="-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44457" y="3198876"/>
            <a:ext cx="100965" cy="306705"/>
          </a:xfrm>
          <a:custGeom>
            <a:avLst/>
            <a:gdLst/>
            <a:ahLst/>
            <a:cxnLst/>
            <a:rect l="l" t="t" r="r" b="b"/>
            <a:pathLst>
              <a:path w="100965" h="306704">
                <a:moveTo>
                  <a:pt x="0" y="223138"/>
                </a:moveTo>
                <a:lnTo>
                  <a:pt x="18542" y="306324"/>
                </a:lnTo>
                <a:lnTo>
                  <a:pt x="70115" y="246252"/>
                </a:lnTo>
                <a:lnTo>
                  <a:pt x="40132" y="246252"/>
                </a:lnTo>
                <a:lnTo>
                  <a:pt x="27813" y="243204"/>
                </a:lnTo>
                <a:lnTo>
                  <a:pt x="30890" y="230874"/>
                </a:lnTo>
                <a:lnTo>
                  <a:pt x="0" y="223138"/>
                </a:lnTo>
                <a:close/>
              </a:path>
              <a:path w="100965" h="306704">
                <a:moveTo>
                  <a:pt x="30890" y="230874"/>
                </a:moveTo>
                <a:lnTo>
                  <a:pt x="27813" y="243204"/>
                </a:lnTo>
                <a:lnTo>
                  <a:pt x="40132" y="246252"/>
                </a:lnTo>
                <a:lnTo>
                  <a:pt x="43200" y="233957"/>
                </a:lnTo>
                <a:lnTo>
                  <a:pt x="30890" y="230874"/>
                </a:lnTo>
                <a:close/>
              </a:path>
              <a:path w="100965" h="306704">
                <a:moveTo>
                  <a:pt x="43200" y="233957"/>
                </a:moveTo>
                <a:lnTo>
                  <a:pt x="40132" y="246252"/>
                </a:lnTo>
                <a:lnTo>
                  <a:pt x="70115" y="246252"/>
                </a:lnTo>
                <a:lnTo>
                  <a:pt x="74041" y="241681"/>
                </a:lnTo>
                <a:lnTo>
                  <a:pt x="43200" y="233957"/>
                </a:lnTo>
                <a:close/>
              </a:path>
              <a:path w="100965" h="306704">
                <a:moveTo>
                  <a:pt x="88519" y="0"/>
                </a:moveTo>
                <a:lnTo>
                  <a:pt x="30890" y="230874"/>
                </a:lnTo>
                <a:lnTo>
                  <a:pt x="43200" y="233957"/>
                </a:lnTo>
                <a:lnTo>
                  <a:pt x="100838" y="3048"/>
                </a:lnTo>
                <a:lnTo>
                  <a:pt x="8851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7308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 – Data </a:t>
            </a:r>
            <a:r>
              <a:rPr sz="2400" spc="-5" dirty="0"/>
              <a:t>Flow</a:t>
            </a:r>
            <a:r>
              <a:rPr sz="2400" spc="-105" dirty="0"/>
              <a:t> </a:t>
            </a:r>
            <a:r>
              <a:rPr sz="2400" dirty="0"/>
              <a:t>Anomalies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384657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008" y="1121663"/>
            <a:ext cx="3517391" cy="11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7152" y="1475232"/>
            <a:ext cx="472440" cy="463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5055" y="1475232"/>
            <a:ext cx="2398775" cy="463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35879" y="1475232"/>
            <a:ext cx="2971800" cy="463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15055" y="1810511"/>
            <a:ext cx="3395472" cy="463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32576" y="1810511"/>
            <a:ext cx="996696" cy="4632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2080" y="2481072"/>
            <a:ext cx="472440" cy="463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9719" y="2481072"/>
            <a:ext cx="548640" cy="4632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5055" y="2481072"/>
            <a:ext cx="1313688" cy="463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2080" y="3151632"/>
            <a:ext cx="472440" cy="463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9719" y="3151632"/>
            <a:ext cx="548640" cy="4632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5055" y="3151632"/>
            <a:ext cx="1508759" cy="463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11224" y="3822191"/>
            <a:ext cx="472439" cy="463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8863" y="3822191"/>
            <a:ext cx="533400" cy="463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5055" y="3822191"/>
            <a:ext cx="1508759" cy="4632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1703" y="4492752"/>
            <a:ext cx="533399" cy="463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7152" y="4492752"/>
            <a:ext cx="472440" cy="463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15055" y="4492752"/>
            <a:ext cx="1313688" cy="463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41703" y="5163311"/>
            <a:ext cx="624840" cy="4632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88592" y="5163311"/>
            <a:ext cx="472440" cy="463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15055" y="5163311"/>
            <a:ext cx="1313688" cy="463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591" y="5163311"/>
            <a:ext cx="472439" cy="463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60976" y="5163311"/>
            <a:ext cx="3127248" cy="4632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1703" y="5833871"/>
            <a:ext cx="624840" cy="4632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88592" y="5833871"/>
            <a:ext cx="472440" cy="463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15055" y="5833871"/>
            <a:ext cx="3066288" cy="4632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28852" y="786206"/>
            <a:ext cx="3455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solidFill>
                  <a:srgbClr val="0000CC"/>
                </a:solidFill>
                <a:latin typeface="Arial"/>
                <a:cs typeface="Arial"/>
              </a:rPr>
              <a:t>Actions </a:t>
            </a:r>
            <a:r>
              <a:rPr sz="2400" b="1" u="heavy" dirty="0">
                <a:solidFill>
                  <a:srgbClr val="0000CC"/>
                </a:solidFill>
                <a:latin typeface="Arial"/>
                <a:cs typeface="Arial"/>
              </a:rPr>
              <a:t>on </a:t>
            </a:r>
            <a:r>
              <a:rPr sz="2400" b="1" u="heavy" spc="-5" dirty="0">
                <a:solidFill>
                  <a:srgbClr val="0000CC"/>
                </a:solidFill>
                <a:latin typeface="Arial"/>
                <a:cs typeface="Arial"/>
              </a:rPr>
              <a:t>data</a:t>
            </a:r>
            <a:r>
              <a:rPr sz="2400" b="1" u="heavy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latin typeface="Arial"/>
                <a:cs typeface="Arial"/>
              </a:rPr>
              <a:t>objects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61870" y="1548460"/>
            <a:ext cx="11938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dirty="0">
                <a:solidFill>
                  <a:srgbClr val="A40020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80028" y="1548460"/>
            <a:ext cx="463867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0" dirty="0">
                <a:solidFill>
                  <a:srgbClr val="A40020"/>
                </a:solidFill>
                <a:latin typeface="Arial"/>
                <a:cs typeface="Arial"/>
              </a:rPr>
              <a:t>no </a:t>
            </a:r>
            <a:r>
              <a:rPr sz="2200" b="1" dirty="0">
                <a:solidFill>
                  <a:srgbClr val="A40020"/>
                </a:solidFill>
                <a:latin typeface="Arial"/>
                <a:cs typeface="Arial"/>
              </a:rPr>
              <a:t>action </a:t>
            </a:r>
            <a:r>
              <a:rPr sz="2200" b="1" spc="0" dirty="0">
                <a:solidFill>
                  <a:srgbClr val="A40020"/>
                </a:solidFill>
                <a:latin typeface="Arial"/>
                <a:cs typeface="Arial"/>
              </a:rPr>
              <a:t>from </a:t>
            </a:r>
            <a:r>
              <a:rPr sz="2200" b="1" spc="-55" dirty="0">
                <a:solidFill>
                  <a:srgbClr val="006600"/>
                </a:solidFill>
                <a:latin typeface="Arial"/>
                <a:cs typeface="Arial"/>
              </a:rPr>
              <a:t>START </a:t>
            </a:r>
            <a:r>
              <a:rPr sz="2200" b="1" dirty="0">
                <a:solidFill>
                  <a:srgbClr val="006600"/>
                </a:solidFill>
                <a:latin typeface="Arial"/>
                <a:cs typeface="Arial"/>
              </a:rPr>
              <a:t>to this</a:t>
            </a:r>
            <a:r>
              <a:rPr sz="2200" b="1" spc="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6600"/>
                </a:solidFill>
                <a:latin typeface="Arial"/>
                <a:cs typeface="Arial"/>
              </a:rPr>
              <a:t>point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A40020"/>
                </a:solidFill>
                <a:latin typeface="Arial"/>
                <a:cs typeface="Arial"/>
              </a:rPr>
              <a:t>From this point till the</a:t>
            </a:r>
            <a:r>
              <a:rPr sz="2200" b="1" spc="-7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600"/>
                </a:solidFill>
                <a:latin typeface="Arial"/>
                <a:cs typeface="Arial"/>
              </a:rPr>
              <a:t>EXIT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66799" y="2554985"/>
            <a:ext cx="3644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sz="2200" b="1" spc="-11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d</a:t>
            </a:r>
            <a:endParaRPr sz="2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80028" y="2554985"/>
            <a:ext cx="96011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n</a:t>
            </a:r>
            <a:r>
              <a:rPr sz="2200" b="1" spc="-15" dirty="0">
                <a:solidFill>
                  <a:srgbClr val="336600"/>
                </a:solidFill>
                <a:latin typeface="Arial"/>
                <a:cs typeface="Arial"/>
              </a:rPr>
              <a:t>o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200" b="1" spc="5" dirty="0">
                <a:solidFill>
                  <a:srgbClr val="336600"/>
                </a:solidFill>
                <a:latin typeface="Arial"/>
                <a:cs typeface="Arial"/>
              </a:rPr>
              <a:t>m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al</a:t>
            </a:r>
            <a:endParaRPr sz="2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566799" y="3225800"/>
            <a:ext cx="3644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-</a:t>
            </a:r>
            <a:r>
              <a:rPr sz="2200" b="1" spc="-1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endParaRPr sz="2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280028" y="3225800"/>
            <a:ext cx="11620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200" b="1" spc="-10" dirty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omaly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75942" y="3896614"/>
            <a:ext cx="3492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-</a:t>
            </a:r>
            <a:r>
              <a:rPr sz="2200" b="1" spc="-1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80028" y="3896614"/>
            <a:ext cx="116205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200" b="1" spc="-10" dirty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omaly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606422" y="4567554"/>
            <a:ext cx="2743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336600"/>
                </a:solidFill>
                <a:latin typeface="Arial"/>
                <a:cs typeface="Arial"/>
              </a:rPr>
              <a:t>k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80028" y="4567554"/>
            <a:ext cx="96011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n</a:t>
            </a:r>
            <a:r>
              <a:rPr sz="2200" b="1" spc="-15" dirty="0">
                <a:solidFill>
                  <a:srgbClr val="336600"/>
                </a:solidFill>
                <a:latin typeface="Arial"/>
                <a:cs typeface="Arial"/>
              </a:rPr>
              <a:t>o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r</a:t>
            </a:r>
            <a:r>
              <a:rPr sz="2200" b="1" spc="5" dirty="0">
                <a:solidFill>
                  <a:srgbClr val="336600"/>
                </a:solidFill>
                <a:latin typeface="Arial"/>
                <a:cs typeface="Arial"/>
              </a:rPr>
              <a:t>m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al</a:t>
            </a:r>
            <a:endParaRPr sz="2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06422" y="5238369"/>
            <a:ext cx="3657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u</a:t>
            </a:r>
            <a:r>
              <a:rPr sz="2200" b="1" spc="-10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06422" y="5909259"/>
            <a:ext cx="36576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2200" b="1" spc="-1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-</a:t>
            </a:r>
            <a:endParaRPr sz="2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80028" y="5238369"/>
            <a:ext cx="4426585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53490" algn="l"/>
                <a:tab pos="1658620" algn="l"/>
              </a:tabLst>
            </a:pPr>
            <a:r>
              <a:rPr sz="2200" b="1" dirty="0">
                <a:solidFill>
                  <a:srgbClr val="336600"/>
                </a:solidFill>
                <a:latin typeface="Arial"/>
                <a:cs typeface="Arial"/>
              </a:rPr>
              <a:t>normal	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-	possibly an</a:t>
            </a:r>
            <a:r>
              <a:rPr sz="22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00CC"/>
                </a:solidFill>
                <a:latin typeface="Arial"/>
                <a:cs typeface="Arial"/>
              </a:rPr>
              <a:t>anomaly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possibly</a:t>
            </a:r>
            <a:r>
              <a:rPr sz="2200" b="1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3300"/>
                </a:solidFill>
                <a:latin typeface="Arial"/>
                <a:cs typeface="Arial"/>
              </a:rPr>
              <a:t>anomalous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08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</a:t>
            </a:r>
            <a:r>
              <a:rPr sz="2400" spc="-30" dirty="0"/>
              <a:t> </a:t>
            </a:r>
            <a:r>
              <a:rPr sz="2400" dirty="0"/>
              <a:t>-</a:t>
            </a:r>
            <a:r>
              <a:rPr sz="2400" spc="-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-5" dirty="0"/>
              <a:t> </a:t>
            </a:r>
            <a:r>
              <a:rPr sz="2400" spc="10" dirty="0"/>
              <a:t>T</a:t>
            </a:r>
            <a:r>
              <a:rPr sz="2400" dirty="0"/>
              <a:t>esting	-	B</a:t>
            </a:r>
            <a:r>
              <a:rPr sz="2400" spc="5" dirty="0"/>
              <a:t>a</a:t>
            </a:r>
            <a:r>
              <a:rPr sz="2400" dirty="0"/>
              <a:t>si</a:t>
            </a:r>
            <a:r>
              <a:rPr sz="2400" spc="-10" dirty="0"/>
              <a:t>c</a:t>
            </a:r>
            <a:r>
              <a:rPr sz="2400" dirty="0"/>
              <a:t>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1008888"/>
            <a:ext cx="497128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1832" y="2072639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1016" y="2045207"/>
            <a:ext cx="2935224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6232" y="2804160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3600" y="2776727"/>
            <a:ext cx="1776983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1832" y="3535679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1016" y="3508247"/>
            <a:ext cx="2801112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6232" y="4267200"/>
            <a:ext cx="496824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33600" y="4239767"/>
            <a:ext cx="1289303" cy="509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8852" y="1091311"/>
            <a:ext cx="4580890" cy="362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Data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Flow </a:t>
            </a: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Anomaly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State</a:t>
            </a:r>
            <a:r>
              <a:rPr sz="2400" b="1" spc="-10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graph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2180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Data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Object</a:t>
            </a:r>
            <a:r>
              <a:rPr sz="24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497330" lvl="1" indent="-289560">
              <a:lnSpc>
                <a:spcPct val="100000"/>
              </a:lnSpc>
              <a:buFont typeface="Arial"/>
              <a:buChar char="•"/>
              <a:tabLst>
                <a:tab pos="1497330" algn="l"/>
                <a:tab pos="1497965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K, D, U,</a:t>
            </a:r>
            <a:r>
              <a:rPr sz="2400" b="1" spc="-16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00CC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Processing</a:t>
            </a:r>
            <a:r>
              <a:rPr sz="2400" b="1" spc="-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Step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4002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497330" lvl="1" indent="-289560">
              <a:lnSpc>
                <a:spcPct val="100000"/>
              </a:lnSpc>
              <a:buFont typeface="Arial"/>
              <a:buChar char="•"/>
              <a:tabLst>
                <a:tab pos="1497330" algn="l"/>
                <a:tab pos="149796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k,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d,</a:t>
            </a:r>
            <a:r>
              <a:rPr sz="2400" b="1" spc="-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08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</a:t>
            </a:r>
            <a:r>
              <a:rPr sz="2400" spc="-30" dirty="0"/>
              <a:t> </a:t>
            </a:r>
            <a:r>
              <a:rPr sz="2400" dirty="0"/>
              <a:t>-</a:t>
            </a:r>
            <a:r>
              <a:rPr sz="2400" spc="-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-5" dirty="0"/>
              <a:t> </a:t>
            </a:r>
            <a:r>
              <a:rPr sz="2400" spc="10" dirty="0"/>
              <a:t>T</a:t>
            </a:r>
            <a:r>
              <a:rPr sz="2400" dirty="0"/>
              <a:t>esting	-	B</a:t>
            </a:r>
            <a:r>
              <a:rPr sz="2400" spc="5" dirty="0"/>
              <a:t>a</a:t>
            </a:r>
            <a:r>
              <a:rPr sz="2400" dirty="0"/>
              <a:t>si</a:t>
            </a:r>
            <a:r>
              <a:rPr sz="2400" spc="-10" dirty="0"/>
              <a:t>c</a:t>
            </a:r>
            <a:r>
              <a:rPr sz="2400" dirty="0"/>
              <a:t>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497128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1832" y="1463039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1016" y="1435608"/>
            <a:ext cx="2157984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1832" y="1828800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1016" y="1801367"/>
            <a:ext cx="5285232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8852" y="786206"/>
            <a:ext cx="55175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Data Flow </a:t>
            </a: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Anomaly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State</a:t>
            </a:r>
            <a:r>
              <a:rPr sz="2400" b="1" spc="-13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graph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Object</a:t>
            </a:r>
            <a:r>
              <a:rPr sz="2400" b="1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Unforgiving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Data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flow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state</a:t>
            </a:r>
            <a:r>
              <a:rPr sz="2400" b="1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graph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54475" y="28956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266700"/>
                </a:moveTo>
                <a:lnTo>
                  <a:pt x="4130" y="227283"/>
                </a:lnTo>
                <a:lnTo>
                  <a:pt x="16129" y="189664"/>
                </a:lnTo>
                <a:lnTo>
                  <a:pt x="35408" y="154254"/>
                </a:lnTo>
                <a:lnTo>
                  <a:pt x="61376" y="121467"/>
                </a:lnTo>
                <a:lnTo>
                  <a:pt x="93446" y="91714"/>
                </a:lnTo>
                <a:lnTo>
                  <a:pt x="131028" y="65408"/>
                </a:lnTo>
                <a:lnTo>
                  <a:pt x="173533" y="42960"/>
                </a:lnTo>
                <a:lnTo>
                  <a:pt x="220372" y="24783"/>
                </a:lnTo>
                <a:lnTo>
                  <a:pt x="270955" y="11289"/>
                </a:lnTo>
                <a:lnTo>
                  <a:pt x="324694" y="2891"/>
                </a:lnTo>
                <a:lnTo>
                  <a:pt x="381000" y="0"/>
                </a:lnTo>
                <a:lnTo>
                  <a:pt x="437305" y="2891"/>
                </a:lnTo>
                <a:lnTo>
                  <a:pt x="491044" y="11289"/>
                </a:lnTo>
                <a:lnTo>
                  <a:pt x="541627" y="24783"/>
                </a:lnTo>
                <a:lnTo>
                  <a:pt x="588466" y="42960"/>
                </a:lnTo>
                <a:lnTo>
                  <a:pt x="630971" y="65408"/>
                </a:lnTo>
                <a:lnTo>
                  <a:pt x="668553" y="91714"/>
                </a:lnTo>
                <a:lnTo>
                  <a:pt x="700623" y="121467"/>
                </a:lnTo>
                <a:lnTo>
                  <a:pt x="726591" y="154254"/>
                </a:lnTo>
                <a:lnTo>
                  <a:pt x="745870" y="189664"/>
                </a:lnTo>
                <a:lnTo>
                  <a:pt x="757869" y="227283"/>
                </a:lnTo>
                <a:lnTo>
                  <a:pt x="762000" y="266700"/>
                </a:lnTo>
                <a:lnTo>
                  <a:pt x="757869" y="306116"/>
                </a:lnTo>
                <a:lnTo>
                  <a:pt x="745870" y="343735"/>
                </a:lnTo>
                <a:lnTo>
                  <a:pt x="726591" y="379145"/>
                </a:lnTo>
                <a:lnTo>
                  <a:pt x="700623" y="411932"/>
                </a:lnTo>
                <a:lnTo>
                  <a:pt x="668553" y="441685"/>
                </a:lnTo>
                <a:lnTo>
                  <a:pt x="630971" y="467991"/>
                </a:lnTo>
                <a:lnTo>
                  <a:pt x="588466" y="490439"/>
                </a:lnTo>
                <a:lnTo>
                  <a:pt x="541627" y="508616"/>
                </a:lnTo>
                <a:lnTo>
                  <a:pt x="491044" y="522110"/>
                </a:lnTo>
                <a:lnTo>
                  <a:pt x="437305" y="530508"/>
                </a:lnTo>
                <a:lnTo>
                  <a:pt x="381000" y="533400"/>
                </a:lnTo>
                <a:lnTo>
                  <a:pt x="324694" y="530508"/>
                </a:lnTo>
                <a:lnTo>
                  <a:pt x="270955" y="522110"/>
                </a:lnTo>
                <a:lnTo>
                  <a:pt x="220372" y="508616"/>
                </a:lnTo>
                <a:lnTo>
                  <a:pt x="173533" y="490439"/>
                </a:lnTo>
                <a:lnTo>
                  <a:pt x="131028" y="467991"/>
                </a:lnTo>
                <a:lnTo>
                  <a:pt x="93446" y="441685"/>
                </a:lnTo>
                <a:lnTo>
                  <a:pt x="61376" y="411932"/>
                </a:lnTo>
                <a:lnTo>
                  <a:pt x="35408" y="379145"/>
                </a:lnTo>
                <a:lnTo>
                  <a:pt x="16129" y="343735"/>
                </a:lnTo>
                <a:lnTo>
                  <a:pt x="4130" y="30611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49877" y="3023107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54475" y="50292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266700"/>
                </a:moveTo>
                <a:lnTo>
                  <a:pt x="4130" y="227283"/>
                </a:lnTo>
                <a:lnTo>
                  <a:pt x="16129" y="189664"/>
                </a:lnTo>
                <a:lnTo>
                  <a:pt x="35408" y="154254"/>
                </a:lnTo>
                <a:lnTo>
                  <a:pt x="61376" y="121467"/>
                </a:lnTo>
                <a:lnTo>
                  <a:pt x="93446" y="91714"/>
                </a:lnTo>
                <a:lnTo>
                  <a:pt x="131028" y="65408"/>
                </a:lnTo>
                <a:lnTo>
                  <a:pt x="173533" y="42960"/>
                </a:lnTo>
                <a:lnTo>
                  <a:pt x="220372" y="24783"/>
                </a:lnTo>
                <a:lnTo>
                  <a:pt x="270955" y="11289"/>
                </a:lnTo>
                <a:lnTo>
                  <a:pt x="324694" y="2891"/>
                </a:lnTo>
                <a:lnTo>
                  <a:pt x="381000" y="0"/>
                </a:lnTo>
                <a:lnTo>
                  <a:pt x="437305" y="2891"/>
                </a:lnTo>
                <a:lnTo>
                  <a:pt x="491044" y="11289"/>
                </a:lnTo>
                <a:lnTo>
                  <a:pt x="541627" y="24783"/>
                </a:lnTo>
                <a:lnTo>
                  <a:pt x="588466" y="42960"/>
                </a:lnTo>
                <a:lnTo>
                  <a:pt x="630971" y="65408"/>
                </a:lnTo>
                <a:lnTo>
                  <a:pt x="668553" y="91714"/>
                </a:lnTo>
                <a:lnTo>
                  <a:pt x="700623" y="121467"/>
                </a:lnTo>
                <a:lnTo>
                  <a:pt x="726591" y="154254"/>
                </a:lnTo>
                <a:lnTo>
                  <a:pt x="745870" y="189664"/>
                </a:lnTo>
                <a:lnTo>
                  <a:pt x="757869" y="227283"/>
                </a:lnTo>
                <a:lnTo>
                  <a:pt x="762000" y="266700"/>
                </a:lnTo>
                <a:lnTo>
                  <a:pt x="757869" y="306116"/>
                </a:lnTo>
                <a:lnTo>
                  <a:pt x="745870" y="343735"/>
                </a:lnTo>
                <a:lnTo>
                  <a:pt x="726591" y="379145"/>
                </a:lnTo>
                <a:lnTo>
                  <a:pt x="700623" y="411932"/>
                </a:lnTo>
                <a:lnTo>
                  <a:pt x="668553" y="441685"/>
                </a:lnTo>
                <a:lnTo>
                  <a:pt x="630971" y="467991"/>
                </a:lnTo>
                <a:lnTo>
                  <a:pt x="588466" y="490439"/>
                </a:lnTo>
                <a:lnTo>
                  <a:pt x="541627" y="508616"/>
                </a:lnTo>
                <a:lnTo>
                  <a:pt x="491044" y="522110"/>
                </a:lnTo>
                <a:lnTo>
                  <a:pt x="437305" y="530508"/>
                </a:lnTo>
                <a:lnTo>
                  <a:pt x="381000" y="533400"/>
                </a:lnTo>
                <a:lnTo>
                  <a:pt x="324694" y="530508"/>
                </a:lnTo>
                <a:lnTo>
                  <a:pt x="270955" y="522110"/>
                </a:lnTo>
                <a:lnTo>
                  <a:pt x="220372" y="508616"/>
                </a:lnTo>
                <a:lnTo>
                  <a:pt x="173533" y="490439"/>
                </a:lnTo>
                <a:lnTo>
                  <a:pt x="131028" y="467991"/>
                </a:lnTo>
                <a:lnTo>
                  <a:pt x="93446" y="441685"/>
                </a:lnTo>
                <a:lnTo>
                  <a:pt x="61376" y="411932"/>
                </a:lnTo>
                <a:lnTo>
                  <a:pt x="35408" y="379145"/>
                </a:lnTo>
                <a:lnTo>
                  <a:pt x="16129" y="343735"/>
                </a:lnTo>
                <a:lnTo>
                  <a:pt x="4130" y="30611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49877" y="5157596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44675" y="49530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266700"/>
                </a:moveTo>
                <a:lnTo>
                  <a:pt x="4130" y="227283"/>
                </a:lnTo>
                <a:lnTo>
                  <a:pt x="16129" y="189664"/>
                </a:lnTo>
                <a:lnTo>
                  <a:pt x="35408" y="154254"/>
                </a:lnTo>
                <a:lnTo>
                  <a:pt x="61376" y="121467"/>
                </a:lnTo>
                <a:lnTo>
                  <a:pt x="93446" y="91714"/>
                </a:lnTo>
                <a:lnTo>
                  <a:pt x="131028" y="65408"/>
                </a:lnTo>
                <a:lnTo>
                  <a:pt x="173533" y="42960"/>
                </a:lnTo>
                <a:lnTo>
                  <a:pt x="220372" y="24783"/>
                </a:lnTo>
                <a:lnTo>
                  <a:pt x="270955" y="11289"/>
                </a:lnTo>
                <a:lnTo>
                  <a:pt x="324694" y="2891"/>
                </a:lnTo>
                <a:lnTo>
                  <a:pt x="381000" y="0"/>
                </a:lnTo>
                <a:lnTo>
                  <a:pt x="437305" y="2891"/>
                </a:lnTo>
                <a:lnTo>
                  <a:pt x="491044" y="11289"/>
                </a:lnTo>
                <a:lnTo>
                  <a:pt x="541627" y="24783"/>
                </a:lnTo>
                <a:lnTo>
                  <a:pt x="588466" y="42960"/>
                </a:lnTo>
                <a:lnTo>
                  <a:pt x="630971" y="65408"/>
                </a:lnTo>
                <a:lnTo>
                  <a:pt x="668553" y="91714"/>
                </a:lnTo>
                <a:lnTo>
                  <a:pt x="700623" y="121467"/>
                </a:lnTo>
                <a:lnTo>
                  <a:pt x="726591" y="154254"/>
                </a:lnTo>
                <a:lnTo>
                  <a:pt x="745870" y="189664"/>
                </a:lnTo>
                <a:lnTo>
                  <a:pt x="757869" y="227283"/>
                </a:lnTo>
                <a:lnTo>
                  <a:pt x="762000" y="266700"/>
                </a:lnTo>
                <a:lnTo>
                  <a:pt x="757869" y="306116"/>
                </a:lnTo>
                <a:lnTo>
                  <a:pt x="745870" y="343735"/>
                </a:lnTo>
                <a:lnTo>
                  <a:pt x="726591" y="379145"/>
                </a:lnTo>
                <a:lnTo>
                  <a:pt x="700623" y="411932"/>
                </a:lnTo>
                <a:lnTo>
                  <a:pt x="668553" y="441685"/>
                </a:lnTo>
                <a:lnTo>
                  <a:pt x="630971" y="467991"/>
                </a:lnTo>
                <a:lnTo>
                  <a:pt x="588466" y="490439"/>
                </a:lnTo>
                <a:lnTo>
                  <a:pt x="541627" y="508616"/>
                </a:lnTo>
                <a:lnTo>
                  <a:pt x="491044" y="522110"/>
                </a:lnTo>
                <a:lnTo>
                  <a:pt x="437305" y="530508"/>
                </a:lnTo>
                <a:lnTo>
                  <a:pt x="381000" y="533400"/>
                </a:lnTo>
                <a:lnTo>
                  <a:pt x="324694" y="530508"/>
                </a:lnTo>
                <a:lnTo>
                  <a:pt x="270955" y="522110"/>
                </a:lnTo>
                <a:lnTo>
                  <a:pt x="220372" y="508616"/>
                </a:lnTo>
                <a:lnTo>
                  <a:pt x="173533" y="490439"/>
                </a:lnTo>
                <a:lnTo>
                  <a:pt x="131028" y="467991"/>
                </a:lnTo>
                <a:lnTo>
                  <a:pt x="93446" y="441685"/>
                </a:lnTo>
                <a:lnTo>
                  <a:pt x="61376" y="411932"/>
                </a:lnTo>
                <a:lnTo>
                  <a:pt x="35408" y="379145"/>
                </a:lnTo>
                <a:lnTo>
                  <a:pt x="16129" y="343735"/>
                </a:lnTo>
                <a:lnTo>
                  <a:pt x="4130" y="30611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39442" y="5081396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92875" y="50292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266700"/>
                </a:moveTo>
                <a:lnTo>
                  <a:pt x="4130" y="227283"/>
                </a:lnTo>
                <a:lnTo>
                  <a:pt x="16129" y="189664"/>
                </a:lnTo>
                <a:lnTo>
                  <a:pt x="35408" y="154254"/>
                </a:lnTo>
                <a:lnTo>
                  <a:pt x="61376" y="121467"/>
                </a:lnTo>
                <a:lnTo>
                  <a:pt x="93446" y="91714"/>
                </a:lnTo>
                <a:lnTo>
                  <a:pt x="131028" y="65408"/>
                </a:lnTo>
                <a:lnTo>
                  <a:pt x="173533" y="42960"/>
                </a:lnTo>
                <a:lnTo>
                  <a:pt x="220372" y="24783"/>
                </a:lnTo>
                <a:lnTo>
                  <a:pt x="270955" y="11289"/>
                </a:lnTo>
                <a:lnTo>
                  <a:pt x="324694" y="2891"/>
                </a:lnTo>
                <a:lnTo>
                  <a:pt x="381000" y="0"/>
                </a:lnTo>
                <a:lnTo>
                  <a:pt x="437305" y="2891"/>
                </a:lnTo>
                <a:lnTo>
                  <a:pt x="491044" y="11289"/>
                </a:lnTo>
                <a:lnTo>
                  <a:pt x="541627" y="24783"/>
                </a:lnTo>
                <a:lnTo>
                  <a:pt x="588466" y="42960"/>
                </a:lnTo>
                <a:lnTo>
                  <a:pt x="630971" y="65408"/>
                </a:lnTo>
                <a:lnTo>
                  <a:pt x="668553" y="91714"/>
                </a:lnTo>
                <a:lnTo>
                  <a:pt x="700623" y="121467"/>
                </a:lnTo>
                <a:lnTo>
                  <a:pt x="726591" y="154254"/>
                </a:lnTo>
                <a:lnTo>
                  <a:pt x="745870" y="189664"/>
                </a:lnTo>
                <a:lnTo>
                  <a:pt x="757869" y="227283"/>
                </a:lnTo>
                <a:lnTo>
                  <a:pt x="762000" y="266700"/>
                </a:lnTo>
                <a:lnTo>
                  <a:pt x="757869" y="306116"/>
                </a:lnTo>
                <a:lnTo>
                  <a:pt x="745870" y="343735"/>
                </a:lnTo>
                <a:lnTo>
                  <a:pt x="726591" y="379145"/>
                </a:lnTo>
                <a:lnTo>
                  <a:pt x="700623" y="411932"/>
                </a:lnTo>
                <a:lnTo>
                  <a:pt x="668553" y="441685"/>
                </a:lnTo>
                <a:lnTo>
                  <a:pt x="630971" y="467991"/>
                </a:lnTo>
                <a:lnTo>
                  <a:pt x="588466" y="490439"/>
                </a:lnTo>
                <a:lnTo>
                  <a:pt x="541627" y="508616"/>
                </a:lnTo>
                <a:lnTo>
                  <a:pt x="491044" y="522110"/>
                </a:lnTo>
                <a:lnTo>
                  <a:pt x="437305" y="530508"/>
                </a:lnTo>
                <a:lnTo>
                  <a:pt x="381000" y="533400"/>
                </a:lnTo>
                <a:lnTo>
                  <a:pt x="324694" y="530508"/>
                </a:lnTo>
                <a:lnTo>
                  <a:pt x="270955" y="522110"/>
                </a:lnTo>
                <a:lnTo>
                  <a:pt x="220372" y="508616"/>
                </a:lnTo>
                <a:lnTo>
                  <a:pt x="173533" y="490439"/>
                </a:lnTo>
                <a:lnTo>
                  <a:pt x="131028" y="467991"/>
                </a:lnTo>
                <a:lnTo>
                  <a:pt x="93446" y="441685"/>
                </a:lnTo>
                <a:lnTo>
                  <a:pt x="61376" y="411932"/>
                </a:lnTo>
                <a:lnTo>
                  <a:pt x="35408" y="379145"/>
                </a:lnTo>
                <a:lnTo>
                  <a:pt x="16129" y="343735"/>
                </a:lnTo>
                <a:lnTo>
                  <a:pt x="4130" y="30611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95261" y="5157596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79982" y="4996179"/>
            <a:ext cx="620395" cy="495934"/>
          </a:xfrm>
          <a:custGeom>
            <a:avLst/>
            <a:gdLst/>
            <a:ahLst/>
            <a:cxnLst/>
            <a:rect l="l" t="t" r="r" b="b"/>
            <a:pathLst>
              <a:path w="620394" h="495935">
                <a:moveTo>
                  <a:pt x="387994" y="31683"/>
                </a:moveTo>
                <a:lnTo>
                  <a:pt x="386969" y="31750"/>
                </a:lnTo>
                <a:lnTo>
                  <a:pt x="273938" y="36195"/>
                </a:lnTo>
                <a:lnTo>
                  <a:pt x="233172" y="38354"/>
                </a:lnTo>
                <a:lnTo>
                  <a:pt x="192786" y="41021"/>
                </a:lnTo>
                <a:lnTo>
                  <a:pt x="153543" y="44323"/>
                </a:lnTo>
                <a:lnTo>
                  <a:pt x="99440" y="51308"/>
                </a:lnTo>
                <a:lnTo>
                  <a:pt x="53848" y="60833"/>
                </a:lnTo>
                <a:lnTo>
                  <a:pt x="11937" y="79756"/>
                </a:lnTo>
                <a:lnTo>
                  <a:pt x="11684" y="80137"/>
                </a:lnTo>
                <a:lnTo>
                  <a:pt x="6350" y="85725"/>
                </a:lnTo>
                <a:lnTo>
                  <a:pt x="5587" y="86487"/>
                </a:lnTo>
                <a:lnTo>
                  <a:pt x="5334" y="86995"/>
                </a:lnTo>
                <a:lnTo>
                  <a:pt x="2031" y="92837"/>
                </a:lnTo>
                <a:lnTo>
                  <a:pt x="1524" y="93853"/>
                </a:lnTo>
                <a:lnTo>
                  <a:pt x="1359" y="94488"/>
                </a:lnTo>
                <a:lnTo>
                  <a:pt x="423" y="97663"/>
                </a:lnTo>
                <a:lnTo>
                  <a:pt x="322" y="99060"/>
                </a:lnTo>
                <a:lnTo>
                  <a:pt x="117" y="100838"/>
                </a:lnTo>
                <a:lnTo>
                  <a:pt x="0" y="102870"/>
                </a:lnTo>
                <a:lnTo>
                  <a:pt x="381" y="106299"/>
                </a:lnTo>
                <a:lnTo>
                  <a:pt x="381" y="106934"/>
                </a:lnTo>
                <a:lnTo>
                  <a:pt x="508" y="107188"/>
                </a:lnTo>
                <a:lnTo>
                  <a:pt x="1396" y="110744"/>
                </a:lnTo>
                <a:lnTo>
                  <a:pt x="1396" y="110998"/>
                </a:lnTo>
                <a:lnTo>
                  <a:pt x="1651" y="111760"/>
                </a:lnTo>
                <a:lnTo>
                  <a:pt x="24511" y="145669"/>
                </a:lnTo>
                <a:lnTo>
                  <a:pt x="55753" y="174244"/>
                </a:lnTo>
                <a:lnTo>
                  <a:pt x="97790" y="205867"/>
                </a:lnTo>
                <a:lnTo>
                  <a:pt x="131190" y="228346"/>
                </a:lnTo>
                <a:lnTo>
                  <a:pt x="168275" y="251968"/>
                </a:lnTo>
                <a:lnTo>
                  <a:pt x="209169" y="276606"/>
                </a:lnTo>
                <a:lnTo>
                  <a:pt x="252856" y="302133"/>
                </a:lnTo>
                <a:lnTo>
                  <a:pt x="323595" y="341630"/>
                </a:lnTo>
                <a:lnTo>
                  <a:pt x="399288" y="382778"/>
                </a:lnTo>
                <a:lnTo>
                  <a:pt x="614172" y="495808"/>
                </a:lnTo>
                <a:lnTo>
                  <a:pt x="620013" y="484632"/>
                </a:lnTo>
                <a:lnTo>
                  <a:pt x="405256" y="371602"/>
                </a:lnTo>
                <a:lnTo>
                  <a:pt x="305688" y="317246"/>
                </a:lnTo>
                <a:lnTo>
                  <a:pt x="259206" y="291084"/>
                </a:lnTo>
                <a:lnTo>
                  <a:pt x="215519" y="265684"/>
                </a:lnTo>
                <a:lnTo>
                  <a:pt x="175006" y="241173"/>
                </a:lnTo>
                <a:lnTo>
                  <a:pt x="138049" y="217678"/>
                </a:lnTo>
                <a:lnTo>
                  <a:pt x="104902" y="195453"/>
                </a:lnTo>
                <a:lnTo>
                  <a:pt x="63754" y="164338"/>
                </a:lnTo>
                <a:lnTo>
                  <a:pt x="33528" y="136779"/>
                </a:lnTo>
                <a:lnTo>
                  <a:pt x="13764" y="107696"/>
                </a:lnTo>
                <a:lnTo>
                  <a:pt x="13334" y="106680"/>
                </a:lnTo>
                <a:lnTo>
                  <a:pt x="13462" y="106680"/>
                </a:lnTo>
                <a:lnTo>
                  <a:pt x="13081" y="105156"/>
                </a:lnTo>
                <a:lnTo>
                  <a:pt x="12862" y="104422"/>
                </a:lnTo>
                <a:lnTo>
                  <a:pt x="12875" y="104140"/>
                </a:lnTo>
                <a:lnTo>
                  <a:pt x="12778" y="102870"/>
                </a:lnTo>
                <a:lnTo>
                  <a:pt x="12781" y="101854"/>
                </a:lnTo>
                <a:lnTo>
                  <a:pt x="12851" y="100615"/>
                </a:lnTo>
                <a:lnTo>
                  <a:pt x="12954" y="99695"/>
                </a:lnTo>
                <a:lnTo>
                  <a:pt x="13101" y="99695"/>
                </a:lnTo>
                <a:lnTo>
                  <a:pt x="13253" y="99060"/>
                </a:lnTo>
                <a:lnTo>
                  <a:pt x="13081" y="99060"/>
                </a:lnTo>
                <a:lnTo>
                  <a:pt x="13589" y="97663"/>
                </a:lnTo>
                <a:lnTo>
                  <a:pt x="13870" y="97663"/>
                </a:lnTo>
                <a:lnTo>
                  <a:pt x="15665" y="94488"/>
                </a:lnTo>
                <a:lnTo>
                  <a:pt x="15367" y="94488"/>
                </a:lnTo>
                <a:lnTo>
                  <a:pt x="16383" y="93218"/>
                </a:lnTo>
                <a:lnTo>
                  <a:pt x="16579" y="93218"/>
                </a:lnTo>
                <a:lnTo>
                  <a:pt x="19852" y="89789"/>
                </a:lnTo>
                <a:lnTo>
                  <a:pt x="19684" y="89789"/>
                </a:lnTo>
                <a:lnTo>
                  <a:pt x="20701" y="88900"/>
                </a:lnTo>
                <a:lnTo>
                  <a:pt x="21007" y="88900"/>
                </a:lnTo>
                <a:lnTo>
                  <a:pt x="27051" y="84836"/>
                </a:lnTo>
                <a:lnTo>
                  <a:pt x="70993" y="69596"/>
                </a:lnTo>
                <a:lnTo>
                  <a:pt x="118490" y="61214"/>
                </a:lnTo>
                <a:lnTo>
                  <a:pt x="193802" y="53594"/>
                </a:lnTo>
                <a:lnTo>
                  <a:pt x="233934" y="50927"/>
                </a:lnTo>
                <a:lnTo>
                  <a:pt x="333629" y="46482"/>
                </a:lnTo>
                <a:lnTo>
                  <a:pt x="387476" y="44450"/>
                </a:lnTo>
                <a:lnTo>
                  <a:pt x="388861" y="44350"/>
                </a:lnTo>
                <a:lnTo>
                  <a:pt x="387994" y="31683"/>
                </a:lnTo>
                <a:close/>
              </a:path>
              <a:path w="620394" h="495935">
                <a:moveTo>
                  <a:pt x="13334" y="106680"/>
                </a:moveTo>
                <a:lnTo>
                  <a:pt x="13715" y="107696"/>
                </a:lnTo>
                <a:lnTo>
                  <a:pt x="13645" y="107413"/>
                </a:lnTo>
                <a:lnTo>
                  <a:pt x="13334" y="106680"/>
                </a:lnTo>
                <a:close/>
              </a:path>
              <a:path w="620394" h="495935">
                <a:moveTo>
                  <a:pt x="13645" y="107413"/>
                </a:moveTo>
                <a:lnTo>
                  <a:pt x="13715" y="107696"/>
                </a:lnTo>
                <a:lnTo>
                  <a:pt x="13645" y="107413"/>
                </a:lnTo>
                <a:close/>
              </a:path>
              <a:path w="620394" h="495935">
                <a:moveTo>
                  <a:pt x="13462" y="106680"/>
                </a:moveTo>
                <a:lnTo>
                  <a:pt x="13334" y="106680"/>
                </a:lnTo>
                <a:lnTo>
                  <a:pt x="13645" y="107413"/>
                </a:lnTo>
                <a:lnTo>
                  <a:pt x="13462" y="106680"/>
                </a:lnTo>
                <a:close/>
              </a:path>
              <a:path w="620394" h="495935">
                <a:moveTo>
                  <a:pt x="12827" y="104140"/>
                </a:moveTo>
                <a:lnTo>
                  <a:pt x="12954" y="105156"/>
                </a:lnTo>
                <a:lnTo>
                  <a:pt x="12897" y="104422"/>
                </a:lnTo>
                <a:lnTo>
                  <a:pt x="12827" y="104140"/>
                </a:lnTo>
                <a:close/>
              </a:path>
              <a:path w="620394" h="495935">
                <a:moveTo>
                  <a:pt x="12897" y="104422"/>
                </a:moveTo>
                <a:lnTo>
                  <a:pt x="12954" y="105156"/>
                </a:lnTo>
                <a:lnTo>
                  <a:pt x="12897" y="104422"/>
                </a:lnTo>
                <a:close/>
              </a:path>
              <a:path w="620394" h="495935">
                <a:moveTo>
                  <a:pt x="12875" y="104140"/>
                </a:moveTo>
                <a:lnTo>
                  <a:pt x="12897" y="104422"/>
                </a:lnTo>
                <a:lnTo>
                  <a:pt x="12875" y="104140"/>
                </a:lnTo>
                <a:close/>
              </a:path>
              <a:path w="620394" h="495935">
                <a:moveTo>
                  <a:pt x="12739" y="102371"/>
                </a:moveTo>
                <a:lnTo>
                  <a:pt x="12700" y="102870"/>
                </a:lnTo>
                <a:lnTo>
                  <a:pt x="12739" y="102371"/>
                </a:lnTo>
                <a:close/>
              </a:path>
              <a:path w="620394" h="495935">
                <a:moveTo>
                  <a:pt x="12781" y="101854"/>
                </a:moveTo>
                <a:lnTo>
                  <a:pt x="12739" y="102371"/>
                </a:lnTo>
                <a:lnTo>
                  <a:pt x="12781" y="101854"/>
                </a:lnTo>
                <a:close/>
              </a:path>
              <a:path w="620394" h="495935">
                <a:moveTo>
                  <a:pt x="12954" y="99695"/>
                </a:moveTo>
                <a:lnTo>
                  <a:pt x="12827" y="100838"/>
                </a:lnTo>
                <a:lnTo>
                  <a:pt x="12880" y="100615"/>
                </a:lnTo>
                <a:lnTo>
                  <a:pt x="12954" y="99695"/>
                </a:lnTo>
                <a:close/>
              </a:path>
              <a:path w="620394" h="495935">
                <a:moveTo>
                  <a:pt x="12880" y="100615"/>
                </a:moveTo>
                <a:lnTo>
                  <a:pt x="12827" y="100838"/>
                </a:lnTo>
                <a:lnTo>
                  <a:pt x="12880" y="100615"/>
                </a:lnTo>
                <a:close/>
              </a:path>
              <a:path w="620394" h="495935">
                <a:moveTo>
                  <a:pt x="13101" y="99695"/>
                </a:moveTo>
                <a:lnTo>
                  <a:pt x="12954" y="99695"/>
                </a:lnTo>
                <a:lnTo>
                  <a:pt x="12880" y="100615"/>
                </a:lnTo>
                <a:lnTo>
                  <a:pt x="13101" y="99695"/>
                </a:lnTo>
                <a:close/>
              </a:path>
              <a:path w="620394" h="495935">
                <a:moveTo>
                  <a:pt x="13589" y="97663"/>
                </a:moveTo>
                <a:lnTo>
                  <a:pt x="13081" y="99060"/>
                </a:lnTo>
                <a:lnTo>
                  <a:pt x="13381" y="98528"/>
                </a:lnTo>
                <a:lnTo>
                  <a:pt x="13589" y="97663"/>
                </a:lnTo>
                <a:close/>
              </a:path>
              <a:path w="620394" h="495935">
                <a:moveTo>
                  <a:pt x="13381" y="98528"/>
                </a:moveTo>
                <a:lnTo>
                  <a:pt x="13081" y="99060"/>
                </a:lnTo>
                <a:lnTo>
                  <a:pt x="13253" y="99060"/>
                </a:lnTo>
                <a:lnTo>
                  <a:pt x="13381" y="98528"/>
                </a:lnTo>
                <a:close/>
              </a:path>
              <a:path w="620394" h="495935">
                <a:moveTo>
                  <a:pt x="13870" y="97663"/>
                </a:moveTo>
                <a:lnTo>
                  <a:pt x="13589" y="97663"/>
                </a:lnTo>
                <a:lnTo>
                  <a:pt x="13381" y="98528"/>
                </a:lnTo>
                <a:lnTo>
                  <a:pt x="13870" y="97663"/>
                </a:lnTo>
                <a:close/>
              </a:path>
              <a:path w="620394" h="495935">
                <a:moveTo>
                  <a:pt x="16383" y="93218"/>
                </a:moveTo>
                <a:lnTo>
                  <a:pt x="15367" y="94488"/>
                </a:lnTo>
                <a:lnTo>
                  <a:pt x="16098" y="93722"/>
                </a:lnTo>
                <a:lnTo>
                  <a:pt x="16383" y="93218"/>
                </a:lnTo>
                <a:close/>
              </a:path>
              <a:path w="620394" h="495935">
                <a:moveTo>
                  <a:pt x="16098" y="93722"/>
                </a:moveTo>
                <a:lnTo>
                  <a:pt x="15367" y="94488"/>
                </a:lnTo>
                <a:lnTo>
                  <a:pt x="15665" y="94488"/>
                </a:lnTo>
                <a:lnTo>
                  <a:pt x="16098" y="93722"/>
                </a:lnTo>
                <a:close/>
              </a:path>
              <a:path w="620394" h="495935">
                <a:moveTo>
                  <a:pt x="16579" y="93218"/>
                </a:moveTo>
                <a:lnTo>
                  <a:pt x="16383" y="93218"/>
                </a:lnTo>
                <a:lnTo>
                  <a:pt x="16098" y="93722"/>
                </a:lnTo>
                <a:lnTo>
                  <a:pt x="16579" y="93218"/>
                </a:lnTo>
                <a:close/>
              </a:path>
              <a:path w="620394" h="495935">
                <a:moveTo>
                  <a:pt x="20701" y="88900"/>
                </a:moveTo>
                <a:lnTo>
                  <a:pt x="19684" y="89789"/>
                </a:lnTo>
                <a:lnTo>
                  <a:pt x="20152" y="89474"/>
                </a:lnTo>
                <a:lnTo>
                  <a:pt x="20701" y="88900"/>
                </a:lnTo>
                <a:close/>
              </a:path>
              <a:path w="620394" h="495935">
                <a:moveTo>
                  <a:pt x="20152" y="89474"/>
                </a:moveTo>
                <a:lnTo>
                  <a:pt x="19684" y="89789"/>
                </a:lnTo>
                <a:lnTo>
                  <a:pt x="19852" y="89789"/>
                </a:lnTo>
                <a:lnTo>
                  <a:pt x="20152" y="89474"/>
                </a:lnTo>
                <a:close/>
              </a:path>
              <a:path w="620394" h="495935">
                <a:moveTo>
                  <a:pt x="21007" y="88900"/>
                </a:moveTo>
                <a:lnTo>
                  <a:pt x="20701" y="88900"/>
                </a:lnTo>
                <a:lnTo>
                  <a:pt x="20152" y="89474"/>
                </a:lnTo>
                <a:lnTo>
                  <a:pt x="21007" y="88900"/>
                </a:lnTo>
                <a:close/>
              </a:path>
              <a:path w="620394" h="495935">
                <a:moveTo>
                  <a:pt x="459868" y="30861"/>
                </a:moveTo>
                <a:lnTo>
                  <a:pt x="400685" y="30861"/>
                </a:lnTo>
                <a:lnTo>
                  <a:pt x="401574" y="43434"/>
                </a:lnTo>
                <a:lnTo>
                  <a:pt x="388861" y="44350"/>
                </a:lnTo>
                <a:lnTo>
                  <a:pt x="391032" y="76073"/>
                </a:lnTo>
                <a:lnTo>
                  <a:pt x="464438" y="32766"/>
                </a:lnTo>
                <a:lnTo>
                  <a:pt x="459868" y="30861"/>
                </a:lnTo>
                <a:close/>
              </a:path>
              <a:path w="620394" h="495935">
                <a:moveTo>
                  <a:pt x="400685" y="30861"/>
                </a:moveTo>
                <a:lnTo>
                  <a:pt x="387994" y="31683"/>
                </a:lnTo>
                <a:lnTo>
                  <a:pt x="388861" y="44350"/>
                </a:lnTo>
                <a:lnTo>
                  <a:pt x="401574" y="43434"/>
                </a:lnTo>
                <a:lnTo>
                  <a:pt x="400685" y="30861"/>
                </a:lnTo>
                <a:close/>
              </a:path>
              <a:path w="620394" h="495935">
                <a:moveTo>
                  <a:pt x="385825" y="0"/>
                </a:moveTo>
                <a:lnTo>
                  <a:pt x="387994" y="31683"/>
                </a:lnTo>
                <a:lnTo>
                  <a:pt x="400685" y="30861"/>
                </a:lnTo>
                <a:lnTo>
                  <a:pt x="459868" y="30861"/>
                </a:lnTo>
                <a:lnTo>
                  <a:pt x="385825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74394" y="5271261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06675" y="5067300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5240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524000" h="76200">
                <a:moveTo>
                  <a:pt x="15240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524000" y="44450"/>
                </a:lnTo>
                <a:lnTo>
                  <a:pt x="15240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30475" y="5372100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1447800" y="0"/>
                </a:moveTo>
                <a:lnTo>
                  <a:pt x="1447800" y="76200"/>
                </a:lnTo>
                <a:lnTo>
                  <a:pt x="1511300" y="44450"/>
                </a:lnTo>
                <a:lnTo>
                  <a:pt x="1460500" y="44450"/>
                </a:lnTo>
                <a:lnTo>
                  <a:pt x="1460500" y="31750"/>
                </a:lnTo>
                <a:lnTo>
                  <a:pt x="1511300" y="31750"/>
                </a:lnTo>
                <a:lnTo>
                  <a:pt x="1447800" y="0"/>
                </a:lnTo>
                <a:close/>
              </a:path>
              <a:path w="1524000" h="76200">
                <a:moveTo>
                  <a:pt x="1447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47800" y="44450"/>
                </a:lnTo>
                <a:lnTo>
                  <a:pt x="1447800" y="31750"/>
                </a:lnTo>
                <a:close/>
              </a:path>
              <a:path w="1524000" h="76200">
                <a:moveTo>
                  <a:pt x="1511300" y="31750"/>
                </a:moveTo>
                <a:lnTo>
                  <a:pt x="1460500" y="31750"/>
                </a:lnTo>
                <a:lnTo>
                  <a:pt x="1460500" y="44450"/>
                </a:lnTo>
                <a:lnTo>
                  <a:pt x="1511300" y="44450"/>
                </a:lnTo>
                <a:lnTo>
                  <a:pt x="1524000" y="38100"/>
                </a:lnTo>
                <a:lnTo>
                  <a:pt x="1511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975229" y="5423712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27629" y="4829632"/>
            <a:ext cx="1504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73757" y="3352800"/>
            <a:ext cx="1757045" cy="1605280"/>
          </a:xfrm>
          <a:custGeom>
            <a:avLst/>
            <a:gdLst/>
            <a:ahLst/>
            <a:cxnLst/>
            <a:rect l="l" t="t" r="r" b="b"/>
            <a:pathLst>
              <a:path w="1757045" h="1605279">
                <a:moveTo>
                  <a:pt x="1696360" y="46660"/>
                </a:moveTo>
                <a:lnTo>
                  <a:pt x="0" y="1595501"/>
                </a:lnTo>
                <a:lnTo>
                  <a:pt x="8636" y="1604899"/>
                </a:lnTo>
                <a:lnTo>
                  <a:pt x="1704903" y="56028"/>
                </a:lnTo>
                <a:lnTo>
                  <a:pt x="1696360" y="46660"/>
                </a:lnTo>
                <a:close/>
              </a:path>
              <a:path w="1757045" h="1605279">
                <a:moveTo>
                  <a:pt x="1742250" y="38100"/>
                </a:moveTo>
                <a:lnTo>
                  <a:pt x="1705737" y="38100"/>
                </a:lnTo>
                <a:lnTo>
                  <a:pt x="1714245" y="47498"/>
                </a:lnTo>
                <a:lnTo>
                  <a:pt x="1704903" y="56028"/>
                </a:lnTo>
                <a:lnTo>
                  <a:pt x="1726310" y="79501"/>
                </a:lnTo>
                <a:lnTo>
                  <a:pt x="1742250" y="38100"/>
                </a:lnTo>
                <a:close/>
              </a:path>
              <a:path w="1757045" h="1605279">
                <a:moveTo>
                  <a:pt x="1705737" y="38100"/>
                </a:moveTo>
                <a:lnTo>
                  <a:pt x="1696360" y="46660"/>
                </a:lnTo>
                <a:lnTo>
                  <a:pt x="1704903" y="56028"/>
                </a:lnTo>
                <a:lnTo>
                  <a:pt x="1714245" y="47498"/>
                </a:lnTo>
                <a:lnTo>
                  <a:pt x="1705737" y="38100"/>
                </a:lnTo>
                <a:close/>
              </a:path>
              <a:path w="1757045" h="1605279">
                <a:moveTo>
                  <a:pt x="1756918" y="0"/>
                </a:moveTo>
                <a:lnTo>
                  <a:pt x="1675003" y="23240"/>
                </a:lnTo>
                <a:lnTo>
                  <a:pt x="1696360" y="46660"/>
                </a:lnTo>
                <a:lnTo>
                  <a:pt x="1705737" y="38100"/>
                </a:lnTo>
                <a:lnTo>
                  <a:pt x="1742250" y="38100"/>
                </a:lnTo>
                <a:lnTo>
                  <a:pt x="1756918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21175" y="3429000"/>
            <a:ext cx="76200" cy="1600200"/>
          </a:xfrm>
          <a:custGeom>
            <a:avLst/>
            <a:gdLst/>
            <a:ahLst/>
            <a:cxnLst/>
            <a:rect l="l" t="t" r="r" b="b"/>
            <a:pathLst>
              <a:path w="76200" h="1600200">
                <a:moveTo>
                  <a:pt x="31750" y="1524000"/>
                </a:moveTo>
                <a:lnTo>
                  <a:pt x="0" y="1524000"/>
                </a:lnTo>
                <a:lnTo>
                  <a:pt x="38100" y="1600200"/>
                </a:lnTo>
                <a:lnTo>
                  <a:pt x="69850" y="1536700"/>
                </a:lnTo>
                <a:lnTo>
                  <a:pt x="31750" y="1536700"/>
                </a:lnTo>
                <a:lnTo>
                  <a:pt x="31750" y="1524000"/>
                </a:lnTo>
                <a:close/>
              </a:path>
              <a:path w="76200" h="1600200">
                <a:moveTo>
                  <a:pt x="44450" y="0"/>
                </a:moveTo>
                <a:lnTo>
                  <a:pt x="31750" y="0"/>
                </a:lnTo>
                <a:lnTo>
                  <a:pt x="31750" y="1536700"/>
                </a:lnTo>
                <a:lnTo>
                  <a:pt x="44450" y="1536700"/>
                </a:lnTo>
                <a:lnTo>
                  <a:pt x="44450" y="0"/>
                </a:lnTo>
                <a:close/>
              </a:path>
              <a:path w="76200" h="1600200">
                <a:moveTo>
                  <a:pt x="76200" y="1524000"/>
                </a:moveTo>
                <a:lnTo>
                  <a:pt x="44450" y="1524000"/>
                </a:lnTo>
                <a:lnTo>
                  <a:pt x="44450" y="1536700"/>
                </a:lnTo>
                <a:lnTo>
                  <a:pt x="69850" y="1536700"/>
                </a:lnTo>
                <a:lnTo>
                  <a:pt x="76200" y="15240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16475" y="5219700"/>
            <a:ext cx="1676400" cy="76200"/>
          </a:xfrm>
          <a:custGeom>
            <a:avLst/>
            <a:gdLst/>
            <a:ahLst/>
            <a:cxnLst/>
            <a:rect l="l" t="t" r="r" b="b"/>
            <a:pathLst>
              <a:path w="1676400" h="76200">
                <a:moveTo>
                  <a:pt x="1600200" y="0"/>
                </a:moveTo>
                <a:lnTo>
                  <a:pt x="1600200" y="76200"/>
                </a:lnTo>
                <a:lnTo>
                  <a:pt x="1663700" y="44450"/>
                </a:lnTo>
                <a:lnTo>
                  <a:pt x="1612900" y="44450"/>
                </a:lnTo>
                <a:lnTo>
                  <a:pt x="1612900" y="31750"/>
                </a:lnTo>
                <a:lnTo>
                  <a:pt x="1663700" y="31750"/>
                </a:lnTo>
                <a:lnTo>
                  <a:pt x="1600200" y="0"/>
                </a:lnTo>
                <a:close/>
              </a:path>
              <a:path w="1676400" h="76200">
                <a:moveTo>
                  <a:pt x="1600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600200" y="44450"/>
                </a:lnTo>
                <a:lnTo>
                  <a:pt x="1600200" y="31750"/>
                </a:lnTo>
                <a:close/>
              </a:path>
              <a:path w="1676400" h="76200">
                <a:moveTo>
                  <a:pt x="1663700" y="31750"/>
                </a:moveTo>
                <a:lnTo>
                  <a:pt x="1612900" y="31750"/>
                </a:lnTo>
                <a:lnTo>
                  <a:pt x="1612900" y="44450"/>
                </a:lnTo>
                <a:lnTo>
                  <a:pt x="1663700" y="44450"/>
                </a:lnTo>
                <a:lnTo>
                  <a:pt x="1676400" y="38100"/>
                </a:lnTo>
                <a:lnTo>
                  <a:pt x="16637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2029" y="3272154"/>
            <a:ext cx="1757045" cy="1757045"/>
          </a:xfrm>
          <a:custGeom>
            <a:avLst/>
            <a:gdLst/>
            <a:ahLst/>
            <a:cxnLst/>
            <a:rect l="l" t="t" r="r" b="b"/>
            <a:pathLst>
              <a:path w="1757045" h="1757045">
                <a:moveTo>
                  <a:pt x="1698688" y="1707705"/>
                </a:moveTo>
                <a:lnTo>
                  <a:pt x="1676273" y="1730121"/>
                </a:lnTo>
                <a:lnTo>
                  <a:pt x="1757045" y="1757045"/>
                </a:lnTo>
                <a:lnTo>
                  <a:pt x="1743583" y="1716659"/>
                </a:lnTo>
                <a:lnTo>
                  <a:pt x="1707642" y="1716659"/>
                </a:lnTo>
                <a:lnTo>
                  <a:pt x="1698688" y="1707705"/>
                </a:lnTo>
                <a:close/>
              </a:path>
              <a:path w="1757045" h="1757045">
                <a:moveTo>
                  <a:pt x="1707705" y="1698688"/>
                </a:moveTo>
                <a:lnTo>
                  <a:pt x="1698688" y="1707705"/>
                </a:lnTo>
                <a:lnTo>
                  <a:pt x="1707642" y="1716659"/>
                </a:lnTo>
                <a:lnTo>
                  <a:pt x="1716659" y="1707642"/>
                </a:lnTo>
                <a:lnTo>
                  <a:pt x="1707705" y="1698688"/>
                </a:lnTo>
                <a:close/>
              </a:path>
              <a:path w="1757045" h="1757045">
                <a:moveTo>
                  <a:pt x="1730121" y="1676273"/>
                </a:moveTo>
                <a:lnTo>
                  <a:pt x="1707705" y="1698688"/>
                </a:lnTo>
                <a:lnTo>
                  <a:pt x="1716659" y="1707642"/>
                </a:lnTo>
                <a:lnTo>
                  <a:pt x="1707642" y="1716659"/>
                </a:lnTo>
                <a:lnTo>
                  <a:pt x="1743583" y="1716659"/>
                </a:lnTo>
                <a:lnTo>
                  <a:pt x="1730121" y="1676273"/>
                </a:lnTo>
                <a:close/>
              </a:path>
              <a:path w="1757045" h="1757045">
                <a:moveTo>
                  <a:pt x="8890" y="0"/>
                </a:moveTo>
                <a:lnTo>
                  <a:pt x="0" y="8890"/>
                </a:lnTo>
                <a:lnTo>
                  <a:pt x="1698688" y="1707705"/>
                </a:lnTo>
                <a:lnTo>
                  <a:pt x="1707705" y="1698688"/>
                </a:lnTo>
                <a:lnTo>
                  <a:pt x="8890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53939" y="4950409"/>
            <a:ext cx="3740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d,</a:t>
            </a:r>
            <a:r>
              <a:rPr sz="1600" b="1" spc="-1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17030" y="5181600"/>
            <a:ext cx="849630" cy="617220"/>
          </a:xfrm>
          <a:custGeom>
            <a:avLst/>
            <a:gdLst/>
            <a:ahLst/>
            <a:cxnLst/>
            <a:rect l="l" t="t" r="r" b="b"/>
            <a:pathLst>
              <a:path w="849629" h="617220">
                <a:moveTo>
                  <a:pt x="8890" y="376555"/>
                </a:moveTo>
                <a:lnTo>
                  <a:pt x="45212" y="430466"/>
                </a:lnTo>
                <a:lnTo>
                  <a:pt x="90931" y="474014"/>
                </a:lnTo>
                <a:lnTo>
                  <a:pt x="137160" y="514515"/>
                </a:lnTo>
                <a:lnTo>
                  <a:pt x="184150" y="550443"/>
                </a:lnTo>
                <a:lnTo>
                  <a:pt x="232155" y="580237"/>
                </a:lnTo>
                <a:lnTo>
                  <a:pt x="269240" y="597547"/>
                </a:lnTo>
                <a:lnTo>
                  <a:pt x="307086" y="609714"/>
                </a:lnTo>
                <a:lnTo>
                  <a:pt x="345948" y="616102"/>
                </a:lnTo>
                <a:lnTo>
                  <a:pt x="359155" y="616800"/>
                </a:lnTo>
                <a:lnTo>
                  <a:pt x="372491" y="616712"/>
                </a:lnTo>
                <a:lnTo>
                  <a:pt x="414654" y="611466"/>
                </a:lnTo>
                <a:lnTo>
                  <a:pt x="442975" y="604113"/>
                </a:lnTo>
                <a:lnTo>
                  <a:pt x="359791" y="604113"/>
                </a:lnTo>
                <a:lnTo>
                  <a:pt x="347472" y="603478"/>
                </a:lnTo>
                <a:lnTo>
                  <a:pt x="298196" y="594118"/>
                </a:lnTo>
                <a:lnTo>
                  <a:pt x="262254" y="580847"/>
                </a:lnTo>
                <a:lnTo>
                  <a:pt x="215011" y="555625"/>
                </a:lnTo>
                <a:lnTo>
                  <a:pt x="168401" y="523303"/>
                </a:lnTo>
                <a:lnTo>
                  <a:pt x="122427" y="485343"/>
                </a:lnTo>
                <a:lnTo>
                  <a:pt x="76835" y="443395"/>
                </a:lnTo>
                <a:lnTo>
                  <a:pt x="54228" y="421449"/>
                </a:lnTo>
                <a:lnTo>
                  <a:pt x="8890" y="376555"/>
                </a:lnTo>
                <a:close/>
              </a:path>
              <a:path w="849629" h="617220">
                <a:moveTo>
                  <a:pt x="847548" y="312419"/>
                </a:moveTo>
                <a:lnTo>
                  <a:pt x="834771" y="312419"/>
                </a:lnTo>
                <a:lnTo>
                  <a:pt x="831215" y="322072"/>
                </a:lnTo>
                <a:lnTo>
                  <a:pt x="826389" y="332231"/>
                </a:lnTo>
                <a:lnTo>
                  <a:pt x="802894" y="365378"/>
                </a:lnTo>
                <a:lnTo>
                  <a:pt x="768603" y="400938"/>
                </a:lnTo>
                <a:lnTo>
                  <a:pt x="725424" y="437476"/>
                </a:lnTo>
                <a:lnTo>
                  <a:pt x="693039" y="461657"/>
                </a:lnTo>
                <a:lnTo>
                  <a:pt x="658368" y="485152"/>
                </a:lnTo>
                <a:lnTo>
                  <a:pt x="622300" y="507682"/>
                </a:lnTo>
                <a:lnTo>
                  <a:pt x="585216" y="528726"/>
                </a:lnTo>
                <a:lnTo>
                  <a:pt x="548131" y="548055"/>
                </a:lnTo>
                <a:lnTo>
                  <a:pt x="511555" y="565073"/>
                </a:lnTo>
                <a:lnTo>
                  <a:pt x="476250" y="579526"/>
                </a:lnTo>
                <a:lnTo>
                  <a:pt x="427227" y="595414"/>
                </a:lnTo>
                <a:lnTo>
                  <a:pt x="385064" y="603262"/>
                </a:lnTo>
                <a:lnTo>
                  <a:pt x="359791" y="604113"/>
                </a:lnTo>
                <a:lnTo>
                  <a:pt x="442975" y="604113"/>
                </a:lnTo>
                <a:lnTo>
                  <a:pt x="480568" y="591477"/>
                </a:lnTo>
                <a:lnTo>
                  <a:pt x="516509" y="576770"/>
                </a:lnTo>
                <a:lnTo>
                  <a:pt x="553720" y="559511"/>
                </a:lnTo>
                <a:lnTo>
                  <a:pt x="591058" y="539978"/>
                </a:lnTo>
                <a:lnTo>
                  <a:pt x="628523" y="518731"/>
                </a:lnTo>
                <a:lnTo>
                  <a:pt x="665099" y="495922"/>
                </a:lnTo>
                <a:lnTo>
                  <a:pt x="700151" y="472173"/>
                </a:lnTo>
                <a:lnTo>
                  <a:pt x="733171" y="447573"/>
                </a:lnTo>
                <a:lnTo>
                  <a:pt x="763270" y="422795"/>
                </a:lnTo>
                <a:lnTo>
                  <a:pt x="801751" y="385953"/>
                </a:lnTo>
                <a:lnTo>
                  <a:pt x="830326" y="350138"/>
                </a:lnTo>
                <a:lnTo>
                  <a:pt x="846581" y="316738"/>
                </a:lnTo>
                <a:lnTo>
                  <a:pt x="846836" y="316230"/>
                </a:lnTo>
                <a:lnTo>
                  <a:pt x="846836" y="315849"/>
                </a:lnTo>
                <a:lnTo>
                  <a:pt x="847548" y="312419"/>
                </a:lnTo>
                <a:close/>
              </a:path>
              <a:path w="849629" h="617220">
                <a:moveTo>
                  <a:pt x="849031" y="303530"/>
                </a:moveTo>
                <a:lnTo>
                  <a:pt x="836422" y="303530"/>
                </a:lnTo>
                <a:lnTo>
                  <a:pt x="836295" y="304672"/>
                </a:lnTo>
                <a:lnTo>
                  <a:pt x="834390" y="313309"/>
                </a:lnTo>
                <a:lnTo>
                  <a:pt x="834771" y="312419"/>
                </a:lnTo>
                <a:lnTo>
                  <a:pt x="847548" y="312419"/>
                </a:lnTo>
                <a:lnTo>
                  <a:pt x="848868" y="306069"/>
                </a:lnTo>
                <a:lnTo>
                  <a:pt x="848995" y="304927"/>
                </a:lnTo>
                <a:lnTo>
                  <a:pt x="849031" y="303530"/>
                </a:lnTo>
                <a:close/>
              </a:path>
              <a:path w="849629" h="617220">
                <a:moveTo>
                  <a:pt x="836311" y="304064"/>
                </a:moveTo>
                <a:lnTo>
                  <a:pt x="836184" y="304672"/>
                </a:lnTo>
                <a:lnTo>
                  <a:pt x="836311" y="304064"/>
                </a:lnTo>
                <a:close/>
              </a:path>
              <a:path w="849629" h="617220">
                <a:moveTo>
                  <a:pt x="849249" y="295021"/>
                </a:moveTo>
                <a:lnTo>
                  <a:pt x="836549" y="295021"/>
                </a:lnTo>
                <a:lnTo>
                  <a:pt x="836549" y="296291"/>
                </a:lnTo>
                <a:lnTo>
                  <a:pt x="836311" y="304064"/>
                </a:lnTo>
                <a:lnTo>
                  <a:pt x="836422" y="303530"/>
                </a:lnTo>
                <a:lnTo>
                  <a:pt x="849031" y="303530"/>
                </a:lnTo>
                <a:lnTo>
                  <a:pt x="849249" y="295021"/>
                </a:lnTo>
                <a:close/>
              </a:path>
              <a:path w="849629" h="617220">
                <a:moveTo>
                  <a:pt x="836520" y="296115"/>
                </a:moveTo>
                <a:lnTo>
                  <a:pt x="836515" y="296291"/>
                </a:lnTo>
                <a:lnTo>
                  <a:pt x="836520" y="296115"/>
                </a:lnTo>
                <a:close/>
              </a:path>
              <a:path w="849629" h="617220">
                <a:moveTo>
                  <a:pt x="847826" y="286258"/>
                </a:moveTo>
                <a:lnTo>
                  <a:pt x="834898" y="286258"/>
                </a:lnTo>
                <a:lnTo>
                  <a:pt x="835151" y="287147"/>
                </a:lnTo>
                <a:lnTo>
                  <a:pt x="836520" y="296115"/>
                </a:lnTo>
                <a:lnTo>
                  <a:pt x="836549" y="295021"/>
                </a:lnTo>
                <a:lnTo>
                  <a:pt x="849249" y="295021"/>
                </a:lnTo>
                <a:lnTo>
                  <a:pt x="849122" y="294131"/>
                </a:lnTo>
                <a:lnTo>
                  <a:pt x="847826" y="286258"/>
                </a:lnTo>
                <a:close/>
              </a:path>
              <a:path w="849629" h="617220">
                <a:moveTo>
                  <a:pt x="834941" y="286524"/>
                </a:moveTo>
                <a:lnTo>
                  <a:pt x="835044" y="287147"/>
                </a:lnTo>
                <a:lnTo>
                  <a:pt x="834941" y="286524"/>
                </a:lnTo>
                <a:close/>
              </a:path>
              <a:path w="849629" h="617220">
                <a:moveTo>
                  <a:pt x="834898" y="286258"/>
                </a:moveTo>
                <a:lnTo>
                  <a:pt x="834941" y="286524"/>
                </a:lnTo>
                <a:lnTo>
                  <a:pt x="835151" y="287147"/>
                </a:lnTo>
                <a:lnTo>
                  <a:pt x="834898" y="286258"/>
                </a:lnTo>
                <a:close/>
              </a:path>
              <a:path w="849629" h="617220">
                <a:moveTo>
                  <a:pt x="529428" y="35359"/>
                </a:moveTo>
                <a:lnTo>
                  <a:pt x="522609" y="46075"/>
                </a:lnTo>
                <a:lnTo>
                  <a:pt x="532129" y="51943"/>
                </a:lnTo>
                <a:lnTo>
                  <a:pt x="546608" y="60197"/>
                </a:lnTo>
                <a:lnTo>
                  <a:pt x="610235" y="97409"/>
                </a:lnTo>
                <a:lnTo>
                  <a:pt x="643763" y="117728"/>
                </a:lnTo>
                <a:lnTo>
                  <a:pt x="677291" y="138684"/>
                </a:lnTo>
                <a:lnTo>
                  <a:pt x="709802" y="160274"/>
                </a:lnTo>
                <a:lnTo>
                  <a:pt x="755015" y="193166"/>
                </a:lnTo>
                <a:lnTo>
                  <a:pt x="792861" y="225933"/>
                </a:lnTo>
                <a:lnTo>
                  <a:pt x="820420" y="257428"/>
                </a:lnTo>
                <a:lnTo>
                  <a:pt x="834941" y="286524"/>
                </a:lnTo>
                <a:lnTo>
                  <a:pt x="834898" y="286258"/>
                </a:lnTo>
                <a:lnTo>
                  <a:pt x="847826" y="286258"/>
                </a:lnTo>
                <a:lnTo>
                  <a:pt x="847471" y="284099"/>
                </a:lnTo>
                <a:lnTo>
                  <a:pt x="847344" y="283844"/>
                </a:lnTo>
                <a:lnTo>
                  <a:pt x="847217" y="283209"/>
                </a:lnTo>
                <a:lnTo>
                  <a:pt x="822705" y="239522"/>
                </a:lnTo>
                <a:lnTo>
                  <a:pt x="789813" y="205740"/>
                </a:lnTo>
                <a:lnTo>
                  <a:pt x="748284" y="172084"/>
                </a:lnTo>
                <a:lnTo>
                  <a:pt x="717169" y="149859"/>
                </a:lnTo>
                <a:lnTo>
                  <a:pt x="684276" y="128143"/>
                </a:lnTo>
                <a:lnTo>
                  <a:pt x="650494" y="106934"/>
                </a:lnTo>
                <a:lnTo>
                  <a:pt x="616839" y="86613"/>
                </a:lnTo>
                <a:lnTo>
                  <a:pt x="538479" y="40893"/>
                </a:lnTo>
                <a:lnTo>
                  <a:pt x="529428" y="35359"/>
                </a:lnTo>
                <a:close/>
              </a:path>
              <a:path w="849629" h="617220">
                <a:moveTo>
                  <a:pt x="461645" y="0"/>
                </a:moveTo>
                <a:lnTo>
                  <a:pt x="505460" y="73025"/>
                </a:lnTo>
                <a:lnTo>
                  <a:pt x="522609" y="46075"/>
                </a:lnTo>
                <a:lnTo>
                  <a:pt x="511937" y="39497"/>
                </a:lnTo>
                <a:lnTo>
                  <a:pt x="518541" y="28701"/>
                </a:lnTo>
                <a:lnTo>
                  <a:pt x="533665" y="28701"/>
                </a:lnTo>
                <a:lnTo>
                  <a:pt x="546353" y="8762"/>
                </a:lnTo>
                <a:lnTo>
                  <a:pt x="461645" y="0"/>
                </a:lnTo>
                <a:close/>
              </a:path>
              <a:path w="849629" h="617220">
                <a:moveTo>
                  <a:pt x="518541" y="28701"/>
                </a:moveTo>
                <a:lnTo>
                  <a:pt x="511937" y="39497"/>
                </a:lnTo>
                <a:lnTo>
                  <a:pt x="522609" y="46075"/>
                </a:lnTo>
                <a:lnTo>
                  <a:pt x="529428" y="35359"/>
                </a:lnTo>
                <a:lnTo>
                  <a:pt x="518541" y="28701"/>
                </a:lnTo>
                <a:close/>
              </a:path>
              <a:path w="849629" h="617220">
                <a:moveTo>
                  <a:pt x="533665" y="28701"/>
                </a:moveTo>
                <a:lnTo>
                  <a:pt x="518541" y="28701"/>
                </a:lnTo>
                <a:lnTo>
                  <a:pt x="529428" y="35359"/>
                </a:lnTo>
                <a:lnTo>
                  <a:pt x="533665" y="28701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486650" y="5636463"/>
            <a:ext cx="61341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d, </a:t>
            </a:r>
            <a:r>
              <a:rPr sz="1600" b="1" spc="-5" dirty="0">
                <a:solidFill>
                  <a:srgbClr val="0000CC"/>
                </a:solidFill>
                <a:latin typeface="Arial"/>
                <a:cs typeface="Arial"/>
              </a:rPr>
              <a:t>k,</a:t>
            </a:r>
            <a:r>
              <a:rPr sz="1600" b="1" spc="-9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12309" y="3670553"/>
            <a:ext cx="142748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00CC"/>
                </a:solidFill>
                <a:latin typeface="Arial"/>
                <a:cs typeface="Arial"/>
              </a:rPr>
              <a:t>k,</a:t>
            </a:r>
            <a:r>
              <a:rPr sz="1600" b="1" spc="-1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31334" y="5682488"/>
            <a:ext cx="6699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De</a:t>
            </a:r>
            <a:r>
              <a:rPr sz="1400" b="1" spc="-20" dirty="0">
                <a:solidFill>
                  <a:srgbClr val="A40020"/>
                </a:solidFill>
                <a:latin typeface="Arial"/>
                <a:cs typeface="Arial"/>
              </a:rPr>
              <a:t>f</a:t>
            </a: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55775" y="5823915"/>
            <a:ext cx="4565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A40020"/>
                </a:solidFill>
                <a:latin typeface="Arial"/>
                <a:cs typeface="Arial"/>
              </a:rPr>
              <a:t>Us</a:t>
            </a: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e</a:t>
            </a: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51429" y="2926791"/>
            <a:ext cx="883919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Undefined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701153" y="5137784"/>
            <a:ext cx="9798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A40020"/>
                </a:solidFill>
                <a:latin typeface="Arial"/>
                <a:cs typeface="Arial"/>
              </a:rPr>
              <a:t>Anomalous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08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</a:t>
            </a:r>
            <a:r>
              <a:rPr sz="2400" spc="-30" dirty="0"/>
              <a:t> </a:t>
            </a:r>
            <a:r>
              <a:rPr sz="2400" dirty="0"/>
              <a:t>-</a:t>
            </a:r>
            <a:r>
              <a:rPr sz="2400" spc="-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-5" dirty="0"/>
              <a:t> </a:t>
            </a:r>
            <a:r>
              <a:rPr sz="2400" spc="10" dirty="0"/>
              <a:t>T</a:t>
            </a:r>
            <a:r>
              <a:rPr sz="2400" dirty="0"/>
              <a:t>esting	-	B</a:t>
            </a:r>
            <a:r>
              <a:rPr sz="2400" spc="5" dirty="0"/>
              <a:t>a</a:t>
            </a:r>
            <a:r>
              <a:rPr sz="2400" dirty="0"/>
              <a:t>si</a:t>
            </a:r>
            <a:r>
              <a:rPr sz="2400" spc="-10" dirty="0"/>
              <a:t>c</a:t>
            </a:r>
            <a:r>
              <a:rPr sz="2400" dirty="0"/>
              <a:t>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497128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9639" y="1435608"/>
            <a:ext cx="4965192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48558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Data Flow </a:t>
            </a: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Anomaly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State</a:t>
            </a:r>
            <a:r>
              <a:rPr sz="2400" b="1" spc="-150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graph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Forgiving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Data flow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state</a:t>
            </a:r>
            <a:r>
              <a:rPr sz="2400" b="1" spc="-1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graph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4676" y="1898650"/>
            <a:ext cx="6119482" cy="4146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24603" y="2641854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4603" y="4776342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14169" y="4700142"/>
            <a:ext cx="1733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23684" y="5309996"/>
            <a:ext cx="3181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DD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9121" y="4889957"/>
            <a:ext cx="1504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49955" y="5042661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02355" y="4448683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88940" y="4797933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94575" y="5789167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87036" y="3686302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9753" y="1913585"/>
            <a:ext cx="15805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3366"/>
                </a:solidFill>
                <a:latin typeface="Arial"/>
                <a:cs typeface="Arial"/>
              </a:rPr>
              <a:t>A </a:t>
            </a:r>
            <a:r>
              <a:rPr sz="1600" b="1" spc="0" dirty="0">
                <a:solidFill>
                  <a:srgbClr val="003366"/>
                </a:solidFill>
                <a:latin typeface="Symbol"/>
                <a:cs typeface="Symbol"/>
              </a:rPr>
              <a:t></a:t>
            </a:r>
            <a:r>
              <a:rPr sz="1600" b="1" spc="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DD, DK,</a:t>
            </a:r>
            <a:r>
              <a:rPr sz="1600" b="1" spc="-1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KU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21734" y="5652312"/>
            <a:ext cx="1504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76064" y="2161489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18884" y="2337054"/>
            <a:ext cx="3181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KU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99884" y="3632961"/>
            <a:ext cx="3187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DK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70572" y="4509008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10298" y="2847543"/>
            <a:ext cx="1504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86498" y="1856613"/>
            <a:ext cx="15049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24400" y="3956558"/>
            <a:ext cx="1907539" cy="848360"/>
          </a:xfrm>
          <a:custGeom>
            <a:avLst/>
            <a:gdLst/>
            <a:ahLst/>
            <a:cxnLst/>
            <a:rect l="l" t="t" r="r" b="b"/>
            <a:pathLst>
              <a:path w="1907540" h="848360">
                <a:moveTo>
                  <a:pt x="54355" y="778510"/>
                </a:moveTo>
                <a:lnTo>
                  <a:pt x="0" y="844042"/>
                </a:lnTo>
                <a:lnTo>
                  <a:pt x="85089" y="848233"/>
                </a:lnTo>
                <a:lnTo>
                  <a:pt x="74509" y="824230"/>
                </a:lnTo>
                <a:lnTo>
                  <a:pt x="60705" y="824230"/>
                </a:lnTo>
                <a:lnTo>
                  <a:pt x="55499" y="812673"/>
                </a:lnTo>
                <a:lnTo>
                  <a:pt x="67154" y="807544"/>
                </a:lnTo>
                <a:lnTo>
                  <a:pt x="54355" y="778510"/>
                </a:lnTo>
                <a:close/>
              </a:path>
              <a:path w="1907540" h="848360">
                <a:moveTo>
                  <a:pt x="67154" y="807544"/>
                </a:moveTo>
                <a:lnTo>
                  <a:pt x="55499" y="812673"/>
                </a:lnTo>
                <a:lnTo>
                  <a:pt x="60705" y="824230"/>
                </a:lnTo>
                <a:lnTo>
                  <a:pt x="72267" y="819143"/>
                </a:lnTo>
                <a:lnTo>
                  <a:pt x="67154" y="807544"/>
                </a:lnTo>
                <a:close/>
              </a:path>
              <a:path w="1907540" h="848360">
                <a:moveTo>
                  <a:pt x="72267" y="819143"/>
                </a:moveTo>
                <a:lnTo>
                  <a:pt x="60705" y="824230"/>
                </a:lnTo>
                <a:lnTo>
                  <a:pt x="74509" y="824230"/>
                </a:lnTo>
                <a:lnTo>
                  <a:pt x="72267" y="819143"/>
                </a:lnTo>
                <a:close/>
              </a:path>
              <a:path w="1907540" h="848360">
                <a:moveTo>
                  <a:pt x="1902459" y="0"/>
                </a:moveTo>
                <a:lnTo>
                  <a:pt x="67154" y="807544"/>
                </a:lnTo>
                <a:lnTo>
                  <a:pt x="72267" y="819143"/>
                </a:lnTo>
                <a:lnTo>
                  <a:pt x="1907540" y="11684"/>
                </a:lnTo>
                <a:lnTo>
                  <a:pt x="1902459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338064" y="4067302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27319" y="4340428"/>
            <a:ext cx="1504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61864" y="2923743"/>
            <a:ext cx="13970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48200" y="2962910"/>
            <a:ext cx="1831339" cy="701040"/>
          </a:xfrm>
          <a:custGeom>
            <a:avLst/>
            <a:gdLst/>
            <a:ahLst/>
            <a:cxnLst/>
            <a:rect l="l" t="t" r="r" b="b"/>
            <a:pathLst>
              <a:path w="1831339" h="701039">
                <a:moveTo>
                  <a:pt x="73554" y="29709"/>
                </a:moveTo>
                <a:lnTo>
                  <a:pt x="69118" y="41525"/>
                </a:lnTo>
                <a:lnTo>
                  <a:pt x="1826514" y="700658"/>
                </a:lnTo>
                <a:lnTo>
                  <a:pt x="1831086" y="688720"/>
                </a:lnTo>
                <a:lnTo>
                  <a:pt x="73554" y="29709"/>
                </a:lnTo>
                <a:close/>
              </a:path>
              <a:path w="1831339" h="701039">
                <a:moveTo>
                  <a:pt x="84709" y="0"/>
                </a:moveTo>
                <a:lnTo>
                  <a:pt x="0" y="8889"/>
                </a:lnTo>
                <a:lnTo>
                  <a:pt x="57912" y="71374"/>
                </a:lnTo>
                <a:lnTo>
                  <a:pt x="69118" y="41525"/>
                </a:lnTo>
                <a:lnTo>
                  <a:pt x="57276" y="37084"/>
                </a:lnTo>
                <a:lnTo>
                  <a:pt x="61722" y="25273"/>
                </a:lnTo>
                <a:lnTo>
                  <a:pt x="75220" y="25273"/>
                </a:lnTo>
                <a:lnTo>
                  <a:pt x="84709" y="0"/>
                </a:lnTo>
                <a:close/>
              </a:path>
              <a:path w="1831339" h="701039">
                <a:moveTo>
                  <a:pt x="61722" y="25273"/>
                </a:moveTo>
                <a:lnTo>
                  <a:pt x="57276" y="37084"/>
                </a:lnTo>
                <a:lnTo>
                  <a:pt x="69118" y="41525"/>
                </a:lnTo>
                <a:lnTo>
                  <a:pt x="73554" y="29709"/>
                </a:lnTo>
                <a:lnTo>
                  <a:pt x="61722" y="25273"/>
                </a:lnTo>
                <a:close/>
              </a:path>
              <a:path w="1831339" h="701039">
                <a:moveTo>
                  <a:pt x="75220" y="25273"/>
                </a:moveTo>
                <a:lnTo>
                  <a:pt x="61722" y="25273"/>
                </a:lnTo>
                <a:lnTo>
                  <a:pt x="73554" y="29709"/>
                </a:lnTo>
                <a:lnTo>
                  <a:pt x="75220" y="25273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98389" y="2221814"/>
            <a:ext cx="1504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800600" y="2584450"/>
            <a:ext cx="1296670" cy="187960"/>
          </a:xfrm>
          <a:custGeom>
            <a:avLst/>
            <a:gdLst/>
            <a:ahLst/>
            <a:cxnLst/>
            <a:rect l="l" t="t" r="r" b="b"/>
            <a:pathLst>
              <a:path w="1296670" h="187960">
                <a:moveTo>
                  <a:pt x="71247" y="112013"/>
                </a:moveTo>
                <a:lnTo>
                  <a:pt x="0" y="158750"/>
                </a:lnTo>
                <a:lnTo>
                  <a:pt x="80137" y="187705"/>
                </a:lnTo>
                <a:lnTo>
                  <a:pt x="76601" y="157607"/>
                </a:lnTo>
                <a:lnTo>
                  <a:pt x="63753" y="157607"/>
                </a:lnTo>
                <a:lnTo>
                  <a:pt x="62357" y="145034"/>
                </a:lnTo>
                <a:lnTo>
                  <a:pt x="74951" y="143551"/>
                </a:lnTo>
                <a:lnTo>
                  <a:pt x="71247" y="112013"/>
                </a:lnTo>
                <a:close/>
              </a:path>
              <a:path w="1296670" h="187960">
                <a:moveTo>
                  <a:pt x="74951" y="143551"/>
                </a:moveTo>
                <a:lnTo>
                  <a:pt x="62357" y="145034"/>
                </a:lnTo>
                <a:lnTo>
                  <a:pt x="63753" y="157607"/>
                </a:lnTo>
                <a:lnTo>
                  <a:pt x="76426" y="156116"/>
                </a:lnTo>
                <a:lnTo>
                  <a:pt x="74951" y="143551"/>
                </a:lnTo>
                <a:close/>
              </a:path>
              <a:path w="1296670" h="187960">
                <a:moveTo>
                  <a:pt x="76426" y="156116"/>
                </a:moveTo>
                <a:lnTo>
                  <a:pt x="63753" y="157607"/>
                </a:lnTo>
                <a:lnTo>
                  <a:pt x="76601" y="157607"/>
                </a:lnTo>
                <a:lnTo>
                  <a:pt x="76426" y="156116"/>
                </a:lnTo>
                <a:close/>
              </a:path>
              <a:path w="1296670" h="187960">
                <a:moveTo>
                  <a:pt x="1294638" y="0"/>
                </a:moveTo>
                <a:lnTo>
                  <a:pt x="74951" y="143551"/>
                </a:lnTo>
                <a:lnTo>
                  <a:pt x="76426" y="156116"/>
                </a:lnTo>
                <a:lnTo>
                  <a:pt x="1296162" y="12700"/>
                </a:lnTo>
                <a:lnTo>
                  <a:pt x="1294638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551170" y="2679319"/>
            <a:ext cx="13906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9163050" cy="5989955"/>
          </a:xfrm>
          <a:custGeom>
            <a:avLst/>
            <a:gdLst/>
            <a:ahLst/>
            <a:cxnLst/>
            <a:rect l="l" t="t" r="r" b="b"/>
            <a:pathLst>
              <a:path w="9163050" h="5989955">
                <a:moveTo>
                  <a:pt x="0" y="5989574"/>
                </a:moveTo>
                <a:lnTo>
                  <a:pt x="9163050" y="5989574"/>
                </a:lnTo>
                <a:lnTo>
                  <a:pt x="916305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91914" y="186944"/>
            <a:ext cx="12033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Definitions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609600"/>
            <a:ext cx="9150350" cy="5943600"/>
          </a:xfrm>
          <a:custGeom>
            <a:avLst/>
            <a:gdLst/>
            <a:ahLst/>
            <a:cxnLst/>
            <a:rect l="l" t="t" r="r" b="b"/>
            <a:pathLst>
              <a:path w="9150350" h="5943600">
                <a:moveTo>
                  <a:pt x="0" y="5943600"/>
                </a:moveTo>
                <a:lnTo>
                  <a:pt x="9150350" y="5943600"/>
                </a:lnTo>
                <a:lnTo>
                  <a:pt x="91503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09600"/>
            <a:ext cx="9150350" cy="5943600"/>
          </a:xfrm>
          <a:custGeom>
            <a:avLst/>
            <a:gdLst/>
            <a:ahLst/>
            <a:cxnLst/>
            <a:rect l="l" t="t" r="r" b="b"/>
            <a:pathLst>
              <a:path w="9150350" h="5943600">
                <a:moveTo>
                  <a:pt x="0" y="5943600"/>
                </a:moveTo>
                <a:lnTo>
                  <a:pt x="9150350" y="5943600"/>
                </a:lnTo>
                <a:lnTo>
                  <a:pt x="91503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01948" y="1124838"/>
            <a:ext cx="344042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scenario </a:t>
            </a:r>
            <a:r>
              <a:rPr sz="1600" spc="-10" dirty="0">
                <a:latin typeface="Arial"/>
                <a:cs typeface="Arial"/>
              </a:rPr>
              <a:t>between </a:t>
            </a:r>
            <a:r>
              <a:rPr sz="1600" spc="-5" dirty="0">
                <a:latin typeface="Arial"/>
                <a:cs typeface="Arial"/>
              </a:rPr>
              <a:t>users </a:t>
            </a:r>
            <a:r>
              <a:rPr sz="1600" spc="0" dirty="0">
                <a:latin typeface="Arial"/>
                <a:cs typeface="Arial"/>
              </a:rPr>
              <a:t>&amp;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computer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452" y="1124838"/>
            <a:ext cx="246634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Transaction-flow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Graph</a:t>
            </a:r>
            <a:r>
              <a:rPr sz="1600" b="1" spc="4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911985" algn="l"/>
              </a:tabLst>
            </a:pP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Transaction-flow	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6228" y="1612468"/>
            <a:ext cx="526478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Arial"/>
                <a:cs typeface="Arial"/>
              </a:rPr>
              <a:t>an </a:t>
            </a:r>
            <a:r>
              <a:rPr sz="1600" spc="-5" dirty="0">
                <a:latin typeface="Arial"/>
                <a:cs typeface="Arial"/>
              </a:rPr>
              <a:t>internal sequence of events </a:t>
            </a:r>
            <a:r>
              <a:rPr sz="1600" dirty="0">
                <a:latin typeface="Arial"/>
                <a:cs typeface="Arial"/>
              </a:rPr>
              <a:t>in processing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transaction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6452" y="2832303"/>
            <a:ext cx="7969884" cy="182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Uses of</a:t>
            </a:r>
            <a:r>
              <a:rPr sz="1800" b="1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Transaction-flow</a:t>
            </a:r>
            <a:endParaRPr sz="1800">
              <a:latin typeface="Arial"/>
              <a:cs typeface="Arial"/>
            </a:endParaRPr>
          </a:p>
          <a:p>
            <a:pPr marL="277495" marR="1166495" indent="15240">
              <a:lnSpc>
                <a:spcPct val="189400"/>
              </a:lnSpc>
              <a:spcBef>
                <a:spcPts val="225"/>
              </a:spcBef>
            </a:pPr>
            <a:r>
              <a:rPr sz="1800" spc="-5" dirty="0">
                <a:latin typeface="Arial"/>
                <a:cs typeface="Arial"/>
              </a:rPr>
              <a:t>Specifying </a:t>
            </a:r>
            <a:r>
              <a:rPr sz="1800" dirty="0">
                <a:latin typeface="Arial"/>
                <a:cs typeface="Arial"/>
              </a:rPr>
              <a:t>requirements of </a:t>
            </a:r>
            <a:r>
              <a:rPr sz="1800" spc="-5" dirty="0">
                <a:latin typeface="Arial"/>
                <a:cs typeface="Arial"/>
              </a:rPr>
              <a:t>big, online and </a:t>
            </a:r>
            <a:r>
              <a:rPr sz="1800" dirty="0">
                <a:latin typeface="Arial"/>
                <a:cs typeface="Arial"/>
              </a:rPr>
              <a:t>complicated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systems</a:t>
            </a:r>
            <a:r>
              <a:rPr sz="1600" spc="5" dirty="0">
                <a:latin typeface="Arial"/>
                <a:cs typeface="Arial"/>
              </a:rPr>
              <a:t>.  </a:t>
            </a:r>
            <a:r>
              <a:rPr sz="1600" dirty="0">
                <a:latin typeface="Arial"/>
                <a:cs typeface="Arial"/>
              </a:rPr>
              <a:t>Airline </a:t>
            </a:r>
            <a:r>
              <a:rPr sz="1600" spc="-5" dirty="0">
                <a:latin typeface="Arial"/>
                <a:cs typeface="Arial"/>
              </a:rPr>
              <a:t>reservation </a:t>
            </a:r>
            <a:r>
              <a:rPr sz="1600" dirty="0">
                <a:latin typeface="Arial"/>
                <a:cs typeface="Arial"/>
              </a:rPr>
              <a:t>systems, </a:t>
            </a:r>
            <a:r>
              <a:rPr sz="1600" spc="-5" dirty="0">
                <a:latin typeface="Arial"/>
                <a:cs typeface="Arial"/>
              </a:rPr>
              <a:t>air-traffic control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systems.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  <a:spcBef>
                <a:spcPts val="5"/>
              </a:spcBef>
              <a:tabLst>
                <a:tab pos="3780154" algn="l"/>
              </a:tabLst>
            </a:pPr>
            <a:r>
              <a:rPr sz="1600" spc="-5" dirty="0">
                <a:latin typeface="Arial"/>
                <a:cs typeface="Arial"/>
              </a:rPr>
              <a:t>Loops are </a:t>
            </a:r>
            <a:r>
              <a:rPr sz="1600" dirty="0">
                <a:latin typeface="Arial"/>
                <a:cs typeface="Arial"/>
              </a:rPr>
              <a:t>less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compared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CFG.	</a:t>
            </a:r>
            <a:r>
              <a:rPr sz="1600" spc="-5" dirty="0">
                <a:latin typeface="Arial"/>
                <a:cs typeface="Arial"/>
              </a:rPr>
              <a:t>Loops are used for user input error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processing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08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</a:t>
            </a:r>
            <a:r>
              <a:rPr sz="2400" spc="-30" dirty="0"/>
              <a:t> </a:t>
            </a:r>
            <a:r>
              <a:rPr sz="2400" dirty="0"/>
              <a:t>-</a:t>
            </a:r>
            <a:r>
              <a:rPr sz="2400" spc="-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-5" dirty="0"/>
              <a:t> </a:t>
            </a:r>
            <a:r>
              <a:rPr sz="2400" spc="10" dirty="0"/>
              <a:t>T</a:t>
            </a:r>
            <a:r>
              <a:rPr sz="2400" dirty="0"/>
              <a:t>esting	-	B</a:t>
            </a:r>
            <a:r>
              <a:rPr sz="2400" spc="5" dirty="0"/>
              <a:t>a</a:t>
            </a:r>
            <a:r>
              <a:rPr sz="2400" dirty="0"/>
              <a:t>si</a:t>
            </a:r>
            <a:r>
              <a:rPr sz="2400" spc="-10" dirty="0"/>
              <a:t>c</a:t>
            </a:r>
            <a:r>
              <a:rPr sz="2400" dirty="0"/>
              <a:t>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8744" y="691895"/>
            <a:ext cx="4468367" cy="58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1832" y="1828800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1016" y="1801367"/>
            <a:ext cx="522427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1832" y="2926079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1016" y="2898648"/>
            <a:ext cx="3291840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8328" y="2898648"/>
            <a:ext cx="4831080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8852" y="783158"/>
            <a:ext cx="7940675" cy="2590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Data </a:t>
            </a:r>
            <a:r>
              <a:rPr sz="2800" b="1" spc="-5" dirty="0">
                <a:solidFill>
                  <a:srgbClr val="CC3300"/>
                </a:solidFill>
                <a:latin typeface="Arial"/>
                <a:cs typeface="Arial"/>
              </a:rPr>
              <a:t>Flow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State</a:t>
            </a:r>
            <a:r>
              <a:rPr sz="2800" b="1" spc="-5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3300"/>
                </a:solidFill>
                <a:latin typeface="Arial"/>
                <a:cs typeface="Arial"/>
              </a:rPr>
              <a:t>Graphs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Differ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processing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of</a:t>
            </a:r>
            <a:r>
              <a:rPr sz="24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anomalies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00CC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00CC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Choice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depends on 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Application,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language,</a:t>
            </a:r>
            <a:r>
              <a:rPr sz="2400" b="1" spc="-1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08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</a:t>
            </a:r>
            <a:r>
              <a:rPr sz="2400" spc="-30" dirty="0"/>
              <a:t> </a:t>
            </a:r>
            <a:r>
              <a:rPr sz="2400" dirty="0"/>
              <a:t>-</a:t>
            </a:r>
            <a:r>
              <a:rPr sz="2400" spc="-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-5" dirty="0"/>
              <a:t> </a:t>
            </a:r>
            <a:r>
              <a:rPr sz="2400" spc="10" dirty="0"/>
              <a:t>T</a:t>
            </a:r>
            <a:r>
              <a:rPr sz="2400" dirty="0"/>
              <a:t>esting	-	B</a:t>
            </a:r>
            <a:r>
              <a:rPr sz="2400" spc="5" dirty="0"/>
              <a:t>a</a:t>
            </a:r>
            <a:r>
              <a:rPr sz="2400" dirty="0"/>
              <a:t>si</a:t>
            </a:r>
            <a:r>
              <a:rPr sz="2400" spc="-10" dirty="0"/>
              <a:t>c</a:t>
            </a:r>
            <a:r>
              <a:rPr sz="2400" dirty="0"/>
              <a:t>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6022848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5416" y="3538728"/>
            <a:ext cx="3968496" cy="509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5631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8380" algn="l"/>
                <a:tab pos="1513840" algn="l"/>
              </a:tabLst>
            </a:pP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Static	</a:t>
            </a:r>
            <a:r>
              <a:rPr sz="2400" b="1" spc="-20" dirty="0">
                <a:solidFill>
                  <a:srgbClr val="CC3300"/>
                </a:solidFill>
                <a:latin typeface="Arial"/>
                <a:cs typeface="Arial"/>
              </a:rPr>
              <a:t>vs	</a:t>
            </a:r>
            <a:r>
              <a:rPr sz="2400" b="1" spc="-10" dirty="0">
                <a:solidFill>
                  <a:srgbClr val="CC3300"/>
                </a:solidFill>
                <a:latin typeface="Arial"/>
                <a:cs typeface="Arial"/>
              </a:rPr>
              <a:t>Dynamic Anomaly</a:t>
            </a:r>
            <a:r>
              <a:rPr sz="24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Detection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9268" y="2524505"/>
            <a:ext cx="483298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Static </a:t>
            </a: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analysis </a:t>
            </a:r>
            <a:r>
              <a:rPr sz="2400" b="1" dirty="0">
                <a:solidFill>
                  <a:srgbClr val="0066FF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66FF"/>
                </a:solidFill>
                <a:latin typeface="Arial"/>
                <a:cs typeface="Arial"/>
              </a:rPr>
              <a:t>data </a:t>
            </a:r>
            <a:r>
              <a:rPr sz="2400" b="1" spc="0" dirty="0">
                <a:solidFill>
                  <a:srgbClr val="0066FF"/>
                </a:solidFill>
                <a:latin typeface="Arial"/>
                <a:cs typeface="Arial"/>
              </a:rPr>
              <a:t>flows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6FF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400" b="1" spc="-15" dirty="0">
                <a:solidFill>
                  <a:srgbClr val="0066FF"/>
                </a:solidFill>
                <a:latin typeface="Arial"/>
                <a:cs typeface="Arial"/>
              </a:rPr>
              <a:t>Dynamic</a:t>
            </a:r>
            <a:r>
              <a:rPr sz="2400" b="1" spc="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6FF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 marL="1268730">
              <a:lnSpc>
                <a:spcPct val="100000"/>
              </a:lnSpc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Intermediate data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values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4089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</a:t>
            </a:r>
            <a:r>
              <a:rPr sz="2400" spc="-30" dirty="0"/>
              <a:t> </a:t>
            </a:r>
            <a:r>
              <a:rPr sz="2400" dirty="0"/>
              <a:t>-</a:t>
            </a:r>
            <a:r>
              <a:rPr sz="2400" spc="-5" dirty="0"/>
              <a:t> </a:t>
            </a:r>
            <a:r>
              <a:rPr sz="2400" dirty="0"/>
              <a:t>F</a:t>
            </a:r>
            <a:r>
              <a:rPr sz="2400" spc="-10" dirty="0"/>
              <a:t>l</a:t>
            </a:r>
            <a:r>
              <a:rPr sz="2400" dirty="0"/>
              <a:t>ow</a:t>
            </a:r>
            <a:r>
              <a:rPr sz="2400" spc="-5" dirty="0"/>
              <a:t> </a:t>
            </a:r>
            <a:r>
              <a:rPr sz="2400" spc="10" dirty="0"/>
              <a:t>T</a:t>
            </a:r>
            <a:r>
              <a:rPr sz="2400" dirty="0"/>
              <a:t>esting	-	B</a:t>
            </a:r>
            <a:r>
              <a:rPr sz="2400" spc="5" dirty="0"/>
              <a:t>a</a:t>
            </a:r>
            <a:r>
              <a:rPr sz="2400" dirty="0"/>
              <a:t>si</a:t>
            </a:r>
            <a:r>
              <a:rPr sz="2400" spc="-10" dirty="0"/>
              <a:t>c</a:t>
            </a:r>
            <a:r>
              <a:rPr sz="2400" dirty="0"/>
              <a:t>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615" y="978408"/>
            <a:ext cx="7025640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244" y="1060830"/>
            <a:ext cx="6633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Insufficiency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Static </a:t>
            </a:r>
            <a:r>
              <a:rPr sz="2400" b="1" spc="-20" dirty="0">
                <a:solidFill>
                  <a:srgbClr val="CC0000"/>
                </a:solidFill>
                <a:latin typeface="Arial"/>
                <a:cs typeface="Arial"/>
              </a:rPr>
              <a:t>Analysis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(for Data</a:t>
            </a:r>
            <a:r>
              <a:rPr sz="2400" b="1" spc="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CC0000"/>
                </a:solidFill>
                <a:latin typeface="Arial"/>
                <a:cs typeface="Arial"/>
              </a:rPr>
              <a:t>flow)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8852" y="1978532"/>
            <a:ext cx="5507355" cy="359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1800" spc="-15" dirty="0">
                <a:solidFill>
                  <a:srgbClr val="0066FF"/>
                </a:solidFill>
                <a:latin typeface="Arial"/>
                <a:cs typeface="Arial"/>
              </a:rPr>
              <a:t>Validation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Dead</a:t>
            </a:r>
            <a:r>
              <a:rPr sz="1800" spc="-8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66FF"/>
                </a:solidFill>
                <a:latin typeface="Arial"/>
                <a:cs typeface="Arial"/>
              </a:rPr>
              <a:t>Variables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FF"/>
              </a:buClr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1800" spc="-15" dirty="0">
                <a:solidFill>
                  <a:srgbClr val="0066FF"/>
                </a:solidFill>
                <a:latin typeface="Arial"/>
                <a:cs typeface="Arial"/>
              </a:rPr>
              <a:t>Validation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pointers in</a:t>
            </a:r>
            <a:r>
              <a:rPr sz="1800" spc="-2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Arrays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FF"/>
              </a:buClr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1800" spc="-15" dirty="0">
                <a:solidFill>
                  <a:srgbClr val="0066FF"/>
                </a:solidFill>
                <a:latin typeface="Arial"/>
                <a:cs typeface="Arial"/>
              </a:rPr>
              <a:t>Validation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pointers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for Records &amp;</a:t>
            </a:r>
            <a:r>
              <a:rPr sz="1800" spc="-15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pointers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Dynamic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addresses for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dynamic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subroutine</a:t>
            </a:r>
            <a:r>
              <a:rPr sz="1800" spc="-1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calls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FF"/>
              </a:buClr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Identifying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False anomaly </a:t>
            </a:r>
            <a:r>
              <a:rPr sz="1800" dirty="0">
                <a:solidFill>
                  <a:srgbClr val="003366"/>
                </a:solidFill>
                <a:latin typeface="Arial"/>
                <a:cs typeface="Arial"/>
              </a:rPr>
              <a:t>on an </a:t>
            </a:r>
            <a:r>
              <a:rPr sz="1800" spc="-5" dirty="0">
                <a:solidFill>
                  <a:srgbClr val="003366"/>
                </a:solidFill>
                <a:latin typeface="Arial"/>
                <a:cs typeface="Arial"/>
              </a:rPr>
              <a:t>unachievable</a:t>
            </a:r>
            <a:r>
              <a:rPr sz="1800" spc="-1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66"/>
                </a:solidFill>
                <a:latin typeface="Arial"/>
                <a:cs typeface="Arial"/>
              </a:rPr>
              <a:t>path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Recoverable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anomalies &amp;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Alternate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state</a:t>
            </a:r>
            <a:r>
              <a:rPr sz="1800" spc="-26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graph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FF"/>
              </a:buClr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1800" spc="-15" dirty="0">
                <a:solidFill>
                  <a:srgbClr val="0066FF"/>
                </a:solidFill>
                <a:latin typeface="Arial"/>
                <a:cs typeface="Arial"/>
              </a:rPr>
              <a:t>Concurrency,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Interrupts, </a:t>
            </a:r>
            <a:r>
              <a:rPr sz="1800" spc="-5" dirty="0">
                <a:solidFill>
                  <a:srgbClr val="0066FF"/>
                </a:solidFill>
                <a:latin typeface="Arial"/>
                <a:cs typeface="Arial"/>
              </a:rPr>
              <a:t>System</a:t>
            </a:r>
            <a:r>
              <a:rPr sz="1800" spc="-1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66FF"/>
                </a:solidFill>
                <a:latin typeface="Arial"/>
                <a:cs typeface="Arial"/>
              </a:rPr>
              <a:t>Issues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19094" y="218643"/>
            <a:ext cx="119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</a:t>
            </a:r>
            <a:r>
              <a:rPr sz="2400" spc="5" dirty="0">
                <a:solidFill>
                  <a:srgbClr val="D50092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si</a:t>
            </a:r>
            <a:r>
              <a:rPr sz="2400" spc="-10" dirty="0">
                <a:solidFill>
                  <a:srgbClr val="D50092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9223" y="704087"/>
            <a:ext cx="2813304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5095875" cy="344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Data Flow</a:t>
            </a:r>
            <a:r>
              <a:rPr sz="2400" b="1" spc="-7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  <a:p>
            <a:pPr marL="634365" indent="-341630">
              <a:lnSpc>
                <a:spcPct val="100000"/>
              </a:lnSpc>
              <a:spcBef>
                <a:spcPts val="241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Based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on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CFG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CFG annotated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program</a:t>
            </a:r>
            <a:r>
              <a:rPr sz="2000" b="1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actions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  <a:tab pos="244348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link weights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:	dk, dp, du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etc..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Not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same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as</a:t>
            </a:r>
            <a:r>
              <a:rPr sz="20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DFG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For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each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variable and data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object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6268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 : Data </a:t>
            </a:r>
            <a:r>
              <a:rPr sz="2400" spc="-5" dirty="0"/>
              <a:t>Flow</a:t>
            </a:r>
            <a:r>
              <a:rPr sz="2400" spc="-114" dirty="0"/>
              <a:t> </a:t>
            </a:r>
            <a:r>
              <a:rPr sz="2400" spc="-5" dirty="0"/>
              <a:t>Model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3240024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2311" y="1417319"/>
            <a:ext cx="536448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1496" y="1392936"/>
            <a:ext cx="2599943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2311" y="2026920"/>
            <a:ext cx="536448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1496" y="2002535"/>
            <a:ext cx="3532632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2311" y="2636520"/>
            <a:ext cx="536448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1496" y="2612135"/>
            <a:ext cx="2679191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2311" y="3246120"/>
            <a:ext cx="536448" cy="399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1496" y="3221735"/>
            <a:ext cx="2459736" cy="42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2311" y="3855720"/>
            <a:ext cx="536448" cy="399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1496" y="3831335"/>
            <a:ext cx="2502407" cy="423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9511" y="4465320"/>
            <a:ext cx="536448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8695" y="4440935"/>
            <a:ext cx="868680" cy="423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9511" y="5074920"/>
            <a:ext cx="536448" cy="399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8695" y="5050535"/>
            <a:ext cx="2886456" cy="423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29511" y="5684520"/>
            <a:ext cx="536448" cy="399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8695" y="5660135"/>
            <a:ext cx="1978152" cy="4236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28852" y="786206"/>
            <a:ext cx="3830320" cy="527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Procedure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to</a:t>
            </a:r>
            <a:r>
              <a:rPr sz="24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Build:</a:t>
            </a:r>
            <a:endParaRPr sz="24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2415"/>
              </a:spcBef>
              <a:tabLst>
                <a:tab pos="634365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1.	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Entry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&amp;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Exit</a:t>
            </a:r>
            <a:r>
              <a:rPr sz="2000" b="1" spc="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nodes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  <a:tabLst>
                <a:tab pos="634365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1.	Unique node</a:t>
            </a:r>
            <a:r>
              <a:rPr sz="2000" b="1" spc="-4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identification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/>
              <a:tabLst>
                <a:tab pos="634365" algn="l"/>
                <a:tab pos="635000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Weights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on out</a:t>
            </a:r>
            <a:r>
              <a:rPr sz="2000" b="1" spc="-3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link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857CE9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/>
              <a:tabLst>
                <a:tab pos="634365" algn="l"/>
                <a:tab pos="635000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Predicated</a:t>
            </a:r>
            <a:r>
              <a:rPr sz="2000" b="1" spc="1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nodes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857CE9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AutoNum type="arabicPeriod"/>
              <a:tabLst>
                <a:tab pos="634365" algn="l"/>
                <a:tab pos="635000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Sequence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of</a:t>
            </a:r>
            <a:r>
              <a:rPr sz="2000" b="1" spc="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links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857CE9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Join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857CE9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Concatenate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 weights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857CE9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The</a:t>
            </a:r>
            <a:r>
              <a:rPr sz="2000" b="1" spc="-6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converse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419094" y="218643"/>
            <a:ext cx="3733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Basics : Data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Flow</a:t>
            </a:r>
            <a:r>
              <a:rPr sz="2400" spc="-114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1776983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0471" y="771144"/>
            <a:ext cx="487679" cy="435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4415" y="771144"/>
            <a:ext cx="487679" cy="435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4728" y="771144"/>
            <a:ext cx="487679" cy="4358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4696" y="1088136"/>
            <a:ext cx="1566672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3896" y="1088136"/>
            <a:ext cx="1115568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0471" y="1392936"/>
            <a:ext cx="627888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80888" y="1392936"/>
            <a:ext cx="432815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3391" y="1392936"/>
            <a:ext cx="487679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8852" y="786206"/>
            <a:ext cx="1384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spc="5" dirty="0">
                <a:solidFill>
                  <a:srgbClr val="CC0000"/>
                </a:solidFill>
                <a:latin typeface="Arial"/>
                <a:cs typeface="Arial"/>
              </a:rPr>
              <a:t>x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ampl</a:t>
            </a:r>
            <a:r>
              <a:rPr sz="2400" b="1" spc="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94809" y="1155319"/>
            <a:ext cx="103314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04800" algn="l"/>
                <a:tab pos="591185" algn="l"/>
                <a:tab pos="871855" algn="l"/>
              </a:tabLst>
            </a:pP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Z	=	b	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6244" y="1460068"/>
            <a:ext cx="83311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800080"/>
                </a:solidFill>
                <a:latin typeface="Arial"/>
                <a:cs typeface="Arial"/>
              </a:rPr>
              <a:t>S</a:t>
            </a:r>
            <a:r>
              <a:rPr sz="2000" spc="-120" dirty="0">
                <a:solidFill>
                  <a:srgbClr val="800080"/>
                </a:solidFill>
                <a:latin typeface="Arial"/>
                <a:cs typeface="Arial"/>
              </a:rPr>
              <a:t>T</a:t>
            </a:r>
            <a:r>
              <a:rPr sz="2000" spc="-15" dirty="0">
                <a:solidFill>
                  <a:srgbClr val="800080"/>
                </a:solidFill>
                <a:latin typeface="Arial"/>
                <a:cs typeface="Arial"/>
              </a:rPr>
              <a:t>A</a:t>
            </a:r>
            <a:r>
              <a:rPr sz="2000" spc="-55" dirty="0">
                <a:solidFill>
                  <a:srgbClr val="800080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14264" y="838022"/>
            <a:ext cx="793750" cy="951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857CE9"/>
                </a:solidFill>
                <a:latin typeface="Arial"/>
                <a:cs typeface="Arial"/>
              </a:rPr>
              <a:t>a</a:t>
            </a:r>
            <a:r>
              <a:rPr sz="2025" b="1" spc="-15" baseline="20576" dirty="0">
                <a:solidFill>
                  <a:srgbClr val="857CE9"/>
                </a:solidFill>
                <a:latin typeface="Arial"/>
                <a:cs typeface="Arial"/>
              </a:rPr>
              <a:t>n </a:t>
            </a: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–</a:t>
            </a:r>
            <a:r>
              <a:rPr sz="2000" spc="-254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---------</a:t>
            </a:r>
            <a:endParaRPr sz="200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tabLst>
                <a:tab pos="329565" algn="l"/>
                <a:tab pos="551815" algn="l"/>
              </a:tabLst>
            </a:pPr>
            <a:r>
              <a:rPr sz="2000" spc="-5" dirty="0">
                <a:solidFill>
                  <a:srgbClr val="857CE9"/>
                </a:solidFill>
                <a:latin typeface="Arial"/>
                <a:cs typeface="Arial"/>
              </a:rPr>
              <a:t>a	-	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6244" y="1765173"/>
            <a:ext cx="15532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INPUT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a, b,</a:t>
            </a:r>
            <a:r>
              <a:rPr sz="2000" spc="-10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45119" y="2375154"/>
            <a:ext cx="8185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07340" algn="l"/>
                <a:tab pos="664210" algn="l"/>
              </a:tabLst>
            </a:pP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Z	:=	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6244" y="2069668"/>
            <a:ext cx="1853564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Z :=</a:t>
            </a:r>
            <a:r>
              <a:rPr sz="2000" spc="-5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445770" algn="l"/>
                <a:tab pos="871855" algn="l"/>
                <a:tab pos="1148715" algn="l"/>
              </a:tabLst>
            </a:pP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IF	a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=</a:t>
            </a:r>
            <a:r>
              <a:rPr sz="2000" spc="-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	</a:t>
            </a:r>
            <a:r>
              <a:rPr sz="2000" spc="15" dirty="0">
                <a:solidFill>
                  <a:srgbClr val="800080"/>
                </a:solidFill>
                <a:latin typeface="Arial"/>
                <a:cs typeface="Arial"/>
              </a:rPr>
              <a:t>T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H</a:t>
            </a:r>
            <a:r>
              <a:rPr sz="2000" spc="-20" dirty="0">
                <a:solidFill>
                  <a:srgbClr val="80008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N  </a:t>
            </a:r>
            <a:r>
              <a:rPr sz="2000" spc="-15" dirty="0">
                <a:solidFill>
                  <a:srgbClr val="800080"/>
                </a:solidFill>
                <a:latin typeface="Arial"/>
                <a:cs typeface="Arial"/>
              </a:rPr>
              <a:t>GOTO	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DONE1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 r</a:t>
            </a:r>
            <a:r>
              <a:rPr sz="2000" spc="-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:=</a:t>
            </a:r>
            <a:r>
              <a:rPr sz="2000" spc="-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1	c := 1  </a:t>
            </a: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POWER: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0668" y="3594557"/>
            <a:ext cx="118427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4950" algn="l"/>
                <a:tab pos="445770" algn="l"/>
                <a:tab pos="564515" algn="l"/>
                <a:tab pos="591820" algn="l"/>
                <a:tab pos="814069" algn="l"/>
              </a:tabLst>
            </a:pP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:=		c * a  r	:=		r	+</a:t>
            </a:r>
            <a:r>
              <a:rPr sz="2000" spc="-1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1  IF	r </a:t>
            </a:r>
            <a:r>
              <a:rPr sz="2000" spc="-15" dirty="0">
                <a:solidFill>
                  <a:srgbClr val="800080"/>
                </a:solidFill>
                <a:latin typeface="Arial"/>
                <a:cs typeface="Arial"/>
              </a:rPr>
              <a:t>&lt;=</a:t>
            </a:r>
            <a:r>
              <a:rPr sz="2000" spc="-8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79027" y="4204538"/>
            <a:ext cx="71755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15" dirty="0">
                <a:solidFill>
                  <a:srgbClr val="80008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H</a:t>
            </a:r>
            <a:r>
              <a:rPr sz="2000" spc="-15" dirty="0">
                <a:solidFill>
                  <a:srgbClr val="80008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21817" y="4204538"/>
            <a:ext cx="18681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GO </a:t>
            </a:r>
            <a:r>
              <a:rPr sz="2000" spc="-15" dirty="0">
                <a:solidFill>
                  <a:srgbClr val="800080"/>
                </a:solidFill>
                <a:latin typeface="Arial"/>
                <a:cs typeface="Arial"/>
              </a:rPr>
              <a:t>TO</a:t>
            </a:r>
            <a:r>
              <a:rPr sz="2000" spc="-16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800080"/>
                </a:solidFill>
                <a:latin typeface="Arial"/>
                <a:cs typeface="Arial"/>
              </a:rPr>
              <a:t>POWER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0668" y="4509642"/>
            <a:ext cx="21951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Z := (c – 1) / (a –</a:t>
            </a:r>
            <a:r>
              <a:rPr sz="2000" spc="-10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6244" y="4814392"/>
            <a:ext cx="96837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DONE1: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6244" y="5119496"/>
            <a:ext cx="11182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Z := b +</a:t>
            </a:r>
            <a:r>
              <a:rPr sz="2000" spc="-1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800080"/>
                </a:solidFill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6244" y="5729427"/>
            <a:ext cx="55880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 dirty="0">
                <a:solidFill>
                  <a:srgbClr val="800080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800080"/>
                </a:solidFill>
                <a:latin typeface="Arial"/>
                <a:cs typeface="Arial"/>
              </a:rPr>
              <a:t>ND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3419094" y="218643"/>
            <a:ext cx="3822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Basics – Data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Flow</a:t>
            </a:r>
            <a:r>
              <a:rPr sz="2400" spc="-11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9704" y="722376"/>
            <a:ext cx="2849880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9254"/>
            <a:ext cx="25279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CFG for the</a:t>
            </a:r>
            <a:r>
              <a:rPr sz="2000" b="1" spc="-6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Example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2354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0" y="2324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23997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28800" y="2324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0" y="27432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0" y="4000500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66800" y="0"/>
                </a:moveTo>
                <a:lnTo>
                  <a:pt x="1066800" y="76200"/>
                </a:lnTo>
                <a:lnTo>
                  <a:pt x="1130300" y="44450"/>
                </a:lnTo>
                <a:lnTo>
                  <a:pt x="1079500" y="44450"/>
                </a:lnTo>
                <a:lnTo>
                  <a:pt x="1079500" y="31750"/>
                </a:lnTo>
                <a:lnTo>
                  <a:pt x="1130300" y="31750"/>
                </a:lnTo>
                <a:lnTo>
                  <a:pt x="1066800" y="0"/>
                </a:lnTo>
                <a:close/>
              </a:path>
              <a:path w="1143000" h="76200">
                <a:moveTo>
                  <a:pt x="1066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1143000" h="76200">
                <a:moveTo>
                  <a:pt x="1130300" y="31750"/>
                </a:moveTo>
                <a:lnTo>
                  <a:pt x="1079500" y="31750"/>
                </a:lnTo>
                <a:lnTo>
                  <a:pt x="1079500" y="44450"/>
                </a:lnTo>
                <a:lnTo>
                  <a:pt x="1130300" y="44450"/>
                </a:lnTo>
                <a:lnTo>
                  <a:pt x="1143000" y="38100"/>
                </a:lnTo>
                <a:lnTo>
                  <a:pt x="1130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472432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76800" y="40005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30467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54266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35990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429000" y="23241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2667000" y="0"/>
                </a:moveTo>
                <a:lnTo>
                  <a:pt x="2667000" y="76200"/>
                </a:lnTo>
                <a:lnTo>
                  <a:pt x="2730500" y="44450"/>
                </a:lnTo>
                <a:lnTo>
                  <a:pt x="2679700" y="44450"/>
                </a:lnTo>
                <a:lnTo>
                  <a:pt x="2679700" y="31750"/>
                </a:lnTo>
                <a:lnTo>
                  <a:pt x="2730500" y="31750"/>
                </a:lnTo>
                <a:lnTo>
                  <a:pt x="2667000" y="0"/>
                </a:lnTo>
                <a:close/>
              </a:path>
              <a:path w="2743200" h="76200">
                <a:moveTo>
                  <a:pt x="2667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</a:path>
              <a:path w="2743200" h="76200">
                <a:moveTo>
                  <a:pt x="27305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30500" y="44450"/>
                </a:lnTo>
                <a:lnTo>
                  <a:pt x="2743200" y="38100"/>
                </a:lnTo>
                <a:lnTo>
                  <a:pt x="2730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58000" y="23241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143000" y="0"/>
                </a:moveTo>
                <a:lnTo>
                  <a:pt x="1143000" y="76200"/>
                </a:lnTo>
                <a:lnTo>
                  <a:pt x="1206500" y="44450"/>
                </a:lnTo>
                <a:lnTo>
                  <a:pt x="1155700" y="44450"/>
                </a:lnTo>
                <a:lnTo>
                  <a:pt x="1155700" y="31750"/>
                </a:lnTo>
                <a:lnTo>
                  <a:pt x="1206500" y="31750"/>
                </a:lnTo>
                <a:lnTo>
                  <a:pt x="1143000" y="0"/>
                </a:lnTo>
                <a:close/>
              </a:path>
              <a:path w="1219200" h="76200">
                <a:moveTo>
                  <a:pt x="1143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</a:path>
              <a:path w="1219200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19200" y="38100"/>
                </a:lnTo>
                <a:lnTo>
                  <a:pt x="1206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15100" y="27432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44450" y="63500"/>
                </a:moveTo>
                <a:lnTo>
                  <a:pt x="31750" y="635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63500"/>
                </a:lnTo>
                <a:close/>
              </a:path>
              <a:path w="76200" h="91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1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53200" y="4343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95800" y="4648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7700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816100" y="1718310"/>
            <a:ext cx="8864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Read</a:t>
            </a:r>
            <a:r>
              <a:rPr sz="1400" spc="-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a,b,n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Z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:=</a:t>
            </a:r>
            <a:r>
              <a:rPr sz="1400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67859" y="1935860"/>
            <a:ext cx="4806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Z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:=</a:t>
            </a:r>
            <a:r>
              <a:rPr sz="1400" spc="-1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91298" y="1935860"/>
            <a:ext cx="7893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Z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:=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b +</a:t>
            </a:r>
            <a:r>
              <a:rPr sz="1400" spc="-1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Z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10298" y="3003295"/>
            <a:ext cx="11601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Z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:=</a:t>
            </a:r>
            <a:r>
              <a:rPr sz="1400" spc="-7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(c-1)/(a-1)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32428" y="2469642"/>
            <a:ext cx="51815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 =</a:t>
            </a:r>
            <a:r>
              <a:rPr sz="1400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1?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18029" y="2622042"/>
            <a:ext cx="243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P1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83348" y="3917950"/>
            <a:ext cx="529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r &lt; n</a:t>
            </a:r>
            <a:r>
              <a:rPr sz="1400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24117" y="3689350"/>
            <a:ext cx="243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34098" y="4375530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670429" y="4070350"/>
            <a:ext cx="86804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r := 1</a:t>
            </a:r>
            <a:r>
              <a:rPr sz="1400" spc="2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c:=1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80864" y="4070350"/>
            <a:ext cx="12884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r :=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r+1,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c:=</a:t>
            </a:r>
            <a:r>
              <a:rPr sz="1400" spc="-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c*a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27629" y="2850591"/>
            <a:ext cx="1441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715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 – Data </a:t>
            </a:r>
            <a:r>
              <a:rPr sz="2400" spc="-5" dirty="0"/>
              <a:t>Flow</a:t>
            </a:r>
            <a:r>
              <a:rPr sz="2400" spc="-110" dirty="0"/>
              <a:t> </a:t>
            </a:r>
            <a:r>
              <a:rPr sz="2400" dirty="0"/>
              <a:t>model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9704" y="722376"/>
            <a:ext cx="2234184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6416" y="722376"/>
            <a:ext cx="48768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9776" y="722376"/>
            <a:ext cx="2980944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9254"/>
            <a:ext cx="47586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CFG annotated – Data Flow 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Model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for</a:t>
            </a:r>
            <a:r>
              <a:rPr sz="2000" b="1" spc="-5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Z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354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2000" y="2324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23997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28800" y="2324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8000" y="27432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000" y="4000500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66800" y="0"/>
                </a:moveTo>
                <a:lnTo>
                  <a:pt x="1066800" y="76200"/>
                </a:lnTo>
                <a:lnTo>
                  <a:pt x="1130300" y="44450"/>
                </a:lnTo>
                <a:lnTo>
                  <a:pt x="1079500" y="44450"/>
                </a:lnTo>
                <a:lnTo>
                  <a:pt x="1079500" y="31750"/>
                </a:lnTo>
                <a:lnTo>
                  <a:pt x="1130300" y="31750"/>
                </a:lnTo>
                <a:lnTo>
                  <a:pt x="1066800" y="0"/>
                </a:lnTo>
                <a:close/>
              </a:path>
              <a:path w="1143000" h="76200">
                <a:moveTo>
                  <a:pt x="1066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1143000" h="76200">
                <a:moveTo>
                  <a:pt x="1130300" y="31750"/>
                </a:moveTo>
                <a:lnTo>
                  <a:pt x="1079500" y="31750"/>
                </a:lnTo>
                <a:lnTo>
                  <a:pt x="1079500" y="44450"/>
                </a:lnTo>
                <a:lnTo>
                  <a:pt x="1130300" y="44450"/>
                </a:lnTo>
                <a:lnTo>
                  <a:pt x="1143000" y="38100"/>
                </a:lnTo>
                <a:lnTo>
                  <a:pt x="1130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72432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76800" y="40005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530467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54266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35990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29000" y="23241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2667000" y="0"/>
                </a:moveTo>
                <a:lnTo>
                  <a:pt x="2667000" y="76200"/>
                </a:lnTo>
                <a:lnTo>
                  <a:pt x="2730500" y="44450"/>
                </a:lnTo>
                <a:lnTo>
                  <a:pt x="2679700" y="44450"/>
                </a:lnTo>
                <a:lnTo>
                  <a:pt x="2679700" y="31750"/>
                </a:lnTo>
                <a:lnTo>
                  <a:pt x="2730500" y="31750"/>
                </a:lnTo>
                <a:lnTo>
                  <a:pt x="2667000" y="0"/>
                </a:lnTo>
                <a:close/>
              </a:path>
              <a:path w="2743200" h="76200">
                <a:moveTo>
                  <a:pt x="2667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</a:path>
              <a:path w="2743200" h="76200">
                <a:moveTo>
                  <a:pt x="27305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30500" y="44450"/>
                </a:lnTo>
                <a:lnTo>
                  <a:pt x="2743200" y="38100"/>
                </a:lnTo>
                <a:lnTo>
                  <a:pt x="2730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8000" y="23241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143000" y="0"/>
                </a:moveTo>
                <a:lnTo>
                  <a:pt x="1143000" y="76200"/>
                </a:lnTo>
                <a:lnTo>
                  <a:pt x="1206500" y="44450"/>
                </a:lnTo>
                <a:lnTo>
                  <a:pt x="1155700" y="44450"/>
                </a:lnTo>
                <a:lnTo>
                  <a:pt x="1155700" y="31750"/>
                </a:lnTo>
                <a:lnTo>
                  <a:pt x="1206500" y="31750"/>
                </a:lnTo>
                <a:lnTo>
                  <a:pt x="1143000" y="0"/>
                </a:lnTo>
                <a:close/>
              </a:path>
              <a:path w="1219200" h="76200">
                <a:moveTo>
                  <a:pt x="1143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</a:path>
              <a:path w="1219200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19200" y="38100"/>
                </a:lnTo>
                <a:lnTo>
                  <a:pt x="1206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15100" y="27432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44450" y="63500"/>
                </a:moveTo>
                <a:lnTo>
                  <a:pt x="31750" y="635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63500"/>
                </a:lnTo>
                <a:close/>
              </a:path>
              <a:path w="76200" h="91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1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3200" y="4343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95800" y="4648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57700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082800" y="208826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67859" y="1935860"/>
            <a:ext cx="6635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d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1400" spc="2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kd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091298" y="1935860"/>
            <a:ext cx="8432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cd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1400" spc="3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ckd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83348" y="3917950"/>
            <a:ext cx="529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r &lt; n</a:t>
            </a:r>
            <a:r>
              <a:rPr sz="1400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34098" y="4375530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18029" y="2469642"/>
            <a:ext cx="1432560" cy="619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6465">
              <a:lnSpc>
                <a:spcPts val="144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 =</a:t>
            </a:r>
            <a:r>
              <a:rPr sz="1400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1?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P1</a:t>
            </a:r>
            <a:endParaRPr sz="1400">
              <a:latin typeface="Arial"/>
              <a:cs typeface="Arial"/>
            </a:endParaRPr>
          </a:p>
          <a:p>
            <a:pPr marR="169545" algn="ctr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24117" y="3231895"/>
            <a:ext cx="13379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707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d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1400" spc="2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kd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715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 – Data </a:t>
            </a:r>
            <a:r>
              <a:rPr sz="2400" spc="-5" dirty="0"/>
              <a:t>Flow</a:t>
            </a:r>
            <a:r>
              <a:rPr sz="2400" spc="-110" dirty="0"/>
              <a:t> </a:t>
            </a:r>
            <a:r>
              <a:rPr sz="2400" dirty="0"/>
              <a:t>model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9704" y="722376"/>
            <a:ext cx="2234184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6416" y="722376"/>
            <a:ext cx="48768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9776" y="722376"/>
            <a:ext cx="2965704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9254"/>
            <a:ext cx="474472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CFG annotated – Data Flow 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Model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for</a:t>
            </a:r>
            <a:r>
              <a:rPr sz="2000" b="1" spc="-5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2354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2000" y="2324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23997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28800" y="2324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0" y="27432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8000" y="4000500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66800" y="0"/>
                </a:moveTo>
                <a:lnTo>
                  <a:pt x="1066800" y="76200"/>
                </a:lnTo>
                <a:lnTo>
                  <a:pt x="1130300" y="44450"/>
                </a:lnTo>
                <a:lnTo>
                  <a:pt x="1079500" y="44450"/>
                </a:lnTo>
                <a:lnTo>
                  <a:pt x="1079500" y="31750"/>
                </a:lnTo>
                <a:lnTo>
                  <a:pt x="1130300" y="31750"/>
                </a:lnTo>
                <a:lnTo>
                  <a:pt x="1066800" y="0"/>
                </a:lnTo>
                <a:close/>
              </a:path>
              <a:path w="1143000" h="76200">
                <a:moveTo>
                  <a:pt x="1066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1143000" h="76200">
                <a:moveTo>
                  <a:pt x="1130300" y="31750"/>
                </a:moveTo>
                <a:lnTo>
                  <a:pt x="1079500" y="31750"/>
                </a:lnTo>
                <a:lnTo>
                  <a:pt x="1079500" y="44450"/>
                </a:lnTo>
                <a:lnTo>
                  <a:pt x="1130300" y="44450"/>
                </a:lnTo>
                <a:lnTo>
                  <a:pt x="1143000" y="38100"/>
                </a:lnTo>
                <a:lnTo>
                  <a:pt x="1130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72432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76800" y="40005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530467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54266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35990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29000" y="23241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2667000" y="0"/>
                </a:moveTo>
                <a:lnTo>
                  <a:pt x="2667000" y="76200"/>
                </a:lnTo>
                <a:lnTo>
                  <a:pt x="2730500" y="44450"/>
                </a:lnTo>
                <a:lnTo>
                  <a:pt x="2679700" y="44450"/>
                </a:lnTo>
                <a:lnTo>
                  <a:pt x="2679700" y="31750"/>
                </a:lnTo>
                <a:lnTo>
                  <a:pt x="2730500" y="31750"/>
                </a:lnTo>
                <a:lnTo>
                  <a:pt x="2667000" y="0"/>
                </a:lnTo>
                <a:close/>
              </a:path>
              <a:path w="2743200" h="76200">
                <a:moveTo>
                  <a:pt x="2667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</a:path>
              <a:path w="2743200" h="76200">
                <a:moveTo>
                  <a:pt x="27305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30500" y="44450"/>
                </a:lnTo>
                <a:lnTo>
                  <a:pt x="2743200" y="38100"/>
                </a:lnTo>
                <a:lnTo>
                  <a:pt x="2730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58000" y="23241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143000" y="0"/>
                </a:moveTo>
                <a:lnTo>
                  <a:pt x="1143000" y="76200"/>
                </a:lnTo>
                <a:lnTo>
                  <a:pt x="1206500" y="44450"/>
                </a:lnTo>
                <a:lnTo>
                  <a:pt x="1155700" y="44450"/>
                </a:lnTo>
                <a:lnTo>
                  <a:pt x="1155700" y="31750"/>
                </a:lnTo>
                <a:lnTo>
                  <a:pt x="1206500" y="31750"/>
                </a:lnTo>
                <a:lnTo>
                  <a:pt x="1143000" y="0"/>
                </a:lnTo>
                <a:close/>
              </a:path>
              <a:path w="1219200" h="76200">
                <a:moveTo>
                  <a:pt x="1143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</a:path>
              <a:path w="1219200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19200" y="38100"/>
                </a:lnTo>
                <a:lnTo>
                  <a:pt x="1206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5100" y="27432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44450" y="63500"/>
                </a:moveTo>
                <a:lnTo>
                  <a:pt x="31750" y="635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63500"/>
                </a:lnTo>
                <a:close/>
              </a:path>
              <a:path w="76200" h="91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1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53200" y="4343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95800" y="4648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57700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127629" y="3308096"/>
            <a:ext cx="1816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47615" y="3765550"/>
            <a:ext cx="8432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ckd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1400" spc="2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kd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32428" y="2469642"/>
            <a:ext cx="51815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 =</a:t>
            </a:r>
            <a:r>
              <a:rPr sz="1400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1?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18029" y="2622042"/>
            <a:ext cx="243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P1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83348" y="3917950"/>
            <a:ext cx="529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r &lt; n</a:t>
            </a:r>
            <a:r>
              <a:rPr sz="1400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24117" y="3689350"/>
            <a:ext cx="243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34098" y="4375530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73654" y="2850591"/>
            <a:ext cx="1441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98995" y="3231895"/>
            <a:ext cx="1727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c-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715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 – Data </a:t>
            </a:r>
            <a:r>
              <a:rPr sz="2400" spc="-5" dirty="0"/>
              <a:t>Flow</a:t>
            </a:r>
            <a:r>
              <a:rPr sz="2400" spc="-110" dirty="0"/>
              <a:t> </a:t>
            </a:r>
            <a:r>
              <a:rPr sz="2400" dirty="0"/>
              <a:t>model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9704" y="722376"/>
            <a:ext cx="2234184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6416" y="722376"/>
            <a:ext cx="48768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9776" y="722376"/>
            <a:ext cx="2825496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722376"/>
            <a:ext cx="445008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9254"/>
            <a:ext cx="47034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CFG annotated – Data Flow 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Model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for</a:t>
            </a:r>
            <a:r>
              <a:rPr sz="2000" b="1" spc="-4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354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2000" y="2324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23997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28800" y="2324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8000" y="27432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000" y="4000500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66800" y="0"/>
                </a:moveTo>
                <a:lnTo>
                  <a:pt x="1066800" y="76200"/>
                </a:lnTo>
                <a:lnTo>
                  <a:pt x="1130300" y="44450"/>
                </a:lnTo>
                <a:lnTo>
                  <a:pt x="1079500" y="44450"/>
                </a:lnTo>
                <a:lnTo>
                  <a:pt x="1079500" y="31750"/>
                </a:lnTo>
                <a:lnTo>
                  <a:pt x="1130300" y="31750"/>
                </a:lnTo>
                <a:lnTo>
                  <a:pt x="1066800" y="0"/>
                </a:lnTo>
                <a:close/>
              </a:path>
              <a:path w="1143000" h="76200">
                <a:moveTo>
                  <a:pt x="1066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1143000" h="76200">
                <a:moveTo>
                  <a:pt x="1130300" y="31750"/>
                </a:moveTo>
                <a:lnTo>
                  <a:pt x="1079500" y="31750"/>
                </a:lnTo>
                <a:lnTo>
                  <a:pt x="1079500" y="44450"/>
                </a:lnTo>
                <a:lnTo>
                  <a:pt x="1130300" y="44450"/>
                </a:lnTo>
                <a:lnTo>
                  <a:pt x="1143000" y="38100"/>
                </a:lnTo>
                <a:lnTo>
                  <a:pt x="1130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72432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76800" y="40005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530467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54266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35990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29000" y="23241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2667000" y="0"/>
                </a:moveTo>
                <a:lnTo>
                  <a:pt x="2667000" y="76200"/>
                </a:lnTo>
                <a:lnTo>
                  <a:pt x="2730500" y="44450"/>
                </a:lnTo>
                <a:lnTo>
                  <a:pt x="2679700" y="44450"/>
                </a:lnTo>
                <a:lnTo>
                  <a:pt x="2679700" y="31750"/>
                </a:lnTo>
                <a:lnTo>
                  <a:pt x="2730500" y="31750"/>
                </a:lnTo>
                <a:lnTo>
                  <a:pt x="2667000" y="0"/>
                </a:lnTo>
                <a:close/>
              </a:path>
              <a:path w="2743200" h="76200">
                <a:moveTo>
                  <a:pt x="2667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</a:path>
              <a:path w="2743200" h="76200">
                <a:moveTo>
                  <a:pt x="27305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30500" y="44450"/>
                </a:lnTo>
                <a:lnTo>
                  <a:pt x="2743200" y="38100"/>
                </a:lnTo>
                <a:lnTo>
                  <a:pt x="2730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8000" y="23241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143000" y="0"/>
                </a:moveTo>
                <a:lnTo>
                  <a:pt x="1143000" y="76200"/>
                </a:lnTo>
                <a:lnTo>
                  <a:pt x="1206500" y="44450"/>
                </a:lnTo>
                <a:lnTo>
                  <a:pt x="1155700" y="44450"/>
                </a:lnTo>
                <a:lnTo>
                  <a:pt x="1155700" y="31750"/>
                </a:lnTo>
                <a:lnTo>
                  <a:pt x="1206500" y="31750"/>
                </a:lnTo>
                <a:lnTo>
                  <a:pt x="1143000" y="0"/>
                </a:lnTo>
                <a:close/>
              </a:path>
              <a:path w="1219200" h="76200">
                <a:moveTo>
                  <a:pt x="1143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</a:path>
              <a:path w="1219200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19200" y="38100"/>
                </a:lnTo>
                <a:lnTo>
                  <a:pt x="1206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15100" y="27432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44450" y="63500"/>
                </a:moveTo>
                <a:lnTo>
                  <a:pt x="31750" y="635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63500"/>
                </a:lnTo>
                <a:close/>
              </a:path>
              <a:path w="76200" h="91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1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3200" y="4343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95800" y="4648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57700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127629" y="3308096"/>
            <a:ext cx="1816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47615" y="3765550"/>
            <a:ext cx="8432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ckd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1400" spc="2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kd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32428" y="2469642"/>
            <a:ext cx="51815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 =</a:t>
            </a:r>
            <a:r>
              <a:rPr sz="1400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1?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18029" y="2622042"/>
            <a:ext cx="243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P1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983348" y="3917950"/>
            <a:ext cx="529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r &lt; n</a:t>
            </a:r>
            <a:r>
              <a:rPr sz="1400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24117" y="3689350"/>
            <a:ext cx="243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634098" y="4375530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73654" y="2850591"/>
            <a:ext cx="14414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98995" y="3231895"/>
            <a:ext cx="1822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9163050" cy="5989955"/>
          </a:xfrm>
          <a:custGeom>
            <a:avLst/>
            <a:gdLst/>
            <a:ahLst/>
            <a:cxnLst/>
            <a:rect l="l" t="t" r="r" b="b"/>
            <a:pathLst>
              <a:path w="9163050" h="5989955">
                <a:moveTo>
                  <a:pt x="0" y="5989574"/>
                </a:moveTo>
                <a:lnTo>
                  <a:pt x="9163050" y="5989574"/>
                </a:lnTo>
                <a:lnTo>
                  <a:pt x="916305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42566" y="186944"/>
            <a:ext cx="55029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180204" algn="l"/>
              </a:tabLst>
            </a:pPr>
            <a:r>
              <a:rPr spc="-5" dirty="0"/>
              <a:t>Implementation</a:t>
            </a:r>
            <a:r>
              <a:rPr spc="-20" dirty="0"/>
              <a:t> </a:t>
            </a:r>
            <a:r>
              <a:rPr spc="-5" dirty="0"/>
              <a:t>of</a:t>
            </a:r>
            <a:r>
              <a:rPr spc="0" dirty="0"/>
              <a:t> </a:t>
            </a:r>
            <a:r>
              <a:rPr spc="-5" dirty="0"/>
              <a:t>Transaction-Flow	</a:t>
            </a:r>
            <a:r>
              <a:rPr sz="1800" spc="-5" dirty="0"/>
              <a:t>(in a</a:t>
            </a:r>
            <a:r>
              <a:rPr sz="1800" spc="-75" dirty="0"/>
              <a:t> </a:t>
            </a:r>
            <a:r>
              <a:rPr sz="1800" dirty="0"/>
              <a:t>system)</a:t>
            </a:r>
            <a:endParaRPr sz="1800"/>
          </a:p>
        </p:txBody>
      </p:sp>
      <p:sp>
        <p:nvSpPr>
          <p:cNvPr id="8" name="object 8"/>
          <p:cNvSpPr/>
          <p:nvPr/>
        </p:nvSpPr>
        <p:spPr>
          <a:xfrm>
            <a:off x="450850" y="609600"/>
            <a:ext cx="9150350" cy="5943600"/>
          </a:xfrm>
          <a:custGeom>
            <a:avLst/>
            <a:gdLst/>
            <a:ahLst/>
            <a:cxnLst/>
            <a:rect l="l" t="t" r="r" b="b"/>
            <a:pathLst>
              <a:path w="9150350" h="5943600">
                <a:moveTo>
                  <a:pt x="0" y="5943600"/>
                </a:moveTo>
                <a:lnTo>
                  <a:pt x="9150350" y="5943600"/>
                </a:lnTo>
                <a:lnTo>
                  <a:pt x="91503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09600"/>
            <a:ext cx="9150350" cy="5943600"/>
          </a:xfrm>
          <a:custGeom>
            <a:avLst/>
            <a:gdLst/>
            <a:ahLst/>
            <a:cxnLst/>
            <a:rect l="l" t="t" r="r" b="b"/>
            <a:pathLst>
              <a:path w="9150350" h="5943600">
                <a:moveTo>
                  <a:pt x="0" y="5943600"/>
                </a:moveTo>
                <a:lnTo>
                  <a:pt x="9150350" y="5943600"/>
                </a:lnTo>
                <a:lnTo>
                  <a:pt x="915035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9228" y="941654"/>
            <a:ext cx="8340725" cy="27101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110"/>
              </a:spcBef>
              <a:buChar char="•"/>
              <a:tabLst>
                <a:tab pos="292735" algn="l"/>
                <a:tab pos="293370" algn="l"/>
              </a:tabLst>
            </a:pPr>
            <a:r>
              <a:rPr sz="1600" dirty="0">
                <a:latin typeface="Arial"/>
                <a:cs typeface="Arial"/>
              </a:rPr>
              <a:t>Implicit in the </a:t>
            </a:r>
            <a:r>
              <a:rPr sz="1600" spc="-5" dirty="0">
                <a:latin typeface="Arial"/>
                <a:cs typeface="Arial"/>
              </a:rPr>
              <a:t>design of </a:t>
            </a:r>
            <a:r>
              <a:rPr sz="1600" dirty="0">
                <a:latin typeface="Arial"/>
                <a:cs typeface="Arial"/>
              </a:rPr>
              <a:t>system’s </a:t>
            </a:r>
            <a:r>
              <a:rPr sz="1600" spc="-5" dirty="0">
                <a:latin typeface="Arial"/>
                <a:cs typeface="Arial"/>
              </a:rPr>
              <a:t>control </a:t>
            </a:r>
            <a:r>
              <a:rPr sz="1600" dirty="0">
                <a:latin typeface="Arial"/>
                <a:cs typeface="Arial"/>
              </a:rPr>
              <a:t>structure </a:t>
            </a:r>
            <a:r>
              <a:rPr sz="1600" spc="0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associated</a:t>
            </a:r>
            <a:r>
              <a:rPr sz="1600" spc="-3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database.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2735" marR="561975" indent="-280035">
              <a:lnSpc>
                <a:spcPct val="100000"/>
              </a:lnSpc>
              <a:buChar char="•"/>
              <a:tabLst>
                <a:tab pos="292735" algn="l"/>
                <a:tab pos="293370" algn="l"/>
              </a:tabLst>
            </a:pPr>
            <a:r>
              <a:rPr sz="1600" spc="-5" dirty="0">
                <a:latin typeface="Arial"/>
                <a:cs typeface="Arial"/>
              </a:rPr>
              <a:t>No direct one-to-one correspondence </a:t>
            </a:r>
            <a:r>
              <a:rPr sz="1600" spc="-10" dirty="0">
                <a:latin typeface="Arial"/>
                <a:cs typeface="Arial"/>
              </a:rPr>
              <a:t>between </a:t>
            </a:r>
            <a:r>
              <a:rPr sz="1600" dirty="0">
                <a:latin typeface="Arial"/>
                <a:cs typeface="Arial"/>
              </a:rPr>
              <a:t>the “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processes</a:t>
            </a:r>
            <a:r>
              <a:rPr sz="1600" dirty="0">
                <a:latin typeface="Arial"/>
                <a:cs typeface="Arial"/>
              </a:rPr>
              <a:t>”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“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decisions</a:t>
            </a:r>
            <a:r>
              <a:rPr sz="1600" dirty="0">
                <a:latin typeface="Arial"/>
                <a:cs typeface="Arial"/>
              </a:rPr>
              <a:t>” </a:t>
            </a:r>
            <a:r>
              <a:rPr sz="1600" spc="-5" dirty="0">
                <a:latin typeface="Arial"/>
                <a:cs typeface="Arial"/>
              </a:rPr>
              <a:t>of  </a:t>
            </a:r>
            <a:r>
              <a:rPr sz="1600" spc="-10" dirty="0">
                <a:latin typeface="Arial"/>
                <a:cs typeface="Arial"/>
              </a:rPr>
              <a:t>transaction-flow,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corresponding program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component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buChar char="•"/>
              <a:tabLst>
                <a:tab pos="292735" algn="l"/>
                <a:tab pos="293370" algn="l"/>
              </a:tabLst>
            </a:pPr>
            <a:r>
              <a:rPr sz="1600" spc="0" dirty="0"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transaction-flow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path </a:t>
            </a:r>
            <a:r>
              <a:rPr sz="1600" dirty="0">
                <a:latin typeface="Arial"/>
                <a:cs typeface="Arial"/>
              </a:rPr>
              <a:t>taken by the transaction </a:t>
            </a:r>
            <a:r>
              <a:rPr sz="1600" spc="-5" dirty="0">
                <a:latin typeface="Arial"/>
                <a:cs typeface="Arial"/>
              </a:rPr>
              <a:t>through </a:t>
            </a:r>
            <a:r>
              <a:rPr sz="1600" spc="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succession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processing</a:t>
            </a:r>
            <a:endParaRPr sz="16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modules.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buChar char="•"/>
              <a:tabLst>
                <a:tab pos="292735" algn="l"/>
                <a:tab pos="293370" algn="l"/>
              </a:tabLst>
            </a:pPr>
            <a:r>
              <a:rPr sz="1600" spc="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transaction is </a:t>
            </a:r>
            <a:r>
              <a:rPr sz="1600" spc="-5" dirty="0">
                <a:latin typeface="Arial"/>
                <a:cs typeface="Arial"/>
              </a:rPr>
              <a:t>represented </a:t>
            </a:r>
            <a:r>
              <a:rPr sz="1600" dirty="0">
                <a:latin typeface="Arial"/>
                <a:cs typeface="Arial"/>
              </a:rPr>
              <a:t>by </a:t>
            </a:r>
            <a:r>
              <a:rPr sz="1600" spc="0" dirty="0">
                <a:latin typeface="Arial"/>
                <a:cs typeface="Arial"/>
              </a:rPr>
              <a:t>a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token</a:t>
            </a:r>
            <a:r>
              <a:rPr sz="1600" dirty="0">
                <a:solidFill>
                  <a:srgbClr val="9900CC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spcBef>
                <a:spcPts val="5"/>
              </a:spcBef>
              <a:buChar char="•"/>
              <a:tabLst>
                <a:tab pos="292735" algn="l"/>
                <a:tab pos="293370" algn="l"/>
              </a:tabLst>
            </a:pPr>
            <a:r>
              <a:rPr sz="1600" spc="0" dirty="0"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transaction-flow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graph </a:t>
            </a:r>
            <a:r>
              <a:rPr sz="1600" dirty="0">
                <a:latin typeface="Arial"/>
                <a:cs typeface="Arial"/>
              </a:rPr>
              <a:t>is a pictorial </a:t>
            </a:r>
            <a:r>
              <a:rPr sz="1600" spc="-5" dirty="0">
                <a:latin typeface="Arial"/>
                <a:cs typeface="Arial"/>
              </a:rPr>
              <a:t>representation of </a:t>
            </a:r>
            <a:r>
              <a:rPr sz="1600" spc="-10" dirty="0">
                <a:latin typeface="Arial"/>
                <a:cs typeface="Arial"/>
              </a:rPr>
              <a:t>what </a:t>
            </a:r>
            <a:r>
              <a:rPr sz="1600" spc="-5" dirty="0">
                <a:latin typeface="Arial"/>
                <a:cs typeface="Arial"/>
              </a:rPr>
              <a:t>happens </a:t>
            </a:r>
            <a:r>
              <a:rPr sz="1600" dirty="0">
                <a:latin typeface="Arial"/>
                <a:cs typeface="Arial"/>
              </a:rPr>
              <a:t>to the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tokens.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5800" y="4937125"/>
            <a:ext cx="822325" cy="457200"/>
          </a:xfrm>
          <a:custGeom>
            <a:avLst/>
            <a:gdLst/>
            <a:ahLst/>
            <a:cxnLst/>
            <a:rect l="l" t="t" r="r" b="b"/>
            <a:pathLst>
              <a:path w="822325" h="457200">
                <a:moveTo>
                  <a:pt x="0" y="457200"/>
                </a:moveTo>
                <a:lnTo>
                  <a:pt x="822325" y="457200"/>
                </a:lnTo>
                <a:lnTo>
                  <a:pt x="8223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5800" y="4937125"/>
            <a:ext cx="822325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944"/>
              </a:spcBef>
            </a:pPr>
            <a:r>
              <a:rPr sz="1400" b="1" spc="-15" dirty="0">
                <a:latin typeface="Arial"/>
                <a:cs typeface="Arial"/>
              </a:rPr>
              <a:t>Input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05000" y="49371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05000" y="49371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400" spc="-1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4000" y="5127244"/>
            <a:ext cx="365125" cy="76200"/>
          </a:xfrm>
          <a:custGeom>
            <a:avLst/>
            <a:gdLst/>
            <a:ahLst/>
            <a:cxnLst/>
            <a:rect l="l" t="t" r="r" b="b"/>
            <a:pathLst>
              <a:path w="365125" h="76200">
                <a:moveTo>
                  <a:pt x="288903" y="44518"/>
                </a:moveTo>
                <a:lnTo>
                  <a:pt x="288798" y="76199"/>
                </a:lnTo>
                <a:lnTo>
                  <a:pt x="352789" y="44576"/>
                </a:lnTo>
                <a:lnTo>
                  <a:pt x="301625" y="44576"/>
                </a:lnTo>
                <a:lnTo>
                  <a:pt x="288903" y="44518"/>
                </a:lnTo>
                <a:close/>
              </a:path>
              <a:path w="365125" h="76200">
                <a:moveTo>
                  <a:pt x="288945" y="31818"/>
                </a:moveTo>
                <a:lnTo>
                  <a:pt x="288903" y="44518"/>
                </a:lnTo>
                <a:lnTo>
                  <a:pt x="301625" y="44576"/>
                </a:lnTo>
                <a:lnTo>
                  <a:pt x="301625" y="31876"/>
                </a:lnTo>
                <a:lnTo>
                  <a:pt x="288945" y="31818"/>
                </a:lnTo>
                <a:close/>
              </a:path>
              <a:path w="365125" h="76200">
                <a:moveTo>
                  <a:pt x="289051" y="0"/>
                </a:moveTo>
                <a:lnTo>
                  <a:pt x="288945" y="31818"/>
                </a:lnTo>
                <a:lnTo>
                  <a:pt x="301625" y="31876"/>
                </a:lnTo>
                <a:lnTo>
                  <a:pt x="301625" y="44576"/>
                </a:lnTo>
                <a:lnTo>
                  <a:pt x="352789" y="44576"/>
                </a:lnTo>
                <a:lnTo>
                  <a:pt x="365125" y="38480"/>
                </a:lnTo>
                <a:lnTo>
                  <a:pt x="289051" y="0"/>
                </a:lnTo>
                <a:close/>
              </a:path>
              <a:path w="365125" h="76200">
                <a:moveTo>
                  <a:pt x="0" y="30479"/>
                </a:moveTo>
                <a:lnTo>
                  <a:pt x="0" y="43179"/>
                </a:lnTo>
                <a:lnTo>
                  <a:pt x="288903" y="44518"/>
                </a:lnTo>
                <a:lnTo>
                  <a:pt x="288945" y="31818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3200" y="49371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43200" y="49371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44"/>
              </a:spcBef>
            </a:pPr>
            <a:r>
              <a:rPr sz="1400" b="1" spc="-1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62200" y="5127244"/>
            <a:ext cx="365125" cy="76200"/>
          </a:xfrm>
          <a:custGeom>
            <a:avLst/>
            <a:gdLst/>
            <a:ahLst/>
            <a:cxnLst/>
            <a:rect l="l" t="t" r="r" b="b"/>
            <a:pathLst>
              <a:path w="365125" h="76200">
                <a:moveTo>
                  <a:pt x="288903" y="44518"/>
                </a:moveTo>
                <a:lnTo>
                  <a:pt x="288798" y="76199"/>
                </a:lnTo>
                <a:lnTo>
                  <a:pt x="352789" y="44576"/>
                </a:lnTo>
                <a:lnTo>
                  <a:pt x="301625" y="44576"/>
                </a:lnTo>
                <a:lnTo>
                  <a:pt x="288903" y="44518"/>
                </a:lnTo>
                <a:close/>
              </a:path>
              <a:path w="365125" h="76200">
                <a:moveTo>
                  <a:pt x="288945" y="31818"/>
                </a:moveTo>
                <a:lnTo>
                  <a:pt x="288903" y="44518"/>
                </a:lnTo>
                <a:lnTo>
                  <a:pt x="301625" y="44576"/>
                </a:lnTo>
                <a:lnTo>
                  <a:pt x="301625" y="31876"/>
                </a:lnTo>
                <a:lnTo>
                  <a:pt x="288945" y="31818"/>
                </a:lnTo>
                <a:close/>
              </a:path>
              <a:path w="365125" h="76200">
                <a:moveTo>
                  <a:pt x="289051" y="0"/>
                </a:moveTo>
                <a:lnTo>
                  <a:pt x="288945" y="31818"/>
                </a:lnTo>
                <a:lnTo>
                  <a:pt x="301625" y="31876"/>
                </a:lnTo>
                <a:lnTo>
                  <a:pt x="301625" y="44576"/>
                </a:lnTo>
                <a:lnTo>
                  <a:pt x="352789" y="44576"/>
                </a:lnTo>
                <a:lnTo>
                  <a:pt x="365125" y="38480"/>
                </a:lnTo>
                <a:lnTo>
                  <a:pt x="289051" y="0"/>
                </a:lnTo>
                <a:close/>
              </a:path>
              <a:path w="365125" h="76200">
                <a:moveTo>
                  <a:pt x="0" y="30479"/>
                </a:moveTo>
                <a:lnTo>
                  <a:pt x="0" y="43179"/>
                </a:lnTo>
                <a:lnTo>
                  <a:pt x="288903" y="44518"/>
                </a:lnTo>
                <a:lnTo>
                  <a:pt x="288945" y="31818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1400" y="49371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81400" y="49371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400" spc="-1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00400" y="5127244"/>
            <a:ext cx="365125" cy="76200"/>
          </a:xfrm>
          <a:custGeom>
            <a:avLst/>
            <a:gdLst/>
            <a:ahLst/>
            <a:cxnLst/>
            <a:rect l="l" t="t" r="r" b="b"/>
            <a:pathLst>
              <a:path w="365125" h="76200">
                <a:moveTo>
                  <a:pt x="288903" y="44518"/>
                </a:moveTo>
                <a:lnTo>
                  <a:pt x="288798" y="76199"/>
                </a:lnTo>
                <a:lnTo>
                  <a:pt x="352789" y="44576"/>
                </a:lnTo>
                <a:lnTo>
                  <a:pt x="301625" y="44576"/>
                </a:lnTo>
                <a:lnTo>
                  <a:pt x="288903" y="44518"/>
                </a:lnTo>
                <a:close/>
              </a:path>
              <a:path w="365125" h="76200">
                <a:moveTo>
                  <a:pt x="288945" y="31818"/>
                </a:moveTo>
                <a:lnTo>
                  <a:pt x="288903" y="44518"/>
                </a:lnTo>
                <a:lnTo>
                  <a:pt x="301625" y="44576"/>
                </a:lnTo>
                <a:lnTo>
                  <a:pt x="301625" y="31876"/>
                </a:lnTo>
                <a:lnTo>
                  <a:pt x="288945" y="31818"/>
                </a:lnTo>
                <a:close/>
              </a:path>
              <a:path w="365125" h="76200">
                <a:moveTo>
                  <a:pt x="289051" y="0"/>
                </a:moveTo>
                <a:lnTo>
                  <a:pt x="288945" y="31818"/>
                </a:lnTo>
                <a:lnTo>
                  <a:pt x="301625" y="31876"/>
                </a:lnTo>
                <a:lnTo>
                  <a:pt x="301625" y="44576"/>
                </a:lnTo>
                <a:lnTo>
                  <a:pt x="352789" y="44576"/>
                </a:lnTo>
                <a:lnTo>
                  <a:pt x="365125" y="38480"/>
                </a:lnTo>
                <a:lnTo>
                  <a:pt x="289051" y="0"/>
                </a:lnTo>
                <a:close/>
              </a:path>
              <a:path w="365125" h="76200">
                <a:moveTo>
                  <a:pt x="0" y="30479"/>
                </a:moveTo>
                <a:lnTo>
                  <a:pt x="0" y="43179"/>
                </a:lnTo>
                <a:lnTo>
                  <a:pt x="288903" y="44518"/>
                </a:lnTo>
                <a:lnTo>
                  <a:pt x="288945" y="31818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9600" y="49371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19600" y="49371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944"/>
              </a:spcBef>
            </a:pPr>
            <a:r>
              <a:rPr sz="1400" b="1" spc="-10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38600" y="5127244"/>
            <a:ext cx="365125" cy="76200"/>
          </a:xfrm>
          <a:custGeom>
            <a:avLst/>
            <a:gdLst/>
            <a:ahLst/>
            <a:cxnLst/>
            <a:rect l="l" t="t" r="r" b="b"/>
            <a:pathLst>
              <a:path w="365125" h="76200">
                <a:moveTo>
                  <a:pt x="288903" y="44518"/>
                </a:moveTo>
                <a:lnTo>
                  <a:pt x="288798" y="76199"/>
                </a:lnTo>
                <a:lnTo>
                  <a:pt x="352789" y="44576"/>
                </a:lnTo>
                <a:lnTo>
                  <a:pt x="301625" y="44576"/>
                </a:lnTo>
                <a:lnTo>
                  <a:pt x="288903" y="44518"/>
                </a:lnTo>
                <a:close/>
              </a:path>
              <a:path w="365125" h="76200">
                <a:moveTo>
                  <a:pt x="288945" y="31818"/>
                </a:moveTo>
                <a:lnTo>
                  <a:pt x="288903" y="44518"/>
                </a:lnTo>
                <a:lnTo>
                  <a:pt x="301625" y="44576"/>
                </a:lnTo>
                <a:lnTo>
                  <a:pt x="301625" y="31876"/>
                </a:lnTo>
                <a:lnTo>
                  <a:pt x="288945" y="31818"/>
                </a:lnTo>
                <a:close/>
              </a:path>
              <a:path w="365125" h="76200">
                <a:moveTo>
                  <a:pt x="289051" y="0"/>
                </a:moveTo>
                <a:lnTo>
                  <a:pt x="288945" y="31818"/>
                </a:lnTo>
                <a:lnTo>
                  <a:pt x="301625" y="31876"/>
                </a:lnTo>
                <a:lnTo>
                  <a:pt x="301625" y="44576"/>
                </a:lnTo>
                <a:lnTo>
                  <a:pt x="352789" y="44576"/>
                </a:lnTo>
                <a:lnTo>
                  <a:pt x="365125" y="38480"/>
                </a:lnTo>
                <a:lnTo>
                  <a:pt x="289051" y="0"/>
                </a:lnTo>
                <a:close/>
              </a:path>
              <a:path w="365125" h="76200">
                <a:moveTo>
                  <a:pt x="0" y="30479"/>
                </a:moveTo>
                <a:lnTo>
                  <a:pt x="0" y="43179"/>
                </a:lnTo>
                <a:lnTo>
                  <a:pt x="288903" y="44518"/>
                </a:lnTo>
                <a:lnTo>
                  <a:pt x="288945" y="31818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57800" y="49371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57800" y="49371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44"/>
              </a:spcBef>
            </a:pPr>
            <a:r>
              <a:rPr sz="1400" spc="-1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76800" y="5127244"/>
            <a:ext cx="365125" cy="76200"/>
          </a:xfrm>
          <a:custGeom>
            <a:avLst/>
            <a:gdLst/>
            <a:ahLst/>
            <a:cxnLst/>
            <a:rect l="l" t="t" r="r" b="b"/>
            <a:pathLst>
              <a:path w="365125" h="76200">
                <a:moveTo>
                  <a:pt x="288903" y="44518"/>
                </a:moveTo>
                <a:lnTo>
                  <a:pt x="288798" y="76199"/>
                </a:lnTo>
                <a:lnTo>
                  <a:pt x="352789" y="44576"/>
                </a:lnTo>
                <a:lnTo>
                  <a:pt x="301625" y="44576"/>
                </a:lnTo>
                <a:lnTo>
                  <a:pt x="288903" y="44518"/>
                </a:lnTo>
                <a:close/>
              </a:path>
              <a:path w="365125" h="76200">
                <a:moveTo>
                  <a:pt x="288945" y="31818"/>
                </a:moveTo>
                <a:lnTo>
                  <a:pt x="288903" y="44518"/>
                </a:lnTo>
                <a:lnTo>
                  <a:pt x="301625" y="44576"/>
                </a:lnTo>
                <a:lnTo>
                  <a:pt x="301625" y="31876"/>
                </a:lnTo>
                <a:lnTo>
                  <a:pt x="288945" y="31818"/>
                </a:lnTo>
                <a:close/>
              </a:path>
              <a:path w="365125" h="76200">
                <a:moveTo>
                  <a:pt x="289051" y="0"/>
                </a:moveTo>
                <a:lnTo>
                  <a:pt x="288945" y="31818"/>
                </a:lnTo>
                <a:lnTo>
                  <a:pt x="301625" y="31876"/>
                </a:lnTo>
                <a:lnTo>
                  <a:pt x="301625" y="44576"/>
                </a:lnTo>
                <a:lnTo>
                  <a:pt x="352789" y="44576"/>
                </a:lnTo>
                <a:lnTo>
                  <a:pt x="365125" y="38480"/>
                </a:lnTo>
                <a:lnTo>
                  <a:pt x="289051" y="0"/>
                </a:lnTo>
                <a:close/>
              </a:path>
              <a:path w="365125" h="76200">
                <a:moveTo>
                  <a:pt x="0" y="30479"/>
                </a:moveTo>
                <a:lnTo>
                  <a:pt x="0" y="43179"/>
                </a:lnTo>
                <a:lnTo>
                  <a:pt x="288903" y="44518"/>
                </a:lnTo>
                <a:lnTo>
                  <a:pt x="288945" y="31818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000" y="49371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96000" y="49371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44"/>
              </a:spcBef>
            </a:pPr>
            <a:r>
              <a:rPr sz="1400" b="1" spc="-10" dirty="0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15000" y="5127244"/>
            <a:ext cx="365125" cy="76200"/>
          </a:xfrm>
          <a:custGeom>
            <a:avLst/>
            <a:gdLst/>
            <a:ahLst/>
            <a:cxnLst/>
            <a:rect l="l" t="t" r="r" b="b"/>
            <a:pathLst>
              <a:path w="365125" h="76200">
                <a:moveTo>
                  <a:pt x="288903" y="44518"/>
                </a:moveTo>
                <a:lnTo>
                  <a:pt x="288798" y="76199"/>
                </a:lnTo>
                <a:lnTo>
                  <a:pt x="352789" y="44576"/>
                </a:lnTo>
                <a:lnTo>
                  <a:pt x="301625" y="44576"/>
                </a:lnTo>
                <a:lnTo>
                  <a:pt x="288903" y="44518"/>
                </a:lnTo>
                <a:close/>
              </a:path>
              <a:path w="365125" h="76200">
                <a:moveTo>
                  <a:pt x="288945" y="31818"/>
                </a:moveTo>
                <a:lnTo>
                  <a:pt x="288903" y="44518"/>
                </a:lnTo>
                <a:lnTo>
                  <a:pt x="301625" y="44576"/>
                </a:lnTo>
                <a:lnTo>
                  <a:pt x="301625" y="31876"/>
                </a:lnTo>
                <a:lnTo>
                  <a:pt x="288945" y="31818"/>
                </a:lnTo>
                <a:close/>
              </a:path>
              <a:path w="365125" h="76200">
                <a:moveTo>
                  <a:pt x="289051" y="0"/>
                </a:moveTo>
                <a:lnTo>
                  <a:pt x="288945" y="31818"/>
                </a:lnTo>
                <a:lnTo>
                  <a:pt x="301625" y="31876"/>
                </a:lnTo>
                <a:lnTo>
                  <a:pt x="301625" y="44576"/>
                </a:lnTo>
                <a:lnTo>
                  <a:pt x="352789" y="44576"/>
                </a:lnTo>
                <a:lnTo>
                  <a:pt x="365125" y="38480"/>
                </a:lnTo>
                <a:lnTo>
                  <a:pt x="289051" y="0"/>
                </a:lnTo>
                <a:close/>
              </a:path>
              <a:path w="365125" h="76200">
                <a:moveTo>
                  <a:pt x="0" y="30479"/>
                </a:moveTo>
                <a:lnTo>
                  <a:pt x="0" y="43179"/>
                </a:lnTo>
                <a:lnTo>
                  <a:pt x="288903" y="44518"/>
                </a:lnTo>
                <a:lnTo>
                  <a:pt x="288945" y="31818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34200" y="49371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34200" y="49371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44"/>
              </a:spcBef>
            </a:pPr>
            <a:r>
              <a:rPr sz="1400" spc="-1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53200" y="5127244"/>
            <a:ext cx="365125" cy="76200"/>
          </a:xfrm>
          <a:custGeom>
            <a:avLst/>
            <a:gdLst/>
            <a:ahLst/>
            <a:cxnLst/>
            <a:rect l="l" t="t" r="r" b="b"/>
            <a:pathLst>
              <a:path w="365125" h="76200">
                <a:moveTo>
                  <a:pt x="288903" y="44518"/>
                </a:moveTo>
                <a:lnTo>
                  <a:pt x="288798" y="76199"/>
                </a:lnTo>
                <a:lnTo>
                  <a:pt x="352789" y="44576"/>
                </a:lnTo>
                <a:lnTo>
                  <a:pt x="301625" y="44576"/>
                </a:lnTo>
                <a:lnTo>
                  <a:pt x="288903" y="44518"/>
                </a:lnTo>
                <a:close/>
              </a:path>
              <a:path w="365125" h="76200">
                <a:moveTo>
                  <a:pt x="288945" y="31818"/>
                </a:moveTo>
                <a:lnTo>
                  <a:pt x="288903" y="44518"/>
                </a:lnTo>
                <a:lnTo>
                  <a:pt x="301625" y="44576"/>
                </a:lnTo>
                <a:lnTo>
                  <a:pt x="301625" y="31876"/>
                </a:lnTo>
                <a:lnTo>
                  <a:pt x="288945" y="31818"/>
                </a:lnTo>
                <a:close/>
              </a:path>
              <a:path w="365125" h="76200">
                <a:moveTo>
                  <a:pt x="289051" y="0"/>
                </a:moveTo>
                <a:lnTo>
                  <a:pt x="288945" y="31818"/>
                </a:lnTo>
                <a:lnTo>
                  <a:pt x="301625" y="31876"/>
                </a:lnTo>
                <a:lnTo>
                  <a:pt x="301625" y="44576"/>
                </a:lnTo>
                <a:lnTo>
                  <a:pt x="352789" y="44576"/>
                </a:lnTo>
                <a:lnTo>
                  <a:pt x="365125" y="38480"/>
                </a:lnTo>
                <a:lnTo>
                  <a:pt x="289051" y="0"/>
                </a:lnTo>
                <a:close/>
              </a:path>
              <a:path w="365125" h="76200">
                <a:moveTo>
                  <a:pt x="0" y="30479"/>
                </a:moveTo>
                <a:lnTo>
                  <a:pt x="0" y="43179"/>
                </a:lnTo>
                <a:lnTo>
                  <a:pt x="288903" y="44518"/>
                </a:lnTo>
                <a:lnTo>
                  <a:pt x="288945" y="31818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8600" y="49371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848600" y="49371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44"/>
              </a:spcBef>
            </a:pPr>
            <a:r>
              <a:rPr sz="1400" spc="-1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91400" y="42513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391400" y="42513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5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945"/>
              </a:spcBef>
            </a:pPr>
            <a:r>
              <a:rPr sz="1400" b="1" spc="-1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391400" y="56991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391400" y="5699125"/>
            <a:ext cx="457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0"/>
              </a:spcBef>
            </a:pPr>
            <a:r>
              <a:rPr sz="1400" b="1" spc="-1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81139" y="5391150"/>
            <a:ext cx="310515" cy="536575"/>
          </a:xfrm>
          <a:custGeom>
            <a:avLst/>
            <a:gdLst/>
            <a:ahLst/>
            <a:cxnLst/>
            <a:rect l="l" t="t" r="r" b="b"/>
            <a:pathLst>
              <a:path w="310515" h="536575">
                <a:moveTo>
                  <a:pt x="266898" y="473602"/>
                </a:moveTo>
                <a:lnTo>
                  <a:pt x="239394" y="489318"/>
                </a:lnTo>
                <a:lnTo>
                  <a:pt x="310260" y="536575"/>
                </a:lnTo>
                <a:lnTo>
                  <a:pt x="307389" y="484593"/>
                </a:lnTo>
                <a:lnTo>
                  <a:pt x="273176" y="484593"/>
                </a:lnTo>
                <a:lnTo>
                  <a:pt x="266898" y="473602"/>
                </a:lnTo>
                <a:close/>
              </a:path>
              <a:path w="310515" h="536575">
                <a:moveTo>
                  <a:pt x="277939" y="467293"/>
                </a:moveTo>
                <a:lnTo>
                  <a:pt x="266898" y="473602"/>
                </a:lnTo>
                <a:lnTo>
                  <a:pt x="273176" y="484593"/>
                </a:lnTo>
                <a:lnTo>
                  <a:pt x="284225" y="478294"/>
                </a:lnTo>
                <a:lnTo>
                  <a:pt x="277939" y="467293"/>
                </a:lnTo>
                <a:close/>
              </a:path>
              <a:path w="310515" h="536575">
                <a:moveTo>
                  <a:pt x="305561" y="451510"/>
                </a:moveTo>
                <a:lnTo>
                  <a:pt x="277939" y="467293"/>
                </a:lnTo>
                <a:lnTo>
                  <a:pt x="284225" y="478294"/>
                </a:lnTo>
                <a:lnTo>
                  <a:pt x="273176" y="484593"/>
                </a:lnTo>
                <a:lnTo>
                  <a:pt x="307389" y="484593"/>
                </a:lnTo>
                <a:lnTo>
                  <a:pt x="305561" y="451510"/>
                </a:lnTo>
                <a:close/>
              </a:path>
              <a:path w="310515" h="536575">
                <a:moveTo>
                  <a:pt x="10921" y="0"/>
                </a:moveTo>
                <a:lnTo>
                  <a:pt x="0" y="6350"/>
                </a:lnTo>
                <a:lnTo>
                  <a:pt x="266898" y="473602"/>
                </a:lnTo>
                <a:lnTo>
                  <a:pt x="277939" y="467293"/>
                </a:lnTo>
                <a:lnTo>
                  <a:pt x="10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42757" y="5394325"/>
            <a:ext cx="239395" cy="535940"/>
          </a:xfrm>
          <a:custGeom>
            <a:avLst/>
            <a:gdLst/>
            <a:ahLst/>
            <a:cxnLst/>
            <a:rect l="l" t="t" r="r" b="b"/>
            <a:pathLst>
              <a:path w="239395" h="535939">
                <a:moveTo>
                  <a:pt x="198585" y="67536"/>
                </a:moveTo>
                <a:lnTo>
                  <a:pt x="0" y="530898"/>
                </a:lnTo>
                <a:lnTo>
                  <a:pt x="11684" y="535901"/>
                </a:lnTo>
                <a:lnTo>
                  <a:pt x="210243" y="72551"/>
                </a:lnTo>
                <a:lnTo>
                  <a:pt x="198585" y="67536"/>
                </a:lnTo>
                <a:close/>
              </a:path>
              <a:path w="239395" h="535939">
                <a:moveTo>
                  <a:pt x="237694" y="55880"/>
                </a:moveTo>
                <a:lnTo>
                  <a:pt x="203581" y="55880"/>
                </a:lnTo>
                <a:lnTo>
                  <a:pt x="215265" y="60833"/>
                </a:lnTo>
                <a:lnTo>
                  <a:pt x="210243" y="72551"/>
                </a:lnTo>
                <a:lnTo>
                  <a:pt x="239395" y="85090"/>
                </a:lnTo>
                <a:lnTo>
                  <a:pt x="237694" y="55880"/>
                </a:lnTo>
                <a:close/>
              </a:path>
              <a:path w="239395" h="535939">
                <a:moveTo>
                  <a:pt x="203581" y="55880"/>
                </a:moveTo>
                <a:lnTo>
                  <a:pt x="198585" y="67536"/>
                </a:lnTo>
                <a:lnTo>
                  <a:pt x="210243" y="72551"/>
                </a:lnTo>
                <a:lnTo>
                  <a:pt x="215265" y="60833"/>
                </a:lnTo>
                <a:lnTo>
                  <a:pt x="203581" y="55880"/>
                </a:lnTo>
                <a:close/>
              </a:path>
              <a:path w="239395" h="535939">
                <a:moveTo>
                  <a:pt x="234442" y="0"/>
                </a:moveTo>
                <a:lnTo>
                  <a:pt x="169418" y="54990"/>
                </a:lnTo>
                <a:lnTo>
                  <a:pt x="198585" y="67536"/>
                </a:lnTo>
                <a:lnTo>
                  <a:pt x="203581" y="55880"/>
                </a:lnTo>
                <a:lnTo>
                  <a:pt x="237694" y="55880"/>
                </a:lnTo>
                <a:lnTo>
                  <a:pt x="2344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42884" y="4477130"/>
            <a:ext cx="234315" cy="460375"/>
          </a:xfrm>
          <a:custGeom>
            <a:avLst/>
            <a:gdLst/>
            <a:ahLst/>
            <a:cxnLst/>
            <a:rect l="l" t="t" r="r" b="b"/>
            <a:pathLst>
              <a:path w="234315" h="460375">
                <a:moveTo>
                  <a:pt x="194573" y="394610"/>
                </a:moveTo>
                <a:lnTo>
                  <a:pt x="166116" y="408813"/>
                </a:lnTo>
                <a:lnTo>
                  <a:pt x="234315" y="459994"/>
                </a:lnTo>
                <a:lnTo>
                  <a:pt x="234315" y="406019"/>
                </a:lnTo>
                <a:lnTo>
                  <a:pt x="200279" y="406019"/>
                </a:lnTo>
                <a:lnTo>
                  <a:pt x="194573" y="394610"/>
                </a:lnTo>
                <a:close/>
              </a:path>
              <a:path w="234315" h="460375">
                <a:moveTo>
                  <a:pt x="205907" y="388954"/>
                </a:moveTo>
                <a:lnTo>
                  <a:pt x="194573" y="394610"/>
                </a:lnTo>
                <a:lnTo>
                  <a:pt x="200279" y="406019"/>
                </a:lnTo>
                <a:lnTo>
                  <a:pt x="211582" y="400304"/>
                </a:lnTo>
                <a:lnTo>
                  <a:pt x="205907" y="388954"/>
                </a:lnTo>
                <a:close/>
              </a:path>
              <a:path w="234315" h="460375">
                <a:moveTo>
                  <a:pt x="234315" y="374777"/>
                </a:moveTo>
                <a:lnTo>
                  <a:pt x="205907" y="388954"/>
                </a:lnTo>
                <a:lnTo>
                  <a:pt x="211582" y="400304"/>
                </a:lnTo>
                <a:lnTo>
                  <a:pt x="200279" y="406019"/>
                </a:lnTo>
                <a:lnTo>
                  <a:pt x="234315" y="406019"/>
                </a:lnTo>
                <a:lnTo>
                  <a:pt x="234315" y="374777"/>
                </a:lnTo>
                <a:close/>
              </a:path>
              <a:path w="234315" h="460375">
                <a:moveTo>
                  <a:pt x="11430" y="0"/>
                </a:moveTo>
                <a:lnTo>
                  <a:pt x="0" y="5588"/>
                </a:lnTo>
                <a:lnTo>
                  <a:pt x="194573" y="394610"/>
                </a:lnTo>
                <a:lnTo>
                  <a:pt x="205907" y="388954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1266" y="4479925"/>
            <a:ext cx="310515" cy="461009"/>
          </a:xfrm>
          <a:custGeom>
            <a:avLst/>
            <a:gdLst/>
            <a:ahLst/>
            <a:cxnLst/>
            <a:rect l="l" t="t" r="r" b="b"/>
            <a:pathLst>
              <a:path w="310515" h="461010">
                <a:moveTo>
                  <a:pt x="262558" y="59867"/>
                </a:moveTo>
                <a:lnTo>
                  <a:pt x="0" y="453644"/>
                </a:lnTo>
                <a:lnTo>
                  <a:pt x="10667" y="460756"/>
                </a:lnTo>
                <a:lnTo>
                  <a:pt x="273137" y="66927"/>
                </a:lnTo>
                <a:lnTo>
                  <a:pt x="262558" y="59867"/>
                </a:lnTo>
                <a:close/>
              </a:path>
              <a:path w="310515" h="461010">
                <a:moveTo>
                  <a:pt x="303992" y="49275"/>
                </a:moveTo>
                <a:lnTo>
                  <a:pt x="269620" y="49275"/>
                </a:lnTo>
                <a:lnTo>
                  <a:pt x="280161" y="56387"/>
                </a:lnTo>
                <a:lnTo>
                  <a:pt x="273137" y="66927"/>
                </a:lnTo>
                <a:lnTo>
                  <a:pt x="299592" y="84581"/>
                </a:lnTo>
                <a:lnTo>
                  <a:pt x="303992" y="49275"/>
                </a:lnTo>
                <a:close/>
              </a:path>
              <a:path w="310515" h="461010">
                <a:moveTo>
                  <a:pt x="269620" y="49275"/>
                </a:moveTo>
                <a:lnTo>
                  <a:pt x="262558" y="59867"/>
                </a:lnTo>
                <a:lnTo>
                  <a:pt x="273137" y="66927"/>
                </a:lnTo>
                <a:lnTo>
                  <a:pt x="280161" y="56387"/>
                </a:lnTo>
                <a:lnTo>
                  <a:pt x="269620" y="49275"/>
                </a:lnTo>
                <a:close/>
              </a:path>
              <a:path w="310515" h="461010">
                <a:moveTo>
                  <a:pt x="310133" y="0"/>
                </a:moveTo>
                <a:lnTo>
                  <a:pt x="236219" y="42291"/>
                </a:lnTo>
                <a:lnTo>
                  <a:pt x="262558" y="59867"/>
                </a:lnTo>
                <a:lnTo>
                  <a:pt x="269620" y="49275"/>
                </a:lnTo>
                <a:lnTo>
                  <a:pt x="303992" y="49275"/>
                </a:lnTo>
                <a:lnTo>
                  <a:pt x="310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25195" y="6017767"/>
            <a:ext cx="14420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0" dirty="0">
                <a:latin typeface="Arial"/>
                <a:cs typeface="Arial"/>
              </a:rPr>
              <a:t>S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3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Scheduler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53620" y="6017767"/>
            <a:ext cx="24022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40" dirty="0">
                <a:latin typeface="Arial"/>
                <a:cs typeface="Arial"/>
              </a:rPr>
              <a:t>A, </a:t>
            </a:r>
            <a:r>
              <a:rPr sz="1600" b="1" spc="-5" dirty="0">
                <a:latin typeface="Arial"/>
                <a:cs typeface="Arial"/>
              </a:rPr>
              <a:t>B, C, D, </a:t>
            </a:r>
            <a:r>
              <a:rPr sz="1600" b="1" spc="0" dirty="0">
                <a:latin typeface="Arial"/>
                <a:cs typeface="Arial"/>
              </a:rPr>
              <a:t>E </a:t>
            </a:r>
            <a:r>
              <a:rPr sz="1600" b="1" dirty="0">
                <a:latin typeface="Arial"/>
                <a:cs typeface="Arial"/>
              </a:rPr>
              <a:t>: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Processes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305800" y="512762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0600" y="4937125"/>
            <a:ext cx="822325" cy="457200"/>
          </a:xfrm>
          <a:custGeom>
            <a:avLst/>
            <a:gdLst/>
            <a:ahLst/>
            <a:cxnLst/>
            <a:rect l="l" t="t" r="r" b="b"/>
            <a:pathLst>
              <a:path w="822325" h="457200">
                <a:moveTo>
                  <a:pt x="0" y="457200"/>
                </a:moveTo>
                <a:lnTo>
                  <a:pt x="822325" y="457200"/>
                </a:lnTo>
                <a:lnTo>
                  <a:pt x="822325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610600" y="4937125"/>
            <a:ext cx="822325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20014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944"/>
              </a:spcBef>
            </a:pPr>
            <a:r>
              <a:rPr sz="1400" b="1" spc="-15" dirty="0"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86400" y="463232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33600" y="4632325"/>
            <a:ext cx="3352800" cy="0"/>
          </a:xfrm>
          <a:custGeom>
            <a:avLst/>
            <a:gdLst/>
            <a:ahLst/>
            <a:cxnLst/>
            <a:rect l="l" t="t" r="r" b="b"/>
            <a:pathLst>
              <a:path w="3352800">
                <a:moveTo>
                  <a:pt x="3352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95500" y="4632325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715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 – Data </a:t>
            </a:r>
            <a:r>
              <a:rPr sz="2400" spc="-5" dirty="0"/>
              <a:t>Flow</a:t>
            </a:r>
            <a:r>
              <a:rPr sz="2400" spc="-110" dirty="0"/>
              <a:t> </a:t>
            </a:r>
            <a:r>
              <a:rPr sz="2400" dirty="0"/>
              <a:t>model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9704" y="722376"/>
            <a:ext cx="2234184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6416" y="722376"/>
            <a:ext cx="48768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9776" y="722376"/>
            <a:ext cx="2825496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722376"/>
            <a:ext cx="502920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8852" y="789254"/>
            <a:ext cx="47599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CFG annotated – Data Flow 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Model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for</a:t>
            </a:r>
            <a:r>
              <a:rPr sz="2000" b="1" spc="-4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2354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2000" y="2324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23997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28800" y="2324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000" y="27432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8000" y="4000500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66800" y="0"/>
                </a:moveTo>
                <a:lnTo>
                  <a:pt x="1066800" y="76200"/>
                </a:lnTo>
                <a:lnTo>
                  <a:pt x="1130300" y="44450"/>
                </a:lnTo>
                <a:lnTo>
                  <a:pt x="1079500" y="44450"/>
                </a:lnTo>
                <a:lnTo>
                  <a:pt x="1079500" y="31750"/>
                </a:lnTo>
                <a:lnTo>
                  <a:pt x="1130300" y="31750"/>
                </a:lnTo>
                <a:lnTo>
                  <a:pt x="1066800" y="0"/>
                </a:lnTo>
                <a:close/>
              </a:path>
              <a:path w="1143000" h="76200">
                <a:moveTo>
                  <a:pt x="1066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1143000" h="76200">
                <a:moveTo>
                  <a:pt x="1130300" y="31750"/>
                </a:moveTo>
                <a:lnTo>
                  <a:pt x="1079500" y="31750"/>
                </a:lnTo>
                <a:lnTo>
                  <a:pt x="1079500" y="44450"/>
                </a:lnTo>
                <a:lnTo>
                  <a:pt x="1130300" y="44450"/>
                </a:lnTo>
                <a:lnTo>
                  <a:pt x="1143000" y="38100"/>
                </a:lnTo>
                <a:lnTo>
                  <a:pt x="1130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72432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76800" y="40005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30467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54266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35990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429000" y="23241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2667000" y="0"/>
                </a:moveTo>
                <a:lnTo>
                  <a:pt x="2667000" y="76200"/>
                </a:lnTo>
                <a:lnTo>
                  <a:pt x="2730500" y="44450"/>
                </a:lnTo>
                <a:lnTo>
                  <a:pt x="2679700" y="44450"/>
                </a:lnTo>
                <a:lnTo>
                  <a:pt x="2679700" y="31750"/>
                </a:lnTo>
                <a:lnTo>
                  <a:pt x="2730500" y="31750"/>
                </a:lnTo>
                <a:lnTo>
                  <a:pt x="2667000" y="0"/>
                </a:lnTo>
                <a:close/>
              </a:path>
              <a:path w="2743200" h="76200">
                <a:moveTo>
                  <a:pt x="2667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</a:path>
              <a:path w="2743200" h="76200">
                <a:moveTo>
                  <a:pt x="27305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30500" y="44450"/>
                </a:lnTo>
                <a:lnTo>
                  <a:pt x="2743200" y="38100"/>
                </a:lnTo>
                <a:lnTo>
                  <a:pt x="2730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58000" y="23241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143000" y="0"/>
                </a:moveTo>
                <a:lnTo>
                  <a:pt x="1143000" y="76200"/>
                </a:lnTo>
                <a:lnTo>
                  <a:pt x="1206500" y="44450"/>
                </a:lnTo>
                <a:lnTo>
                  <a:pt x="1155700" y="44450"/>
                </a:lnTo>
                <a:lnTo>
                  <a:pt x="1155700" y="31750"/>
                </a:lnTo>
                <a:lnTo>
                  <a:pt x="1206500" y="31750"/>
                </a:lnTo>
                <a:lnTo>
                  <a:pt x="1143000" y="0"/>
                </a:lnTo>
                <a:close/>
              </a:path>
              <a:path w="1219200" h="76200">
                <a:moveTo>
                  <a:pt x="1143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</a:path>
              <a:path w="1219200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19200" y="38100"/>
                </a:lnTo>
                <a:lnTo>
                  <a:pt x="1206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15100" y="27432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44450" y="63500"/>
                </a:moveTo>
                <a:lnTo>
                  <a:pt x="31750" y="635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63500"/>
                </a:lnTo>
                <a:close/>
              </a:path>
              <a:path w="76200" h="91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1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3200" y="4343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95800" y="4648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7700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136775" y="208826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83348" y="3917950"/>
            <a:ext cx="529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r &lt; n</a:t>
            </a:r>
            <a:r>
              <a:rPr sz="1400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24117" y="3689350"/>
            <a:ext cx="243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34098" y="4375530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18029" y="2469642"/>
            <a:ext cx="1432560" cy="619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6465">
              <a:lnSpc>
                <a:spcPts val="144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 =</a:t>
            </a:r>
            <a:r>
              <a:rPr sz="1400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1?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P1</a:t>
            </a:r>
            <a:endParaRPr sz="1400">
              <a:latin typeface="Arial"/>
              <a:cs typeface="Arial"/>
            </a:endParaRPr>
          </a:p>
          <a:p>
            <a:pPr marR="169545" algn="ctr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96098" y="208826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715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 – Data </a:t>
            </a:r>
            <a:r>
              <a:rPr sz="2400" spc="-5" dirty="0"/>
              <a:t>Flow</a:t>
            </a:r>
            <a:r>
              <a:rPr sz="2400" spc="-110" dirty="0"/>
              <a:t> </a:t>
            </a:r>
            <a:r>
              <a:rPr sz="2400" dirty="0"/>
              <a:t>model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9704" y="722376"/>
            <a:ext cx="2234184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6416" y="722376"/>
            <a:ext cx="48768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9776" y="722376"/>
            <a:ext cx="2825496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800" y="722376"/>
            <a:ext cx="502920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8852" y="789254"/>
            <a:ext cx="475996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CFG annotated – Data Flow 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Model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for</a:t>
            </a:r>
            <a:r>
              <a:rPr sz="2000" b="1" spc="-4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2354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2000" y="2324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23997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28800" y="2324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000" y="27432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8000" y="4000500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66800" y="0"/>
                </a:moveTo>
                <a:lnTo>
                  <a:pt x="1066800" y="76200"/>
                </a:lnTo>
                <a:lnTo>
                  <a:pt x="1130300" y="44450"/>
                </a:lnTo>
                <a:lnTo>
                  <a:pt x="1079500" y="44450"/>
                </a:lnTo>
                <a:lnTo>
                  <a:pt x="1079500" y="31750"/>
                </a:lnTo>
                <a:lnTo>
                  <a:pt x="1130300" y="31750"/>
                </a:lnTo>
                <a:lnTo>
                  <a:pt x="1066800" y="0"/>
                </a:lnTo>
                <a:close/>
              </a:path>
              <a:path w="1143000" h="76200">
                <a:moveTo>
                  <a:pt x="1066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1143000" h="76200">
                <a:moveTo>
                  <a:pt x="1130300" y="31750"/>
                </a:moveTo>
                <a:lnTo>
                  <a:pt x="1079500" y="31750"/>
                </a:lnTo>
                <a:lnTo>
                  <a:pt x="1079500" y="44450"/>
                </a:lnTo>
                <a:lnTo>
                  <a:pt x="1130300" y="44450"/>
                </a:lnTo>
                <a:lnTo>
                  <a:pt x="1143000" y="38100"/>
                </a:lnTo>
                <a:lnTo>
                  <a:pt x="1130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72432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76800" y="40005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530467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54266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35990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429000" y="23241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2667000" y="0"/>
                </a:moveTo>
                <a:lnTo>
                  <a:pt x="2667000" y="76200"/>
                </a:lnTo>
                <a:lnTo>
                  <a:pt x="2730500" y="44450"/>
                </a:lnTo>
                <a:lnTo>
                  <a:pt x="2679700" y="44450"/>
                </a:lnTo>
                <a:lnTo>
                  <a:pt x="2679700" y="31750"/>
                </a:lnTo>
                <a:lnTo>
                  <a:pt x="2730500" y="31750"/>
                </a:lnTo>
                <a:lnTo>
                  <a:pt x="2667000" y="0"/>
                </a:lnTo>
                <a:close/>
              </a:path>
              <a:path w="2743200" h="76200">
                <a:moveTo>
                  <a:pt x="2667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</a:path>
              <a:path w="2743200" h="76200">
                <a:moveTo>
                  <a:pt x="27305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30500" y="44450"/>
                </a:lnTo>
                <a:lnTo>
                  <a:pt x="2743200" y="38100"/>
                </a:lnTo>
                <a:lnTo>
                  <a:pt x="2730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58000" y="23241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143000" y="0"/>
                </a:moveTo>
                <a:lnTo>
                  <a:pt x="1143000" y="76200"/>
                </a:lnTo>
                <a:lnTo>
                  <a:pt x="1206500" y="44450"/>
                </a:lnTo>
                <a:lnTo>
                  <a:pt x="1155700" y="44450"/>
                </a:lnTo>
                <a:lnTo>
                  <a:pt x="1155700" y="31750"/>
                </a:lnTo>
                <a:lnTo>
                  <a:pt x="1206500" y="31750"/>
                </a:lnTo>
                <a:lnTo>
                  <a:pt x="1143000" y="0"/>
                </a:lnTo>
                <a:close/>
              </a:path>
              <a:path w="1219200" h="76200">
                <a:moveTo>
                  <a:pt x="1143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</a:path>
              <a:path w="1219200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19200" y="38100"/>
                </a:lnTo>
                <a:lnTo>
                  <a:pt x="1206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15100" y="27432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44450" y="63500"/>
                </a:moveTo>
                <a:lnTo>
                  <a:pt x="31750" y="635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63500"/>
                </a:lnTo>
                <a:close/>
              </a:path>
              <a:path w="76200" h="91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1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53200" y="4343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95800" y="4648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7700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136775" y="208826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83348" y="3917950"/>
            <a:ext cx="529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r &lt; n</a:t>
            </a:r>
            <a:r>
              <a:rPr sz="1400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34098" y="4375530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18029" y="2469642"/>
            <a:ext cx="1432560" cy="619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26465">
              <a:lnSpc>
                <a:spcPts val="144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 =</a:t>
            </a:r>
            <a:r>
              <a:rPr sz="1400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1?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40"/>
              </a:lnSpc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P1</a:t>
            </a:r>
            <a:endParaRPr sz="1400">
              <a:latin typeface="Arial"/>
              <a:cs typeface="Arial"/>
            </a:endParaRPr>
          </a:p>
          <a:p>
            <a:pPr marR="169545" algn="ctr">
              <a:lnSpc>
                <a:spcPct val="100000"/>
              </a:lnSpc>
              <a:spcBef>
                <a:spcPts val="12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24117" y="3079495"/>
            <a:ext cx="801370" cy="847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7151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  <a:tab pos="3176905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	Basics – Data </a:t>
            </a:r>
            <a:r>
              <a:rPr sz="2400" spc="-5" dirty="0"/>
              <a:t>Flow</a:t>
            </a:r>
            <a:r>
              <a:rPr sz="2400" spc="-110" dirty="0"/>
              <a:t> </a:t>
            </a:r>
            <a:r>
              <a:rPr sz="2400" dirty="0"/>
              <a:t>model</a:t>
            </a:r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9704" y="722376"/>
            <a:ext cx="2234184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66416" y="722376"/>
            <a:ext cx="48768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9776" y="722376"/>
            <a:ext cx="2825496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7800" y="722376"/>
            <a:ext cx="487679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8852" y="789254"/>
            <a:ext cx="47459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CFG annotated – Data Flow 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Model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for</a:t>
            </a:r>
            <a:r>
              <a:rPr sz="2000" b="1" spc="-4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0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2354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2000" y="23241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023997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28800" y="2324100"/>
            <a:ext cx="914400" cy="76200"/>
          </a:xfrm>
          <a:custGeom>
            <a:avLst/>
            <a:gdLst/>
            <a:ahLst/>
            <a:cxnLst/>
            <a:rect l="l" t="t" r="r" b="b"/>
            <a:pathLst>
              <a:path w="914400" h="76200">
                <a:moveTo>
                  <a:pt x="838200" y="0"/>
                </a:moveTo>
                <a:lnTo>
                  <a:pt x="838200" y="76200"/>
                </a:lnTo>
                <a:lnTo>
                  <a:pt x="901700" y="44450"/>
                </a:lnTo>
                <a:lnTo>
                  <a:pt x="850900" y="44450"/>
                </a:lnTo>
                <a:lnTo>
                  <a:pt x="850900" y="31750"/>
                </a:lnTo>
                <a:lnTo>
                  <a:pt x="901700" y="31750"/>
                </a:lnTo>
                <a:lnTo>
                  <a:pt x="838200" y="0"/>
                </a:lnTo>
                <a:close/>
              </a:path>
              <a:path w="914400" h="76200">
                <a:moveTo>
                  <a:pt x="838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914400" h="76200">
                <a:moveTo>
                  <a:pt x="901700" y="31750"/>
                </a:moveTo>
                <a:lnTo>
                  <a:pt x="850900" y="31750"/>
                </a:lnTo>
                <a:lnTo>
                  <a:pt x="850900" y="44450"/>
                </a:lnTo>
                <a:lnTo>
                  <a:pt x="901700" y="44450"/>
                </a:lnTo>
                <a:lnTo>
                  <a:pt x="914400" y="38100"/>
                </a:lnTo>
                <a:lnTo>
                  <a:pt x="9017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8000" y="2743200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4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000" y="4000500"/>
            <a:ext cx="1143000" cy="76200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1066800" y="0"/>
                </a:moveTo>
                <a:lnTo>
                  <a:pt x="1066800" y="76200"/>
                </a:lnTo>
                <a:lnTo>
                  <a:pt x="1130300" y="44450"/>
                </a:lnTo>
                <a:lnTo>
                  <a:pt x="1079500" y="44450"/>
                </a:lnTo>
                <a:lnTo>
                  <a:pt x="1079500" y="31750"/>
                </a:lnTo>
                <a:lnTo>
                  <a:pt x="1130300" y="31750"/>
                </a:lnTo>
                <a:lnTo>
                  <a:pt x="1066800" y="0"/>
                </a:lnTo>
                <a:close/>
              </a:path>
              <a:path w="1143000" h="76200">
                <a:moveTo>
                  <a:pt x="1066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6800" y="44450"/>
                </a:lnTo>
                <a:lnTo>
                  <a:pt x="1066800" y="31750"/>
                </a:lnTo>
                <a:close/>
              </a:path>
              <a:path w="1143000" h="76200">
                <a:moveTo>
                  <a:pt x="1130300" y="31750"/>
                </a:moveTo>
                <a:lnTo>
                  <a:pt x="1079500" y="31750"/>
                </a:lnTo>
                <a:lnTo>
                  <a:pt x="1079500" y="44450"/>
                </a:lnTo>
                <a:lnTo>
                  <a:pt x="1130300" y="44450"/>
                </a:lnTo>
                <a:lnTo>
                  <a:pt x="1143000" y="38100"/>
                </a:lnTo>
                <a:lnTo>
                  <a:pt x="11303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10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72432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76800" y="4000500"/>
            <a:ext cx="1371600" cy="76200"/>
          </a:xfrm>
          <a:custGeom>
            <a:avLst/>
            <a:gdLst/>
            <a:ahLst/>
            <a:cxnLst/>
            <a:rect l="l" t="t" r="r" b="b"/>
            <a:pathLst>
              <a:path w="1371600" h="76200">
                <a:moveTo>
                  <a:pt x="1295400" y="0"/>
                </a:moveTo>
                <a:lnTo>
                  <a:pt x="1295400" y="76200"/>
                </a:lnTo>
                <a:lnTo>
                  <a:pt x="1358900" y="44450"/>
                </a:lnTo>
                <a:lnTo>
                  <a:pt x="1308100" y="44450"/>
                </a:lnTo>
                <a:lnTo>
                  <a:pt x="1308100" y="31750"/>
                </a:lnTo>
                <a:lnTo>
                  <a:pt x="1358900" y="31750"/>
                </a:lnTo>
                <a:lnTo>
                  <a:pt x="1295400" y="0"/>
                </a:lnTo>
                <a:close/>
              </a:path>
              <a:path w="1371600" h="76200">
                <a:moveTo>
                  <a:pt x="1295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95400" y="44450"/>
                </a:lnTo>
                <a:lnTo>
                  <a:pt x="1295400" y="31750"/>
                </a:lnTo>
                <a:close/>
              </a:path>
              <a:path w="1371600" h="76200">
                <a:moveTo>
                  <a:pt x="1358900" y="31750"/>
                </a:moveTo>
                <a:lnTo>
                  <a:pt x="1308100" y="31750"/>
                </a:lnTo>
                <a:lnTo>
                  <a:pt x="1308100" y="44450"/>
                </a:lnTo>
                <a:lnTo>
                  <a:pt x="1358900" y="44450"/>
                </a:lnTo>
                <a:lnTo>
                  <a:pt x="1371600" y="38100"/>
                </a:lnTo>
                <a:lnTo>
                  <a:pt x="13589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4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530467" y="38798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72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54266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77200" y="2057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359902" y="2278837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29000" y="2324100"/>
            <a:ext cx="2743200" cy="76200"/>
          </a:xfrm>
          <a:custGeom>
            <a:avLst/>
            <a:gdLst/>
            <a:ahLst/>
            <a:cxnLst/>
            <a:rect l="l" t="t" r="r" b="b"/>
            <a:pathLst>
              <a:path w="2743200" h="76200">
                <a:moveTo>
                  <a:pt x="2667000" y="0"/>
                </a:moveTo>
                <a:lnTo>
                  <a:pt x="2667000" y="76200"/>
                </a:lnTo>
                <a:lnTo>
                  <a:pt x="2730500" y="44450"/>
                </a:lnTo>
                <a:lnTo>
                  <a:pt x="2679700" y="44450"/>
                </a:lnTo>
                <a:lnTo>
                  <a:pt x="2679700" y="31750"/>
                </a:lnTo>
                <a:lnTo>
                  <a:pt x="2730500" y="31750"/>
                </a:lnTo>
                <a:lnTo>
                  <a:pt x="2667000" y="0"/>
                </a:lnTo>
                <a:close/>
              </a:path>
              <a:path w="2743200" h="76200">
                <a:moveTo>
                  <a:pt x="2667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667000" y="44450"/>
                </a:lnTo>
                <a:lnTo>
                  <a:pt x="2667000" y="31750"/>
                </a:lnTo>
                <a:close/>
              </a:path>
              <a:path w="2743200" h="76200">
                <a:moveTo>
                  <a:pt x="2730500" y="31750"/>
                </a:moveTo>
                <a:lnTo>
                  <a:pt x="2679700" y="31750"/>
                </a:lnTo>
                <a:lnTo>
                  <a:pt x="2679700" y="44450"/>
                </a:lnTo>
                <a:lnTo>
                  <a:pt x="2730500" y="44450"/>
                </a:lnTo>
                <a:lnTo>
                  <a:pt x="2743200" y="38100"/>
                </a:lnTo>
                <a:lnTo>
                  <a:pt x="2730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58000" y="23241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143000" y="0"/>
                </a:moveTo>
                <a:lnTo>
                  <a:pt x="1143000" y="76200"/>
                </a:lnTo>
                <a:lnTo>
                  <a:pt x="1206500" y="44450"/>
                </a:lnTo>
                <a:lnTo>
                  <a:pt x="1155700" y="44450"/>
                </a:lnTo>
                <a:lnTo>
                  <a:pt x="1155700" y="31750"/>
                </a:lnTo>
                <a:lnTo>
                  <a:pt x="1206500" y="31750"/>
                </a:lnTo>
                <a:lnTo>
                  <a:pt x="1143000" y="0"/>
                </a:lnTo>
                <a:close/>
              </a:path>
              <a:path w="1219200" h="76200">
                <a:moveTo>
                  <a:pt x="1143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143000" y="44450"/>
                </a:lnTo>
                <a:lnTo>
                  <a:pt x="1143000" y="31750"/>
                </a:lnTo>
                <a:close/>
              </a:path>
              <a:path w="1219200" h="76200">
                <a:moveTo>
                  <a:pt x="12065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06500" y="44450"/>
                </a:lnTo>
                <a:lnTo>
                  <a:pt x="1219200" y="38100"/>
                </a:lnTo>
                <a:lnTo>
                  <a:pt x="1206500" y="3175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15100" y="2743200"/>
            <a:ext cx="76200" cy="914400"/>
          </a:xfrm>
          <a:custGeom>
            <a:avLst/>
            <a:gdLst/>
            <a:ahLst/>
            <a:cxnLst/>
            <a:rect l="l" t="t" r="r" b="b"/>
            <a:pathLst>
              <a:path w="76200" h="914400">
                <a:moveTo>
                  <a:pt x="44450" y="63500"/>
                </a:moveTo>
                <a:lnTo>
                  <a:pt x="31750" y="63500"/>
                </a:lnTo>
                <a:lnTo>
                  <a:pt x="31750" y="914400"/>
                </a:lnTo>
                <a:lnTo>
                  <a:pt x="44450" y="914400"/>
                </a:lnTo>
                <a:lnTo>
                  <a:pt x="44450" y="63500"/>
                </a:lnTo>
                <a:close/>
              </a:path>
              <a:path w="76200" h="914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14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53200" y="4343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95800" y="46482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20574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57700" y="43434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136775" y="208826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32428" y="2469642"/>
            <a:ext cx="51815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 =</a:t>
            </a:r>
            <a:r>
              <a:rPr sz="1400" spc="-1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1?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18029" y="2622042"/>
            <a:ext cx="243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P1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83348" y="3917950"/>
            <a:ext cx="5295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r &lt; n</a:t>
            </a:r>
            <a:r>
              <a:rPr sz="1400" spc="-11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24117" y="3689350"/>
            <a:ext cx="2438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34098" y="4375530"/>
            <a:ext cx="1435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073654" y="2850591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A40020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34098" y="3079495"/>
            <a:ext cx="1822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90717" y="3765550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2668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</a:t>
            </a:r>
            <a:r>
              <a:rPr sz="2400" spc="-100" dirty="0"/>
              <a:t> </a:t>
            </a:r>
            <a:r>
              <a:rPr sz="2400" dirty="0"/>
              <a:t>Testing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419094" y="218643"/>
            <a:ext cx="3822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-	Basics – Data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Flow</a:t>
            </a:r>
            <a:r>
              <a:rPr sz="2400" spc="-11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model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8032" y="1636776"/>
            <a:ext cx="3297936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1455" y="2551176"/>
            <a:ext cx="4346448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1496" y="3160776"/>
            <a:ext cx="5077968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30604" y="1704213"/>
            <a:ext cx="5073650" cy="1854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A DFM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for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each</a:t>
            </a:r>
            <a:r>
              <a:rPr sz="2000" b="1" spc="-6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variable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Single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DFM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for multiple variables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32105">
              <a:lnSpc>
                <a:spcPct val="100000"/>
              </a:lnSpc>
            </a:pP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Use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weights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subscripted 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with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variables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918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 </a:t>
            </a:r>
            <a:r>
              <a:rPr sz="2400" dirty="0"/>
              <a:t>Testing 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80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2311" y="1356360"/>
            <a:ext cx="41452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1496" y="1331975"/>
            <a:ext cx="3874008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8032" y="1331975"/>
            <a:ext cx="1783080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63640" y="1331975"/>
            <a:ext cx="432815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2311" y="2270760"/>
            <a:ext cx="41452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1496" y="2246376"/>
            <a:ext cx="3486912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40935" y="2246376"/>
            <a:ext cx="2377440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2311" y="3185160"/>
            <a:ext cx="414528" cy="39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1496" y="3160776"/>
            <a:ext cx="4020312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74335" y="3160776"/>
            <a:ext cx="627888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94959" y="3160776"/>
            <a:ext cx="755903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03391" y="3160776"/>
            <a:ext cx="1670304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6223" y="3160776"/>
            <a:ext cx="432816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09268" y="1398854"/>
            <a:ext cx="627761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A structural testing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strategy 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(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path</a:t>
            </a:r>
            <a:r>
              <a:rPr sz="2000" b="1" spc="-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testing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857CE9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857CE9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  <a:tab pos="1054100" algn="l"/>
              </a:tabLst>
            </a:pPr>
            <a:r>
              <a:rPr sz="2000" b="1" spc="-25" dirty="0">
                <a:solidFill>
                  <a:srgbClr val="857CE9"/>
                </a:solidFill>
                <a:latin typeface="Arial"/>
                <a:cs typeface="Arial"/>
              </a:rPr>
              <a:t>Add,	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data flow strategies 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link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weights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857CE9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857CE9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  <a:tab pos="4027804" algn="l"/>
              </a:tabLst>
            </a:pPr>
            <a:r>
              <a:rPr sz="2000" b="1" spc="-40" dirty="0">
                <a:solidFill>
                  <a:srgbClr val="857CE9"/>
                </a:solidFill>
                <a:latin typeface="Arial"/>
                <a:cs typeface="Arial"/>
              </a:rPr>
              <a:t>Test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path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segments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to</a:t>
            </a:r>
            <a:r>
              <a:rPr sz="2000" b="1" spc="7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have</a:t>
            </a:r>
            <a:r>
              <a:rPr sz="2000" b="1" spc="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a	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‘d’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(or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u,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k,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du,</a:t>
            </a:r>
            <a:r>
              <a:rPr sz="2000" b="1" spc="-18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dk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918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 </a:t>
            </a:r>
            <a:r>
              <a:rPr sz="2400" dirty="0"/>
              <a:t>Testing 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80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9704" y="722376"/>
            <a:ext cx="1953768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008" y="1066800"/>
            <a:ext cx="1691639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895" y="1356360"/>
            <a:ext cx="414528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1080" y="1331975"/>
            <a:ext cx="4236720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895" y="1661160"/>
            <a:ext cx="414528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1080" y="1636776"/>
            <a:ext cx="4657344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9511" y="2575560"/>
            <a:ext cx="536448" cy="399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8695" y="2551176"/>
            <a:ext cx="1517904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9127" y="2551176"/>
            <a:ext cx="432815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14472" y="2551176"/>
            <a:ext cx="2654807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30295" y="2855976"/>
            <a:ext cx="725423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08247" y="2855976"/>
            <a:ext cx="923544" cy="423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9511" y="3489959"/>
            <a:ext cx="536448" cy="3992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8695" y="3465576"/>
            <a:ext cx="969263" cy="423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80488" y="3465576"/>
            <a:ext cx="432815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65832" y="3465576"/>
            <a:ext cx="2526792" cy="423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29511" y="4099559"/>
            <a:ext cx="536448" cy="3992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8695" y="4075176"/>
            <a:ext cx="2895600" cy="4236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9511" y="4709159"/>
            <a:ext cx="536448" cy="3992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8695" y="4684776"/>
            <a:ext cx="658368" cy="4236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36648" y="4684776"/>
            <a:ext cx="2334768" cy="4236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23944" y="4684776"/>
            <a:ext cx="417575" cy="4236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4152" y="4684776"/>
            <a:ext cx="655320" cy="4236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72000" y="4684776"/>
            <a:ext cx="487679" cy="4236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86711" y="5318759"/>
            <a:ext cx="414527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15895" y="5294376"/>
            <a:ext cx="1490471" cy="4236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8896" y="5294376"/>
            <a:ext cx="432815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44240" y="5294376"/>
            <a:ext cx="2968752" cy="4236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86711" y="5623559"/>
            <a:ext cx="414527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15895" y="5599176"/>
            <a:ext cx="1490471" cy="42367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8896" y="5599176"/>
            <a:ext cx="432815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44240" y="5599176"/>
            <a:ext cx="1795272" cy="4236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92040" y="5599176"/>
            <a:ext cx="432815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77384" y="5599176"/>
            <a:ext cx="1453896" cy="423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28852" y="789254"/>
            <a:ext cx="5429885" cy="520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u="heavy" spc="-5" dirty="0">
                <a:solidFill>
                  <a:srgbClr val="0000CC"/>
                </a:solidFill>
                <a:latin typeface="Arial"/>
                <a:cs typeface="Arial"/>
              </a:rPr>
              <a:t>DEFINITIONS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000" b="1" spc="-35" dirty="0">
                <a:solidFill>
                  <a:srgbClr val="006600"/>
                </a:solidFill>
                <a:latin typeface="Arial"/>
                <a:cs typeface="Arial"/>
              </a:rPr>
              <a:t>w.r.t.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variable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or data 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object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‘v’</a:t>
            </a:r>
            <a:endParaRPr sz="20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000" b="1" spc="-20" dirty="0">
                <a:solidFill>
                  <a:srgbClr val="006600"/>
                </a:solidFill>
                <a:latin typeface="Arial"/>
                <a:cs typeface="Arial"/>
              </a:rPr>
              <a:t>Assume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all 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DF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paths </a:t>
            </a:r>
            <a:r>
              <a:rPr sz="2000" b="1" spc="-15" dirty="0">
                <a:solidFill>
                  <a:srgbClr val="006600"/>
                </a:solidFill>
                <a:latin typeface="Arial"/>
                <a:cs typeface="Arial"/>
              </a:rPr>
              <a:t>are</a:t>
            </a:r>
            <a:r>
              <a:rPr sz="2000" b="1" spc="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achievable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6600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600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Definition-clear path</a:t>
            </a:r>
            <a:r>
              <a:rPr sz="2000" b="1" spc="-1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segment</a:t>
            </a:r>
            <a:endParaRPr sz="2000">
              <a:latin typeface="Arial"/>
              <a:cs typeface="Arial"/>
            </a:endParaRPr>
          </a:p>
          <a:p>
            <a:pPr marL="450850" algn="ctr">
              <a:lnSpc>
                <a:spcPct val="100000"/>
              </a:lnSpc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no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k,</a:t>
            </a:r>
            <a:r>
              <a:rPr sz="2000" b="1" spc="-3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kd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1091565" algn="l"/>
                <a:tab pos="1092200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Loop-free path</a:t>
            </a:r>
            <a:r>
              <a:rPr sz="2000" b="1" spc="-4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segment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buClr>
                <a:srgbClr val="0066FF"/>
              </a:buClr>
              <a:buAutoNum type="arabicPeriod" startAt="2"/>
              <a:tabLst>
                <a:tab pos="1091565" algn="l"/>
                <a:tab pos="1092200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Simple path segment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66FF"/>
              </a:buClr>
              <a:buFont typeface="Arial"/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buClr>
                <a:srgbClr val="0066FF"/>
              </a:buClr>
              <a:buAutoNum type="arabicPeriod" startAt="2"/>
              <a:tabLst>
                <a:tab pos="1091565" algn="l"/>
                <a:tab pos="1092200" algn="l"/>
                <a:tab pos="2145665" algn="l"/>
              </a:tabLst>
            </a:pP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du</a:t>
            </a:r>
            <a:r>
              <a:rPr sz="2000" b="1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path	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from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node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i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to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6FF"/>
              </a:buClr>
              <a:buFont typeface="Arial"/>
              <a:buAutoNum type="arabicPeriod" startAt="2"/>
            </a:pPr>
            <a:endParaRPr sz="2050">
              <a:latin typeface="Times New Roman"/>
              <a:cs typeface="Times New Roman"/>
            </a:endParaRPr>
          </a:p>
          <a:p>
            <a:pPr marL="1548765" lvl="1" indent="-340995">
              <a:lnSpc>
                <a:spcPct val="100000"/>
              </a:lnSpc>
              <a:buFont typeface="Arial"/>
              <a:buChar char="•"/>
              <a:tabLst>
                <a:tab pos="1548765" algn="l"/>
                <a:tab pos="1549400" algn="l"/>
                <a:tab pos="5257800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definition-clear</a:t>
            </a:r>
            <a:r>
              <a:rPr sz="2000" b="1" spc="-2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&amp;</a:t>
            </a:r>
            <a:r>
              <a:rPr sz="2000" b="1" spc="2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simple	c</a:t>
            </a:r>
            <a:endParaRPr sz="2000">
              <a:latin typeface="Arial"/>
              <a:cs typeface="Arial"/>
            </a:endParaRPr>
          </a:p>
          <a:p>
            <a:pPr marL="1548765" lvl="1" indent="-340995">
              <a:lnSpc>
                <a:spcPct val="100000"/>
              </a:lnSpc>
              <a:buFont typeface="Arial"/>
              <a:buChar char="•"/>
              <a:tabLst>
                <a:tab pos="1548765" algn="l"/>
                <a:tab pos="1549400" algn="l"/>
                <a:tab pos="5262245" algn="l"/>
              </a:tabLst>
            </a:pP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defi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itio</a:t>
            </a:r>
            <a:r>
              <a:rPr sz="2000" b="1" spc="15" dirty="0">
                <a:solidFill>
                  <a:srgbClr val="857CE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cl</a:t>
            </a:r>
            <a:r>
              <a:rPr sz="2000" b="1" spc="-15" dirty="0">
                <a:solidFill>
                  <a:srgbClr val="857CE9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ar</a:t>
            </a:r>
            <a:r>
              <a:rPr sz="2000" b="1" spc="-40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7CE9"/>
                </a:solidFill>
                <a:latin typeface="Arial"/>
                <a:cs typeface="Arial"/>
              </a:rPr>
              <a:t>&amp;</a:t>
            </a:r>
            <a:r>
              <a:rPr sz="2000" b="1" spc="15" dirty="0">
                <a:solidFill>
                  <a:srgbClr val="857CE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lo</a:t>
            </a:r>
            <a:r>
              <a:rPr sz="2000" b="1" spc="0" dirty="0">
                <a:solidFill>
                  <a:srgbClr val="857CE9"/>
                </a:solidFill>
                <a:latin typeface="Arial"/>
                <a:cs typeface="Arial"/>
              </a:rPr>
              <a:t>op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-f</a:t>
            </a:r>
            <a:r>
              <a:rPr sz="2000" b="1" spc="-15" dirty="0">
                <a:solidFill>
                  <a:srgbClr val="857CE9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ee</a:t>
            </a:r>
            <a:r>
              <a:rPr sz="2000" b="1" dirty="0">
                <a:solidFill>
                  <a:srgbClr val="857CE9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857CE9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918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 </a:t>
            </a:r>
            <a:r>
              <a:rPr sz="2400" dirty="0"/>
              <a:t>Testing 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80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627887"/>
            <a:ext cx="256641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9511" y="1645920"/>
            <a:ext cx="536448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8695" y="1621536"/>
            <a:ext cx="661416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2639" y="1621536"/>
            <a:ext cx="432815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7983" y="1621536"/>
            <a:ext cx="2362199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9511" y="2255520"/>
            <a:ext cx="536448" cy="399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8695" y="2231135"/>
            <a:ext cx="2974848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511" y="2865120"/>
            <a:ext cx="536448" cy="399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8695" y="2840735"/>
            <a:ext cx="893063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04288" y="2840735"/>
            <a:ext cx="432815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89632" y="2840735"/>
            <a:ext cx="1868423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10584" y="2840735"/>
            <a:ext cx="432815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95928" y="2840735"/>
            <a:ext cx="2392679" cy="423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41135" y="2840735"/>
            <a:ext cx="432815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26479" y="2840735"/>
            <a:ext cx="1886712" cy="423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65719" y="2840735"/>
            <a:ext cx="432816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51064" y="2840735"/>
            <a:ext cx="923544" cy="423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9511" y="3474720"/>
            <a:ext cx="536448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58695" y="3450335"/>
            <a:ext cx="3127248" cy="423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29511" y="4084320"/>
            <a:ext cx="536448" cy="399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8695" y="4059935"/>
            <a:ext cx="893063" cy="423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04288" y="4059935"/>
            <a:ext cx="432815" cy="423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89632" y="4059935"/>
            <a:ext cx="1731264" cy="42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73423" y="4059935"/>
            <a:ext cx="432815" cy="423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58767" y="4059935"/>
            <a:ext cx="2142743" cy="4236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9639" y="5260847"/>
            <a:ext cx="1740408" cy="5090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15895" y="5949696"/>
            <a:ext cx="4282439" cy="4236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28852" y="710006"/>
            <a:ext cx="3733165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DFT</a:t>
            </a:r>
            <a:r>
              <a:rPr sz="2400" b="1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Strategies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spcBef>
                <a:spcPts val="1710"/>
              </a:spcBef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20" dirty="0">
                <a:solidFill>
                  <a:srgbClr val="A40020"/>
                </a:solidFill>
                <a:latin typeface="Arial"/>
                <a:cs typeface="Arial"/>
              </a:rPr>
              <a:t>All-du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paths</a:t>
            </a:r>
            <a:r>
              <a:rPr sz="2000" b="1" spc="3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A40020"/>
                </a:solidFill>
                <a:latin typeface="Arial"/>
                <a:cs typeface="Arial"/>
              </a:rPr>
              <a:t>(ADUP)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A40020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091565" indent="-34099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091565" algn="l"/>
                <a:tab pos="1092200" algn="l"/>
              </a:tabLst>
            </a:pPr>
            <a:r>
              <a:rPr sz="2000" b="1" spc="-30" dirty="0">
                <a:solidFill>
                  <a:srgbClr val="A40020"/>
                </a:solidFill>
                <a:latin typeface="Arial"/>
                <a:cs typeface="Arial"/>
              </a:rPr>
              <a:t>All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uses </a:t>
            </a:r>
            <a:r>
              <a:rPr sz="2000" b="1" spc="-25" dirty="0">
                <a:solidFill>
                  <a:srgbClr val="A40020"/>
                </a:solidFill>
                <a:latin typeface="Arial"/>
                <a:cs typeface="Arial"/>
              </a:rPr>
              <a:t>(AU)</a:t>
            </a:r>
            <a:r>
              <a:rPr sz="2000" b="1" spc="10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strategy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66799" y="2908503"/>
            <a:ext cx="318198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3695" algn="l"/>
              </a:tabLst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3.	</a:t>
            </a:r>
            <a:r>
              <a:rPr sz="2000" b="1" spc="-30" dirty="0">
                <a:solidFill>
                  <a:srgbClr val="800080"/>
                </a:solidFill>
                <a:latin typeface="Arial"/>
                <a:cs typeface="Arial"/>
              </a:rPr>
              <a:t>All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p-uses/some</a:t>
            </a:r>
            <a:r>
              <a:rPr sz="2000" b="1" spc="6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c-uses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35837" y="2908503"/>
            <a:ext cx="35693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3425" algn="l"/>
              </a:tabLst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and	</a:t>
            </a:r>
            <a:r>
              <a:rPr sz="2000" b="1" spc="-30" dirty="0">
                <a:solidFill>
                  <a:srgbClr val="800080"/>
                </a:solidFill>
                <a:latin typeface="Arial"/>
                <a:cs typeface="Arial"/>
              </a:rPr>
              <a:t>All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c-uses/some</a:t>
            </a:r>
            <a:r>
              <a:rPr sz="2000" b="1" spc="12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p-uses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66799" y="3518357"/>
            <a:ext cx="31489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3695" algn="l"/>
              </a:tabLst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1.	</a:t>
            </a:r>
            <a:r>
              <a:rPr sz="2000" b="1" spc="-30" dirty="0">
                <a:solidFill>
                  <a:srgbClr val="800080"/>
                </a:solidFill>
                <a:latin typeface="Arial"/>
                <a:cs typeface="Arial"/>
              </a:rPr>
              <a:t>All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Definitions</a:t>
            </a:r>
            <a:r>
              <a:rPr sz="2000" b="1" spc="3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Strategy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66799" y="4128338"/>
            <a:ext cx="30448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3695" algn="l"/>
                <a:tab pos="1765300" algn="l"/>
                <a:tab pos="2228215" algn="l"/>
              </a:tabLst>
            </a:pP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.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2000" b="1" spc="-8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ll</a:t>
            </a:r>
            <a:r>
              <a:rPr sz="2000" b="1" spc="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p-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use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2000" b="1" spc="-8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ll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-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uses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95130" y="4128338"/>
            <a:ext cx="10375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Strategy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09268" y="5345074"/>
            <a:ext cx="521462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Purpose:</a:t>
            </a:r>
            <a:endParaRPr sz="2400">
              <a:latin typeface="Arial"/>
              <a:cs typeface="Arial"/>
            </a:endParaRPr>
          </a:p>
          <a:p>
            <a:pPr marL="1268730">
              <a:lnSpc>
                <a:spcPct val="100000"/>
              </a:lnSpc>
              <a:spcBef>
                <a:spcPts val="2410"/>
              </a:spcBef>
            </a:pPr>
            <a:r>
              <a:rPr sz="2000" b="1" spc="-40" dirty="0">
                <a:solidFill>
                  <a:srgbClr val="800080"/>
                </a:solidFill>
                <a:latin typeface="Arial"/>
                <a:cs typeface="Arial"/>
              </a:rPr>
              <a:t>Test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Design,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Develop </a:t>
            </a:r>
            <a:r>
              <a:rPr sz="2000" b="1" spc="-40" dirty="0">
                <a:solidFill>
                  <a:srgbClr val="800080"/>
                </a:solidFill>
                <a:latin typeface="Arial"/>
                <a:cs typeface="Arial"/>
              </a:rPr>
              <a:t>Test</a:t>
            </a:r>
            <a:r>
              <a:rPr sz="2000" b="1" spc="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Cases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918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 </a:t>
            </a:r>
            <a:r>
              <a:rPr sz="2400" dirty="0"/>
              <a:t>Testing 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80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1416" y="7315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704087"/>
            <a:ext cx="795527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704087"/>
            <a:ext cx="51511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2183" y="704087"/>
            <a:ext cx="2828543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9511" y="1417319"/>
            <a:ext cx="414527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8695" y="1392936"/>
            <a:ext cx="2097024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9511" y="2026920"/>
            <a:ext cx="414527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8695" y="2002535"/>
            <a:ext cx="1033271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7648" y="2002535"/>
            <a:ext cx="658368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8648" y="2002535"/>
            <a:ext cx="6519672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8695" y="2307335"/>
            <a:ext cx="853440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1416" y="3535679"/>
            <a:ext cx="643128" cy="4815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0600" y="3508247"/>
            <a:ext cx="3572255" cy="5090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29511" y="4221479"/>
            <a:ext cx="414527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8695" y="4197096"/>
            <a:ext cx="1853183" cy="4236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4408" y="4197096"/>
            <a:ext cx="5306568" cy="423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8695" y="4501896"/>
            <a:ext cx="7601711" cy="42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8695" y="4806696"/>
            <a:ext cx="3617976" cy="4236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8852" y="786206"/>
            <a:ext cx="8341995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330" algn="l"/>
              </a:tabLst>
            </a:pPr>
            <a:r>
              <a:rPr sz="2400" b="1" spc="-15" dirty="0">
                <a:solidFill>
                  <a:srgbClr val="A40020"/>
                </a:solidFill>
                <a:latin typeface="Arial"/>
                <a:cs typeface="Arial"/>
              </a:rPr>
              <a:t>All-du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paths</a:t>
            </a:r>
            <a:r>
              <a:rPr sz="2400" b="1" spc="3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A40020"/>
                </a:solidFill>
                <a:latin typeface="Arial"/>
                <a:cs typeface="Arial"/>
              </a:rPr>
              <a:t>(ADUP)</a:t>
            </a:r>
            <a:endParaRPr sz="2400">
              <a:latin typeface="Arial"/>
              <a:cs typeface="Arial"/>
            </a:endParaRPr>
          </a:p>
          <a:p>
            <a:pPr marL="1091565" lvl="1" indent="-340995">
              <a:lnSpc>
                <a:spcPct val="100000"/>
              </a:lnSpc>
              <a:spcBef>
                <a:spcPts val="2415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Strongest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DFT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du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path for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variable for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definition to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every</a:t>
            </a:r>
            <a:endParaRPr sz="20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use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8852" y="3591509"/>
            <a:ext cx="8383270" cy="252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54330" algn="l"/>
              </a:tabLst>
            </a:pPr>
            <a:r>
              <a:rPr sz="2400" b="1" spc="-30" dirty="0">
                <a:solidFill>
                  <a:srgbClr val="A40020"/>
                </a:solidFill>
                <a:latin typeface="Arial"/>
                <a:cs typeface="Arial"/>
              </a:rPr>
              <a:t>All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uses </a:t>
            </a:r>
            <a:r>
              <a:rPr sz="2400" b="1" spc="-25" dirty="0">
                <a:solidFill>
                  <a:srgbClr val="A40020"/>
                </a:solidFill>
                <a:latin typeface="Arial"/>
                <a:cs typeface="Arial"/>
              </a:rPr>
              <a:t>(AU)</a:t>
            </a:r>
            <a:r>
              <a:rPr sz="2400" b="1" spc="1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strategy</a:t>
            </a:r>
            <a:endParaRPr sz="2400">
              <a:latin typeface="Arial"/>
              <a:cs typeface="Arial"/>
            </a:endParaRPr>
          </a:p>
          <a:p>
            <a:pPr marL="1091565" marR="109220" lvl="1" indent="-340995">
              <a:lnSpc>
                <a:spcPct val="100000"/>
              </a:lnSpc>
              <a:spcBef>
                <a:spcPts val="2415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000" b="1" spc="-45" dirty="0">
                <a:solidFill>
                  <a:srgbClr val="CC0000"/>
                </a:solidFill>
                <a:latin typeface="Arial"/>
                <a:cs typeface="Arial"/>
              </a:rPr>
              <a:t>At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least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one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definition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clear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path segment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from every 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definition of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variable to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use of that definition be 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exercised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under some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test.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At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least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one path segment from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definition to every</a:t>
            </a:r>
            <a:r>
              <a:rPr sz="2000" b="1" spc="1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use</a:t>
            </a:r>
            <a:endParaRPr sz="2000">
              <a:latin typeface="Arial"/>
              <a:cs typeface="Arial"/>
            </a:endParaRPr>
          </a:p>
          <a:p>
            <a:pPr marL="1091565">
              <a:lnSpc>
                <a:spcPct val="100000"/>
              </a:lnSpc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that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can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be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reached from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that</a:t>
            </a:r>
            <a:r>
              <a:rPr sz="2000" b="1" spc="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definition.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5576" y="218643"/>
            <a:ext cx="6918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Data -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Flow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Testing – Data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Flow </a:t>
            </a:r>
            <a:r>
              <a:rPr sz="2400" dirty="0">
                <a:solidFill>
                  <a:srgbClr val="D50092"/>
                </a:solidFill>
                <a:latin typeface="Arial"/>
                <a:cs typeface="Arial"/>
              </a:rPr>
              <a:t>Testing</a:t>
            </a:r>
            <a:r>
              <a:rPr sz="2400" spc="-80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D50092"/>
                </a:solidFill>
                <a:latin typeface="Arial"/>
                <a:cs typeface="Arial"/>
              </a:rPr>
              <a:t>Strategies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400" y="1027175"/>
            <a:ext cx="743712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536" y="996696"/>
            <a:ext cx="1240536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583" y="996696"/>
            <a:ext cx="594359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4455" y="996696"/>
            <a:ext cx="2615184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4152" y="996696"/>
            <a:ext cx="594360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3023" y="996696"/>
            <a:ext cx="3249168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56704" y="996696"/>
            <a:ext cx="594359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75576" y="996696"/>
            <a:ext cx="2417064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0536" y="1423416"/>
            <a:ext cx="691895" cy="582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6944" y="1423416"/>
            <a:ext cx="594359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816" y="1423416"/>
            <a:ext cx="1286256" cy="582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9511" y="2819400"/>
            <a:ext cx="414527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8695" y="2795016"/>
            <a:ext cx="1310640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86711" y="3429000"/>
            <a:ext cx="414527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15895" y="3404615"/>
            <a:ext cx="2386584" cy="423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9511" y="4343400"/>
            <a:ext cx="414527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8695" y="4319015"/>
            <a:ext cx="1341120" cy="423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86711" y="4953000"/>
            <a:ext cx="414527" cy="3992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5895" y="4928615"/>
            <a:ext cx="2298192" cy="4236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20886" y="1088263"/>
            <a:ext cx="27343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30" dirty="0">
                <a:solidFill>
                  <a:srgbClr val="A40020"/>
                </a:solidFill>
                <a:latin typeface="Arial"/>
                <a:cs typeface="Arial"/>
              </a:rPr>
              <a:t>All</a:t>
            </a:r>
            <a:r>
              <a:rPr sz="2800" b="1" spc="-2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A40020"/>
                </a:solidFill>
                <a:latin typeface="Arial"/>
                <a:cs typeface="Arial"/>
              </a:rPr>
              <a:t>c-uses/some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09268" y="1088263"/>
            <a:ext cx="525208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06925" algn="l"/>
              </a:tabLst>
            </a:pPr>
            <a:r>
              <a:rPr sz="2800" b="1" spc="-5" dirty="0">
                <a:solidFill>
                  <a:srgbClr val="A40020"/>
                </a:solidFill>
                <a:latin typeface="Arial"/>
                <a:cs typeface="Arial"/>
              </a:rPr>
              <a:t>3</a:t>
            </a:r>
            <a:r>
              <a:rPr sz="2800" b="1" dirty="0">
                <a:solidFill>
                  <a:srgbClr val="A40020"/>
                </a:solidFill>
                <a:latin typeface="Arial"/>
                <a:cs typeface="Arial"/>
              </a:rPr>
              <a:t>.</a:t>
            </a:r>
            <a:r>
              <a:rPr sz="2800" b="1" spc="-434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800" b="1" spc="-80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800" b="1" spc="0" dirty="0">
                <a:solidFill>
                  <a:srgbClr val="A40020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A40020"/>
                </a:solidFill>
                <a:latin typeface="Arial"/>
                <a:cs typeface="Arial"/>
              </a:rPr>
              <a:t>l</a:t>
            </a:r>
            <a:r>
              <a:rPr sz="2800" b="1" spc="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A40020"/>
                </a:solidFill>
                <a:latin typeface="Arial"/>
                <a:cs typeface="Arial"/>
              </a:rPr>
              <a:t>p-</a:t>
            </a:r>
            <a:r>
              <a:rPr sz="2800" b="1" spc="-15" dirty="0">
                <a:solidFill>
                  <a:srgbClr val="A40020"/>
                </a:solidFill>
                <a:latin typeface="Arial"/>
                <a:cs typeface="Arial"/>
              </a:rPr>
              <a:t>u</a:t>
            </a:r>
            <a:r>
              <a:rPr sz="2800" b="1" dirty="0">
                <a:solidFill>
                  <a:srgbClr val="A40020"/>
                </a:solidFill>
                <a:latin typeface="Arial"/>
                <a:cs typeface="Arial"/>
              </a:rPr>
              <a:t>ses/some </a:t>
            </a:r>
            <a:r>
              <a:rPr sz="2800" b="1" spc="5" dirty="0">
                <a:solidFill>
                  <a:srgbClr val="A40020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A40020"/>
                </a:solidFill>
                <a:latin typeface="Arial"/>
                <a:cs typeface="Arial"/>
              </a:rPr>
              <a:t>-</a:t>
            </a:r>
            <a:r>
              <a:rPr sz="2800" b="1" spc="-15" dirty="0">
                <a:solidFill>
                  <a:srgbClr val="A40020"/>
                </a:solidFill>
                <a:latin typeface="Arial"/>
                <a:cs typeface="Arial"/>
              </a:rPr>
              <a:t>u</a:t>
            </a:r>
            <a:r>
              <a:rPr sz="2800" b="1" dirty="0">
                <a:solidFill>
                  <a:srgbClr val="A40020"/>
                </a:solidFill>
                <a:latin typeface="Arial"/>
                <a:cs typeface="Arial"/>
              </a:rPr>
              <a:t>ses	a</a:t>
            </a:r>
            <a:r>
              <a:rPr sz="2800" b="1" spc="-15" dirty="0">
                <a:solidFill>
                  <a:srgbClr val="A40020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</a:pPr>
            <a:r>
              <a:rPr sz="2800" b="1" dirty="0">
                <a:solidFill>
                  <a:srgbClr val="A40020"/>
                </a:solidFill>
                <a:latin typeface="Arial"/>
                <a:cs typeface="Arial"/>
              </a:rPr>
              <a:t>p-uses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566799" y="2862783"/>
            <a:ext cx="286321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APU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+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3366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810895" lvl="1" indent="-340995">
              <a:lnSpc>
                <a:spcPct val="100000"/>
              </a:lnSpc>
              <a:buFont typeface="Arial"/>
              <a:buChar char="•"/>
              <a:tabLst>
                <a:tab pos="810895" algn="l"/>
                <a:tab pos="811530" algn="l"/>
              </a:tabLst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Stronger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than</a:t>
            </a:r>
            <a:r>
              <a:rPr sz="20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3366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3366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ACU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+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3366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810895" lvl="1" indent="-340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0895" algn="l"/>
                <a:tab pos="811530" algn="l"/>
                <a:tab pos="2452370" algn="l"/>
              </a:tabLst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Weaker</a:t>
            </a:r>
            <a:r>
              <a:rPr sz="20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than	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918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 </a:t>
            </a:r>
            <a:r>
              <a:rPr sz="2400" dirty="0"/>
              <a:t>Testing 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80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1832" y="10363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1016" y="1008888"/>
            <a:ext cx="4648200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9511" y="2026920"/>
            <a:ext cx="414527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8695" y="2002535"/>
            <a:ext cx="3447287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8511" y="2002535"/>
            <a:ext cx="1740408" cy="423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31864" y="2002535"/>
            <a:ext cx="1036320" cy="423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9511" y="2941320"/>
            <a:ext cx="414527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8695" y="2916935"/>
            <a:ext cx="4873752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09268" y="1091311"/>
            <a:ext cx="4599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0970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4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.</a:t>
            </a:r>
            <a:r>
              <a:rPr sz="2400" b="1" spc="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ll</a:t>
            </a:r>
            <a:r>
              <a:rPr sz="2400" b="1" spc="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Definitions</a:t>
            </a:r>
            <a:r>
              <a:rPr sz="2400" b="1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trategy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(</a:t>
            </a:r>
            <a:r>
              <a:rPr sz="2400" b="1" spc="-90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400" b="1" spc="5" dirty="0">
                <a:solidFill>
                  <a:srgbClr val="A40020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6799" y="2069668"/>
            <a:ext cx="48609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Cover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definition by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at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least</a:t>
            </a:r>
            <a:r>
              <a:rPr sz="2000" b="1" spc="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82867" y="2069668"/>
            <a:ext cx="7150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p or</a:t>
            </a:r>
            <a:r>
              <a:rPr sz="2000" b="1" spc="-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66799" y="2985007"/>
            <a:ext cx="29222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Weaker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than 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ACU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+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44802" y="2985007"/>
            <a:ext cx="17132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34060" algn="l"/>
              </a:tabLst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and	</a:t>
            </a: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APU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+</a:t>
            </a:r>
            <a:r>
              <a:rPr sz="20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9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84886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5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52463"/>
            <a:ext cx="9296400" cy="381000"/>
          </a:xfrm>
          <a:custGeom>
            <a:avLst/>
            <a:gdLst/>
            <a:ahLst/>
            <a:cxnLst/>
            <a:rect l="l" t="t" r="r" b="b"/>
            <a:pathLst>
              <a:path w="9296400" h="381000">
                <a:moveTo>
                  <a:pt x="0" y="380936"/>
                </a:moveTo>
                <a:lnTo>
                  <a:pt x="9296400" y="380936"/>
                </a:lnTo>
                <a:lnTo>
                  <a:pt x="9296400" y="0"/>
                </a:lnTo>
                <a:lnTo>
                  <a:pt x="0" y="0"/>
                </a:lnTo>
                <a:lnTo>
                  <a:pt x="0" y="380936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152463"/>
            <a:ext cx="9296400" cy="411480"/>
          </a:xfrm>
          <a:custGeom>
            <a:avLst/>
            <a:gdLst/>
            <a:ahLst/>
            <a:cxnLst/>
            <a:rect l="l" t="t" r="r" b="b"/>
            <a:pathLst>
              <a:path w="9296400" h="411480">
                <a:moveTo>
                  <a:pt x="0" y="411162"/>
                </a:moveTo>
                <a:lnTo>
                  <a:pt x="9296400" y="411162"/>
                </a:lnTo>
                <a:lnTo>
                  <a:pt x="929640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Implementation of</a:t>
            </a:r>
            <a:r>
              <a:rPr spc="-60" dirty="0"/>
              <a:t> </a:t>
            </a:r>
            <a:r>
              <a:rPr spc="-5" dirty="0"/>
              <a:t>Transaction-Flow</a:t>
            </a:r>
          </a:p>
        </p:txBody>
      </p:sp>
      <p:sp>
        <p:nvSpPr>
          <p:cNvPr id="7" name="object 7"/>
          <p:cNvSpPr/>
          <p:nvPr/>
        </p:nvSpPr>
        <p:spPr>
          <a:xfrm>
            <a:off x="304800" y="533400"/>
            <a:ext cx="9296400" cy="6019800"/>
          </a:xfrm>
          <a:custGeom>
            <a:avLst/>
            <a:gdLst/>
            <a:ahLst/>
            <a:cxnLst/>
            <a:rect l="l" t="t" r="r" b="b"/>
            <a:pathLst>
              <a:path w="9296400" h="6019800">
                <a:moveTo>
                  <a:pt x="0" y="6019800"/>
                </a:moveTo>
                <a:lnTo>
                  <a:pt x="9296400" y="6019800"/>
                </a:lnTo>
                <a:lnTo>
                  <a:pt x="92964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533400"/>
            <a:ext cx="9296400" cy="6019800"/>
          </a:xfrm>
          <a:custGeom>
            <a:avLst/>
            <a:gdLst/>
            <a:ahLst/>
            <a:cxnLst/>
            <a:rect l="l" t="t" r="r" b="b"/>
            <a:pathLst>
              <a:path w="9296400" h="6019800">
                <a:moveTo>
                  <a:pt x="0" y="6019800"/>
                </a:moveTo>
                <a:lnTo>
                  <a:pt x="9296400" y="6019800"/>
                </a:lnTo>
                <a:lnTo>
                  <a:pt x="92964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568" y="697230"/>
            <a:ext cx="60388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99385" algn="l"/>
              </a:tabLst>
            </a:pP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System </a:t>
            </a:r>
            <a:r>
              <a:rPr sz="1600" b="1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Control Structure	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architecture of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the implementation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7336" y="13716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609600"/>
                </a:moveTo>
                <a:lnTo>
                  <a:pt x="761873" y="609600"/>
                </a:lnTo>
                <a:lnTo>
                  <a:pt x="761873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7336" y="1371600"/>
            <a:ext cx="762000" cy="6096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222885" marR="167640" indent="-45720">
              <a:lnSpc>
                <a:spcPct val="100000"/>
              </a:lnSpc>
              <a:spcBef>
                <a:spcPts val="690"/>
              </a:spcBef>
            </a:pPr>
            <a:r>
              <a:rPr sz="1400" spc="-2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ron</a:t>
            </a:r>
            <a:r>
              <a:rPr sz="1400" spc="-5" dirty="0">
                <a:latin typeface="Arial"/>
                <a:cs typeface="Arial"/>
              </a:rPr>
              <a:t>t  </a:t>
            </a:r>
            <a:r>
              <a:rPr sz="1400" spc="-10" dirty="0">
                <a:latin typeface="Arial"/>
                <a:cs typeface="Arial"/>
              </a:rPr>
              <a:t>End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2587" y="16383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549" y="0"/>
                </a:moveTo>
                <a:lnTo>
                  <a:pt x="228549" y="76200"/>
                </a:lnTo>
                <a:lnTo>
                  <a:pt x="292049" y="44450"/>
                </a:lnTo>
                <a:lnTo>
                  <a:pt x="241249" y="44450"/>
                </a:lnTo>
                <a:lnTo>
                  <a:pt x="241249" y="31750"/>
                </a:lnTo>
                <a:lnTo>
                  <a:pt x="292049" y="31750"/>
                </a:lnTo>
                <a:lnTo>
                  <a:pt x="228549" y="0"/>
                </a:lnTo>
                <a:close/>
              </a:path>
              <a:path w="304800" h="76200">
                <a:moveTo>
                  <a:pt x="22854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549" y="44450"/>
                </a:lnTo>
                <a:lnTo>
                  <a:pt x="228549" y="31750"/>
                </a:lnTo>
                <a:close/>
              </a:path>
              <a:path w="304800" h="76200">
                <a:moveTo>
                  <a:pt x="292049" y="31750"/>
                </a:moveTo>
                <a:lnTo>
                  <a:pt x="241249" y="31750"/>
                </a:lnTo>
                <a:lnTo>
                  <a:pt x="241249" y="44450"/>
                </a:lnTo>
                <a:lnTo>
                  <a:pt x="292049" y="44450"/>
                </a:lnTo>
                <a:lnTo>
                  <a:pt x="304749" y="38100"/>
                </a:lnTo>
                <a:lnTo>
                  <a:pt x="29204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9197" y="1638300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672" y="0"/>
                </a:moveTo>
                <a:lnTo>
                  <a:pt x="685672" y="76200"/>
                </a:lnTo>
                <a:lnTo>
                  <a:pt x="749172" y="44450"/>
                </a:lnTo>
                <a:lnTo>
                  <a:pt x="698372" y="44450"/>
                </a:lnTo>
                <a:lnTo>
                  <a:pt x="698372" y="31750"/>
                </a:lnTo>
                <a:lnTo>
                  <a:pt x="749172" y="31750"/>
                </a:lnTo>
                <a:lnTo>
                  <a:pt x="685672" y="0"/>
                </a:lnTo>
                <a:close/>
              </a:path>
              <a:path w="762000" h="76200">
                <a:moveTo>
                  <a:pt x="68567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672" y="44450"/>
                </a:lnTo>
                <a:lnTo>
                  <a:pt x="685672" y="31750"/>
                </a:lnTo>
                <a:close/>
              </a:path>
              <a:path w="762000" h="76200">
                <a:moveTo>
                  <a:pt x="749172" y="31750"/>
                </a:moveTo>
                <a:lnTo>
                  <a:pt x="698372" y="31750"/>
                </a:lnTo>
                <a:lnTo>
                  <a:pt x="698372" y="44450"/>
                </a:lnTo>
                <a:lnTo>
                  <a:pt x="749172" y="44450"/>
                </a:lnTo>
                <a:lnTo>
                  <a:pt x="761872" y="38100"/>
                </a:lnTo>
                <a:lnTo>
                  <a:pt x="74917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98219" y="1173607"/>
            <a:ext cx="55372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20" dirty="0">
                <a:latin typeface="Arial"/>
                <a:cs typeface="Arial"/>
              </a:rPr>
              <a:t>Input  </a:t>
            </a:r>
            <a:r>
              <a:rPr sz="1400" spc="-10" dirty="0">
                <a:latin typeface="Arial"/>
                <a:cs typeface="Arial"/>
              </a:rPr>
              <a:t>Q</a:t>
            </a:r>
            <a:r>
              <a:rPr sz="1400" spc="-15" dirty="0">
                <a:latin typeface="Arial"/>
                <a:cs typeface="Arial"/>
              </a:rPr>
              <a:t>ueu</a:t>
            </a:r>
            <a:r>
              <a:rPr sz="1400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11070" y="1371600"/>
            <a:ext cx="5942965" cy="685800"/>
          </a:xfrm>
          <a:custGeom>
            <a:avLst/>
            <a:gdLst/>
            <a:ahLst/>
            <a:cxnLst/>
            <a:rect l="l" t="t" r="r" b="b"/>
            <a:pathLst>
              <a:path w="5942965" h="685800">
                <a:moveTo>
                  <a:pt x="0" y="685800"/>
                </a:moveTo>
                <a:lnTo>
                  <a:pt x="5942583" y="685800"/>
                </a:lnTo>
                <a:lnTo>
                  <a:pt x="5942583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211070" y="1371600"/>
            <a:ext cx="5942965" cy="685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869315">
              <a:lnSpc>
                <a:spcPct val="100000"/>
              </a:lnSpc>
              <a:spcBef>
                <a:spcPts val="150"/>
              </a:spcBef>
            </a:pP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EXECUTIVE</a:t>
            </a:r>
            <a:endParaRPr sz="1400">
              <a:latin typeface="Arial"/>
              <a:cs typeface="Arial"/>
            </a:endParaRPr>
          </a:p>
          <a:p>
            <a:pPr marL="866775">
              <a:lnSpc>
                <a:spcPct val="100000"/>
              </a:lnSpc>
              <a:tabLst>
                <a:tab pos="2265680" algn="l"/>
                <a:tab pos="3253740" algn="l"/>
              </a:tabLst>
            </a:pP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SCHEDULER </a:t>
            </a:r>
            <a:r>
              <a:rPr sz="1400" b="1" spc="5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-	AND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/</a:t>
            </a:r>
            <a:r>
              <a:rPr sz="1400" spc="-10" dirty="0">
                <a:latin typeface="Arial"/>
                <a:cs typeface="Arial"/>
              </a:rPr>
              <a:t> OR	</a:t>
            </a:r>
            <a:r>
              <a:rPr sz="1400" b="1" spc="-20" dirty="0">
                <a:solidFill>
                  <a:srgbClr val="9900CC"/>
                </a:solidFill>
                <a:latin typeface="Arial"/>
                <a:cs typeface="Arial"/>
              </a:rPr>
              <a:t>OPERATING</a:t>
            </a:r>
            <a:r>
              <a:rPr sz="1400" b="1" spc="4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900CC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882015">
              <a:lnSpc>
                <a:spcPct val="100000"/>
              </a:lnSpc>
            </a:pPr>
            <a:r>
              <a:rPr sz="1400" b="1" spc="-30" dirty="0">
                <a:solidFill>
                  <a:srgbClr val="9900CC"/>
                </a:solidFill>
                <a:latin typeface="Arial"/>
                <a:cs typeface="Arial"/>
              </a:rPr>
              <a:t>DISPATCHER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763127" y="137160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609600"/>
                </a:moveTo>
                <a:lnTo>
                  <a:pt x="761873" y="609600"/>
                </a:lnTo>
                <a:lnTo>
                  <a:pt x="761873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63127" y="1371600"/>
            <a:ext cx="762000" cy="6096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7630" rIns="0" bIns="0" rtlCol="0">
            <a:spAutoFit/>
          </a:bodyPr>
          <a:lstStyle/>
          <a:p>
            <a:pPr marL="97155" marR="82550" indent="20955">
              <a:lnSpc>
                <a:spcPct val="100000"/>
              </a:lnSpc>
              <a:spcBef>
                <a:spcPts val="690"/>
              </a:spcBef>
            </a:pPr>
            <a:r>
              <a:rPr sz="1400" spc="-10" dirty="0">
                <a:latin typeface="Arial"/>
                <a:cs typeface="Arial"/>
              </a:rPr>
              <a:t>Output  </a:t>
            </a:r>
            <a:r>
              <a:rPr sz="1400" spc="-45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odu</a:t>
            </a:r>
            <a:r>
              <a:rPr sz="1400" spc="-5" dirty="0"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153654" y="1638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273" y="0"/>
                </a:moveTo>
                <a:lnTo>
                  <a:pt x="533273" y="76200"/>
                </a:lnTo>
                <a:lnTo>
                  <a:pt x="596773" y="44450"/>
                </a:lnTo>
                <a:lnTo>
                  <a:pt x="545973" y="44450"/>
                </a:lnTo>
                <a:lnTo>
                  <a:pt x="545973" y="31750"/>
                </a:lnTo>
                <a:lnTo>
                  <a:pt x="596773" y="31750"/>
                </a:lnTo>
                <a:lnTo>
                  <a:pt x="533273" y="0"/>
                </a:lnTo>
                <a:close/>
              </a:path>
              <a:path w="609600" h="76200">
                <a:moveTo>
                  <a:pt x="53327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273" y="44450"/>
                </a:lnTo>
                <a:lnTo>
                  <a:pt x="533273" y="31750"/>
                </a:lnTo>
                <a:close/>
              </a:path>
              <a:path w="609600" h="76200">
                <a:moveTo>
                  <a:pt x="596773" y="31750"/>
                </a:moveTo>
                <a:lnTo>
                  <a:pt x="545973" y="31750"/>
                </a:lnTo>
                <a:lnTo>
                  <a:pt x="545973" y="44450"/>
                </a:lnTo>
                <a:lnTo>
                  <a:pt x="596773" y="44450"/>
                </a:lnTo>
                <a:lnTo>
                  <a:pt x="609473" y="38100"/>
                </a:lnTo>
                <a:lnTo>
                  <a:pt x="59677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04707" y="1097407"/>
            <a:ext cx="55372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O</a:t>
            </a:r>
            <a:r>
              <a:rPr sz="1400" spc="-15" dirty="0">
                <a:latin typeface="Arial"/>
                <a:cs typeface="Arial"/>
              </a:rPr>
              <a:t>u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pu</a:t>
            </a:r>
            <a:r>
              <a:rPr sz="1400" spc="-5" dirty="0">
                <a:latin typeface="Arial"/>
                <a:cs typeface="Arial"/>
              </a:rPr>
              <a:t>t  </a:t>
            </a:r>
            <a:r>
              <a:rPr sz="1400" spc="-10" dirty="0">
                <a:latin typeface="Arial"/>
                <a:cs typeface="Arial"/>
              </a:rPr>
              <a:t>Q</a:t>
            </a:r>
            <a:r>
              <a:rPr sz="1400" spc="-15" dirty="0">
                <a:latin typeface="Arial"/>
                <a:cs typeface="Arial"/>
              </a:rPr>
              <a:t>ueu</a:t>
            </a:r>
            <a:r>
              <a:rPr sz="1400" spc="-5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39697" y="2133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12544" y="2485389"/>
            <a:ext cx="66294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P</a:t>
            </a:r>
            <a:r>
              <a:rPr sz="1400" spc="-15" dirty="0">
                <a:latin typeface="Arial"/>
                <a:cs typeface="Arial"/>
              </a:rPr>
              <a:t>ro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ss  </a:t>
            </a:r>
            <a:r>
              <a:rPr sz="1400" spc="-15" dirty="0">
                <a:latin typeface="Arial"/>
                <a:cs typeface="Arial"/>
              </a:rPr>
              <a:t>Queues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7270" y="2514600"/>
            <a:ext cx="1219200" cy="457200"/>
          </a:xfrm>
          <a:custGeom>
            <a:avLst/>
            <a:gdLst/>
            <a:ahLst/>
            <a:cxnLst/>
            <a:rect l="l" t="t" r="r" b="b"/>
            <a:pathLst>
              <a:path w="1219200" h="457200">
                <a:moveTo>
                  <a:pt x="0" y="457200"/>
                </a:moveTo>
                <a:lnTo>
                  <a:pt x="1218984" y="457200"/>
                </a:lnTo>
                <a:lnTo>
                  <a:pt x="12189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287270" y="2514600"/>
            <a:ext cx="12192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935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4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8615" y="25146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0" y="457200"/>
                </a:moveTo>
                <a:lnTo>
                  <a:pt x="1066609" y="457200"/>
                </a:lnTo>
                <a:lnTo>
                  <a:pt x="106660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58615" y="2514600"/>
            <a:ext cx="10668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935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4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77561" y="25146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457200"/>
                </a:moveTo>
                <a:lnTo>
                  <a:pt x="1142796" y="457200"/>
                </a:lnTo>
                <a:lnTo>
                  <a:pt x="1142796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877561" y="2514600"/>
            <a:ext cx="11430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35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4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2834" y="25146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0" y="457200"/>
                </a:moveTo>
                <a:lnTo>
                  <a:pt x="1066609" y="457200"/>
                </a:lnTo>
                <a:lnTo>
                  <a:pt x="106660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72834" y="2514600"/>
            <a:ext cx="10668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935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400" b="1" spc="-7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15581" y="25146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0" y="457200"/>
                </a:moveTo>
                <a:lnTo>
                  <a:pt x="1066609" y="457200"/>
                </a:lnTo>
                <a:lnTo>
                  <a:pt x="106660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315581" y="2514600"/>
            <a:ext cx="1066800" cy="457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935"/>
              </a:spcBef>
            </a:pP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400" b="1" spc="-6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30042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34842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1389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06189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44261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49061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39408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49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199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49" y="241300"/>
                </a:lnTo>
                <a:lnTo>
                  <a:pt x="76199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44207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82281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86954" y="2133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4450" y="63500"/>
                </a:moveTo>
                <a:lnTo>
                  <a:pt x="31750" y="63500"/>
                </a:lnTo>
                <a:lnTo>
                  <a:pt x="31750" y="304800"/>
                </a:lnTo>
                <a:lnTo>
                  <a:pt x="44450" y="304800"/>
                </a:lnTo>
                <a:lnTo>
                  <a:pt x="44450" y="63500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7270" y="3124200"/>
            <a:ext cx="6095365" cy="228600"/>
          </a:xfrm>
          <a:custGeom>
            <a:avLst/>
            <a:gdLst/>
            <a:ahLst/>
            <a:cxnLst/>
            <a:rect l="l" t="t" r="r" b="b"/>
            <a:pathLst>
              <a:path w="6095365" h="228600">
                <a:moveTo>
                  <a:pt x="6094983" y="0"/>
                </a:moveTo>
                <a:lnTo>
                  <a:pt x="6073474" y="33008"/>
                </a:lnTo>
                <a:lnTo>
                  <a:pt x="6013137" y="62234"/>
                </a:lnTo>
                <a:lnTo>
                  <a:pt x="5970374" y="74986"/>
                </a:lnTo>
                <a:lnTo>
                  <a:pt x="5920262" y="86261"/>
                </a:lnTo>
                <a:lnTo>
                  <a:pt x="5863587" y="95883"/>
                </a:lnTo>
                <a:lnTo>
                  <a:pt x="5801136" y="103675"/>
                </a:lnTo>
                <a:lnTo>
                  <a:pt x="5733694" y="109460"/>
                </a:lnTo>
                <a:lnTo>
                  <a:pt x="5662048" y="113060"/>
                </a:lnTo>
                <a:lnTo>
                  <a:pt x="5586983" y="114300"/>
                </a:lnTo>
                <a:lnTo>
                  <a:pt x="3555492" y="114300"/>
                </a:lnTo>
                <a:lnTo>
                  <a:pt x="3480427" y="115539"/>
                </a:lnTo>
                <a:lnTo>
                  <a:pt x="3408781" y="119139"/>
                </a:lnTo>
                <a:lnTo>
                  <a:pt x="3341339" y="124924"/>
                </a:lnTo>
                <a:lnTo>
                  <a:pt x="3278888" y="132716"/>
                </a:lnTo>
                <a:lnTo>
                  <a:pt x="3222213" y="142338"/>
                </a:lnTo>
                <a:lnTo>
                  <a:pt x="3172101" y="153613"/>
                </a:lnTo>
                <a:lnTo>
                  <a:pt x="3129338" y="166365"/>
                </a:lnTo>
                <a:lnTo>
                  <a:pt x="3069001" y="195591"/>
                </a:lnTo>
                <a:lnTo>
                  <a:pt x="3047492" y="228600"/>
                </a:lnTo>
                <a:lnTo>
                  <a:pt x="3041983" y="211711"/>
                </a:lnTo>
                <a:lnTo>
                  <a:pt x="3025982" y="195591"/>
                </a:lnTo>
                <a:lnTo>
                  <a:pt x="2965645" y="166365"/>
                </a:lnTo>
                <a:lnTo>
                  <a:pt x="2922882" y="153613"/>
                </a:lnTo>
                <a:lnTo>
                  <a:pt x="2872770" y="142338"/>
                </a:lnTo>
                <a:lnTo>
                  <a:pt x="2816095" y="132716"/>
                </a:lnTo>
                <a:lnTo>
                  <a:pt x="2753644" y="124924"/>
                </a:lnTo>
                <a:lnTo>
                  <a:pt x="2686202" y="119139"/>
                </a:lnTo>
                <a:lnTo>
                  <a:pt x="2614556" y="115539"/>
                </a:lnTo>
                <a:lnTo>
                  <a:pt x="2539492" y="114300"/>
                </a:lnTo>
                <a:lnTo>
                  <a:pt x="508000" y="114300"/>
                </a:lnTo>
                <a:lnTo>
                  <a:pt x="432935" y="113060"/>
                </a:lnTo>
                <a:lnTo>
                  <a:pt x="361289" y="109460"/>
                </a:lnTo>
                <a:lnTo>
                  <a:pt x="293847" y="103675"/>
                </a:lnTo>
                <a:lnTo>
                  <a:pt x="231396" y="95883"/>
                </a:lnTo>
                <a:lnTo>
                  <a:pt x="174721" y="86261"/>
                </a:lnTo>
                <a:lnTo>
                  <a:pt x="124609" y="74986"/>
                </a:lnTo>
                <a:lnTo>
                  <a:pt x="81846" y="62234"/>
                </a:lnTo>
                <a:lnTo>
                  <a:pt x="21509" y="33008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475226" y="3395598"/>
            <a:ext cx="17627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Application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Processes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71600" y="47402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1600" y="55784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90800" y="47402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590800" y="47402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latin typeface="Arial"/>
                <a:cs typeface="Arial"/>
              </a:rPr>
              <a:t>Disc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Reads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90800" y="55784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590800" y="55784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202565" marR="194945" indent="81915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latin typeface="Arial"/>
                <a:cs typeface="Arial"/>
              </a:rPr>
              <a:t>Disc  </a:t>
            </a:r>
            <a:r>
              <a:rPr sz="1400" spc="-10" dirty="0">
                <a:latin typeface="Arial"/>
                <a:cs typeface="Arial"/>
              </a:rPr>
              <a:t>Re</a:t>
            </a:r>
            <a:r>
              <a:rPr sz="1400" spc="-15" dirty="0">
                <a:latin typeface="Arial"/>
                <a:cs typeface="Arial"/>
              </a:rPr>
              <a:t>ad</a:t>
            </a:r>
            <a:r>
              <a:rPr sz="1400" spc="-5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810000" y="47402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810000" y="47402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245"/>
              </a:spcBef>
            </a:pPr>
            <a:r>
              <a:rPr sz="1400" spc="-5" dirty="0">
                <a:latin typeface="Arial"/>
                <a:cs typeface="Arial"/>
              </a:rPr>
              <a:t>Do All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400" spc="-20" dirty="0">
                <a:latin typeface="Arial"/>
                <a:cs typeface="Arial"/>
              </a:rPr>
              <a:t>’s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10000" y="55784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810000" y="55784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1250"/>
              </a:spcBef>
            </a:pPr>
            <a:r>
              <a:rPr sz="1400" spc="-1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All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400" spc="-30" dirty="0">
                <a:latin typeface="Arial"/>
                <a:cs typeface="Arial"/>
              </a:rPr>
              <a:t>’s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029200" y="47402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029200" y="47402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405"/>
              </a:spcBef>
            </a:pPr>
            <a:r>
              <a:rPr sz="1400" spc="-45" dirty="0">
                <a:latin typeface="Arial"/>
                <a:cs typeface="Arial"/>
              </a:rPr>
              <a:t>Tape</a:t>
            </a:r>
            <a:endParaRPr sz="1400">
              <a:latin typeface="Arial"/>
              <a:cs typeface="Arial"/>
            </a:endParaRPr>
          </a:p>
          <a:p>
            <a:pPr marL="20637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Writes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029200" y="55784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029200" y="55784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203200" marR="194310" indent="63500">
              <a:lnSpc>
                <a:spcPct val="100000"/>
              </a:lnSpc>
              <a:spcBef>
                <a:spcPts val="409"/>
              </a:spcBef>
            </a:pPr>
            <a:r>
              <a:rPr sz="1400" spc="-45" dirty="0">
                <a:latin typeface="Arial"/>
                <a:cs typeface="Arial"/>
              </a:rPr>
              <a:t>Tape  </a:t>
            </a:r>
            <a:r>
              <a:rPr sz="1400" spc="-10" dirty="0">
                <a:latin typeface="Arial"/>
                <a:cs typeface="Arial"/>
              </a:rPr>
              <a:t>Re</a:t>
            </a:r>
            <a:r>
              <a:rPr sz="1400" spc="-15" dirty="0">
                <a:latin typeface="Arial"/>
                <a:cs typeface="Arial"/>
              </a:rPr>
              <a:t>ad</a:t>
            </a:r>
            <a:r>
              <a:rPr sz="1400" spc="-5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248400" y="47402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248400" y="47402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245"/>
              </a:spcBef>
            </a:pPr>
            <a:r>
              <a:rPr sz="1400" spc="-5" dirty="0">
                <a:latin typeface="Arial"/>
                <a:cs typeface="Arial"/>
              </a:rPr>
              <a:t>Do All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400" spc="-20" dirty="0">
                <a:latin typeface="Arial"/>
                <a:cs typeface="Arial"/>
              </a:rPr>
              <a:t>’s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48400" y="55784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248400" y="55784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875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50"/>
              </a:spcBef>
            </a:pPr>
            <a:r>
              <a:rPr sz="1400" spc="-1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All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400" spc="-25" dirty="0">
                <a:latin typeface="Arial"/>
                <a:cs typeface="Arial"/>
              </a:rPr>
              <a:t>’s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467600" y="47402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467600" y="47402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05"/>
              </a:spcBef>
            </a:pPr>
            <a:r>
              <a:rPr sz="1400" spc="-5" dirty="0">
                <a:latin typeface="Arial"/>
                <a:cs typeface="Arial"/>
              </a:rPr>
              <a:t>Disc</a:t>
            </a:r>
            <a:endParaRPr sz="14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Writes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467600" y="5578475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533400"/>
                </a:moveTo>
                <a:lnTo>
                  <a:pt x="914400" y="533400"/>
                </a:lnTo>
                <a:lnTo>
                  <a:pt x="9144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467600" y="5578475"/>
            <a:ext cx="914400" cy="5334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207010" marR="193040" indent="78740">
              <a:lnSpc>
                <a:spcPct val="100000"/>
              </a:lnSpc>
              <a:spcBef>
                <a:spcPts val="409"/>
              </a:spcBef>
            </a:pPr>
            <a:r>
              <a:rPr sz="1400" spc="-5" dirty="0">
                <a:latin typeface="Arial"/>
                <a:cs typeface="Arial"/>
              </a:rPr>
              <a:t>Disc  </a:t>
            </a:r>
            <a:r>
              <a:rPr sz="1400" spc="35" dirty="0">
                <a:latin typeface="Arial"/>
                <a:cs typeface="Arial"/>
              </a:rPr>
              <a:t>W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it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286000" y="5006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6000" y="5768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006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768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24400" y="5006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24400" y="5768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43600" y="5006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43600" y="5768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162800" y="5006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62800" y="5768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86800" y="48164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86800" y="48164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8818244" y="4886655"/>
            <a:ext cx="124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382000" y="5006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86800" y="56546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1"/>
                </a:lnTo>
                <a:lnTo>
                  <a:pt x="106746" y="19363"/>
                </a:lnTo>
                <a:lnTo>
                  <a:pt x="71374" y="41851"/>
                </a:lnTo>
                <a:lnTo>
                  <a:pt x="41867" y="71353"/>
                </a:lnTo>
                <a:lnTo>
                  <a:pt x="19372" y="106724"/>
                </a:lnTo>
                <a:lnTo>
                  <a:pt x="5034" y="146821"/>
                </a:lnTo>
                <a:lnTo>
                  <a:pt x="0" y="190500"/>
                </a:lnTo>
                <a:lnTo>
                  <a:pt x="5034" y="234178"/>
                </a:lnTo>
                <a:lnTo>
                  <a:pt x="19372" y="274275"/>
                </a:lnTo>
                <a:lnTo>
                  <a:pt x="41867" y="309646"/>
                </a:lnTo>
                <a:lnTo>
                  <a:pt x="71374" y="339148"/>
                </a:lnTo>
                <a:lnTo>
                  <a:pt x="106746" y="361636"/>
                </a:lnTo>
                <a:lnTo>
                  <a:pt x="146837" y="375968"/>
                </a:lnTo>
                <a:lnTo>
                  <a:pt x="190500" y="381000"/>
                </a:lnTo>
                <a:lnTo>
                  <a:pt x="234162" y="375968"/>
                </a:lnTo>
                <a:lnTo>
                  <a:pt x="274253" y="361636"/>
                </a:lnTo>
                <a:lnTo>
                  <a:pt x="309625" y="339148"/>
                </a:lnTo>
                <a:lnTo>
                  <a:pt x="339132" y="309646"/>
                </a:lnTo>
                <a:lnTo>
                  <a:pt x="361627" y="274275"/>
                </a:lnTo>
                <a:lnTo>
                  <a:pt x="375965" y="234178"/>
                </a:lnTo>
                <a:lnTo>
                  <a:pt x="381000" y="190500"/>
                </a:lnTo>
                <a:lnTo>
                  <a:pt x="375965" y="146821"/>
                </a:lnTo>
                <a:lnTo>
                  <a:pt x="361627" y="106724"/>
                </a:lnTo>
                <a:lnTo>
                  <a:pt x="339132" y="71353"/>
                </a:lnTo>
                <a:lnTo>
                  <a:pt x="309625" y="41851"/>
                </a:lnTo>
                <a:lnTo>
                  <a:pt x="274253" y="19363"/>
                </a:lnTo>
                <a:lnTo>
                  <a:pt x="234162" y="5031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686800" y="56546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21"/>
                </a:lnTo>
                <a:lnTo>
                  <a:pt x="19372" y="106724"/>
                </a:lnTo>
                <a:lnTo>
                  <a:pt x="41867" y="71353"/>
                </a:lnTo>
                <a:lnTo>
                  <a:pt x="71374" y="41851"/>
                </a:lnTo>
                <a:lnTo>
                  <a:pt x="106746" y="19363"/>
                </a:lnTo>
                <a:lnTo>
                  <a:pt x="146837" y="5031"/>
                </a:lnTo>
                <a:lnTo>
                  <a:pt x="190500" y="0"/>
                </a:lnTo>
                <a:lnTo>
                  <a:pt x="234162" y="5031"/>
                </a:lnTo>
                <a:lnTo>
                  <a:pt x="274253" y="19363"/>
                </a:lnTo>
                <a:lnTo>
                  <a:pt x="309625" y="41851"/>
                </a:lnTo>
                <a:lnTo>
                  <a:pt x="339132" y="71353"/>
                </a:lnTo>
                <a:lnTo>
                  <a:pt x="361627" y="106724"/>
                </a:lnTo>
                <a:lnTo>
                  <a:pt x="375965" y="146821"/>
                </a:lnTo>
                <a:lnTo>
                  <a:pt x="381000" y="190500"/>
                </a:lnTo>
                <a:lnTo>
                  <a:pt x="375965" y="234178"/>
                </a:lnTo>
                <a:lnTo>
                  <a:pt x="361627" y="274275"/>
                </a:lnTo>
                <a:lnTo>
                  <a:pt x="339132" y="309646"/>
                </a:lnTo>
                <a:lnTo>
                  <a:pt x="309625" y="339148"/>
                </a:lnTo>
                <a:lnTo>
                  <a:pt x="274253" y="361636"/>
                </a:lnTo>
                <a:lnTo>
                  <a:pt x="234162" y="375968"/>
                </a:lnTo>
                <a:lnTo>
                  <a:pt x="190500" y="381000"/>
                </a:lnTo>
                <a:lnTo>
                  <a:pt x="146837" y="375968"/>
                </a:lnTo>
                <a:lnTo>
                  <a:pt x="106746" y="361636"/>
                </a:lnTo>
                <a:lnTo>
                  <a:pt x="71374" y="339148"/>
                </a:lnTo>
                <a:lnTo>
                  <a:pt x="41867" y="309646"/>
                </a:lnTo>
                <a:lnTo>
                  <a:pt x="19372" y="274275"/>
                </a:lnTo>
                <a:lnTo>
                  <a:pt x="5034" y="234178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8818244" y="5725464"/>
            <a:ext cx="123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8382000" y="58451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5800" y="48164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4178" y="375965"/>
                </a:lnTo>
                <a:lnTo>
                  <a:pt x="274275" y="361627"/>
                </a:lnTo>
                <a:lnTo>
                  <a:pt x="309646" y="339132"/>
                </a:lnTo>
                <a:lnTo>
                  <a:pt x="339148" y="309625"/>
                </a:lnTo>
                <a:lnTo>
                  <a:pt x="361636" y="274253"/>
                </a:lnTo>
                <a:lnTo>
                  <a:pt x="375968" y="234162"/>
                </a:lnTo>
                <a:lnTo>
                  <a:pt x="381000" y="190500"/>
                </a:lnTo>
                <a:lnTo>
                  <a:pt x="375968" y="146837"/>
                </a:lnTo>
                <a:lnTo>
                  <a:pt x="361636" y="106746"/>
                </a:lnTo>
                <a:lnTo>
                  <a:pt x="339148" y="71374"/>
                </a:lnTo>
                <a:lnTo>
                  <a:pt x="309646" y="41867"/>
                </a:lnTo>
                <a:lnTo>
                  <a:pt x="274275" y="19372"/>
                </a:lnTo>
                <a:lnTo>
                  <a:pt x="234178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5800" y="48164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78" y="5034"/>
                </a:lnTo>
                <a:lnTo>
                  <a:pt x="274275" y="19372"/>
                </a:lnTo>
                <a:lnTo>
                  <a:pt x="309646" y="41867"/>
                </a:lnTo>
                <a:lnTo>
                  <a:pt x="339148" y="71374"/>
                </a:lnTo>
                <a:lnTo>
                  <a:pt x="361636" y="106746"/>
                </a:lnTo>
                <a:lnTo>
                  <a:pt x="375968" y="146837"/>
                </a:lnTo>
                <a:lnTo>
                  <a:pt x="381000" y="190500"/>
                </a:lnTo>
                <a:lnTo>
                  <a:pt x="375968" y="234162"/>
                </a:lnTo>
                <a:lnTo>
                  <a:pt x="361636" y="274253"/>
                </a:lnTo>
                <a:lnTo>
                  <a:pt x="339148" y="309625"/>
                </a:lnTo>
                <a:lnTo>
                  <a:pt x="309646" y="339132"/>
                </a:lnTo>
                <a:lnTo>
                  <a:pt x="274275" y="361627"/>
                </a:lnTo>
                <a:lnTo>
                  <a:pt x="234178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14832" y="4886655"/>
            <a:ext cx="14712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3730" algn="l"/>
              </a:tabLst>
            </a:pPr>
            <a:r>
              <a:rPr sz="1400" spc="-5" dirty="0">
                <a:latin typeface="Arial"/>
                <a:cs typeface="Arial"/>
              </a:rPr>
              <a:t>1	Do All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400" spc="-20" dirty="0">
                <a:latin typeface="Arial"/>
                <a:cs typeface="Arial"/>
              </a:rPr>
              <a:t>’s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85800" y="56546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1"/>
                </a:lnTo>
                <a:lnTo>
                  <a:pt x="106724" y="19363"/>
                </a:lnTo>
                <a:lnTo>
                  <a:pt x="71353" y="41851"/>
                </a:lnTo>
                <a:lnTo>
                  <a:pt x="41851" y="71353"/>
                </a:lnTo>
                <a:lnTo>
                  <a:pt x="19363" y="106724"/>
                </a:lnTo>
                <a:lnTo>
                  <a:pt x="5031" y="146821"/>
                </a:lnTo>
                <a:lnTo>
                  <a:pt x="0" y="190500"/>
                </a:lnTo>
                <a:lnTo>
                  <a:pt x="5031" y="234178"/>
                </a:lnTo>
                <a:lnTo>
                  <a:pt x="19363" y="274275"/>
                </a:lnTo>
                <a:lnTo>
                  <a:pt x="41851" y="309646"/>
                </a:lnTo>
                <a:lnTo>
                  <a:pt x="71353" y="339148"/>
                </a:lnTo>
                <a:lnTo>
                  <a:pt x="106724" y="361636"/>
                </a:lnTo>
                <a:lnTo>
                  <a:pt x="146821" y="375968"/>
                </a:lnTo>
                <a:lnTo>
                  <a:pt x="190500" y="381000"/>
                </a:lnTo>
                <a:lnTo>
                  <a:pt x="234178" y="375968"/>
                </a:lnTo>
                <a:lnTo>
                  <a:pt x="274275" y="361636"/>
                </a:lnTo>
                <a:lnTo>
                  <a:pt x="309646" y="339148"/>
                </a:lnTo>
                <a:lnTo>
                  <a:pt x="339148" y="309646"/>
                </a:lnTo>
                <a:lnTo>
                  <a:pt x="361636" y="274275"/>
                </a:lnTo>
                <a:lnTo>
                  <a:pt x="375968" y="234178"/>
                </a:lnTo>
                <a:lnTo>
                  <a:pt x="381000" y="190500"/>
                </a:lnTo>
                <a:lnTo>
                  <a:pt x="375968" y="146821"/>
                </a:lnTo>
                <a:lnTo>
                  <a:pt x="361636" y="106724"/>
                </a:lnTo>
                <a:lnTo>
                  <a:pt x="339148" y="71353"/>
                </a:lnTo>
                <a:lnTo>
                  <a:pt x="309646" y="41851"/>
                </a:lnTo>
                <a:lnTo>
                  <a:pt x="274275" y="19363"/>
                </a:lnTo>
                <a:lnTo>
                  <a:pt x="234178" y="5031"/>
                </a:lnTo>
                <a:lnTo>
                  <a:pt x="1905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5800" y="5654675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21"/>
                </a:lnTo>
                <a:lnTo>
                  <a:pt x="19363" y="106724"/>
                </a:lnTo>
                <a:lnTo>
                  <a:pt x="41851" y="71353"/>
                </a:lnTo>
                <a:lnTo>
                  <a:pt x="71353" y="41851"/>
                </a:lnTo>
                <a:lnTo>
                  <a:pt x="106724" y="19363"/>
                </a:lnTo>
                <a:lnTo>
                  <a:pt x="146821" y="5031"/>
                </a:lnTo>
                <a:lnTo>
                  <a:pt x="190500" y="0"/>
                </a:lnTo>
                <a:lnTo>
                  <a:pt x="234178" y="5031"/>
                </a:lnTo>
                <a:lnTo>
                  <a:pt x="274275" y="19363"/>
                </a:lnTo>
                <a:lnTo>
                  <a:pt x="309646" y="41851"/>
                </a:lnTo>
                <a:lnTo>
                  <a:pt x="339148" y="71353"/>
                </a:lnTo>
                <a:lnTo>
                  <a:pt x="361636" y="106724"/>
                </a:lnTo>
                <a:lnTo>
                  <a:pt x="375968" y="146821"/>
                </a:lnTo>
                <a:lnTo>
                  <a:pt x="381000" y="190500"/>
                </a:lnTo>
                <a:lnTo>
                  <a:pt x="375968" y="234178"/>
                </a:lnTo>
                <a:lnTo>
                  <a:pt x="361636" y="274275"/>
                </a:lnTo>
                <a:lnTo>
                  <a:pt x="339148" y="309646"/>
                </a:lnTo>
                <a:lnTo>
                  <a:pt x="309646" y="339148"/>
                </a:lnTo>
                <a:lnTo>
                  <a:pt x="274275" y="361636"/>
                </a:lnTo>
                <a:lnTo>
                  <a:pt x="234178" y="375968"/>
                </a:lnTo>
                <a:lnTo>
                  <a:pt x="190500" y="381000"/>
                </a:lnTo>
                <a:lnTo>
                  <a:pt x="146821" y="375968"/>
                </a:lnTo>
                <a:lnTo>
                  <a:pt x="106724" y="361636"/>
                </a:lnTo>
                <a:lnTo>
                  <a:pt x="71353" y="339148"/>
                </a:lnTo>
                <a:lnTo>
                  <a:pt x="41851" y="309646"/>
                </a:lnTo>
                <a:lnTo>
                  <a:pt x="19363" y="274275"/>
                </a:lnTo>
                <a:lnTo>
                  <a:pt x="5031" y="234178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14832" y="5725464"/>
            <a:ext cx="14712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33730" algn="l"/>
              </a:tabLst>
            </a:pPr>
            <a:r>
              <a:rPr sz="1400" spc="-5" dirty="0">
                <a:latin typeface="Arial"/>
                <a:cs typeface="Arial"/>
              </a:rPr>
              <a:t>2	</a:t>
            </a:r>
            <a:r>
              <a:rPr sz="1400" spc="-10" dirty="0">
                <a:latin typeface="Arial"/>
                <a:cs typeface="Arial"/>
              </a:rPr>
              <a:t>Do </a:t>
            </a:r>
            <a:r>
              <a:rPr sz="1400" spc="-5" dirty="0">
                <a:latin typeface="Arial"/>
                <a:cs typeface="Arial"/>
              </a:rPr>
              <a:t>All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400" spc="-25" dirty="0">
                <a:latin typeface="Arial"/>
                <a:cs typeface="Arial"/>
              </a:rPr>
              <a:t>’s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066800" y="50069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66800" y="5845175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228600" y="0"/>
                </a:moveTo>
                <a:lnTo>
                  <a:pt x="228600" y="76200"/>
                </a:lnTo>
                <a:lnTo>
                  <a:pt x="292100" y="44450"/>
                </a:lnTo>
                <a:lnTo>
                  <a:pt x="241300" y="44450"/>
                </a:lnTo>
                <a:lnTo>
                  <a:pt x="241300" y="31750"/>
                </a:lnTo>
                <a:lnTo>
                  <a:pt x="292100" y="31750"/>
                </a:lnTo>
                <a:lnTo>
                  <a:pt x="228600" y="0"/>
                </a:lnTo>
                <a:close/>
              </a:path>
              <a:path w="304800" h="76200">
                <a:moveTo>
                  <a:pt x="2286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8600" y="44450"/>
                </a:lnTo>
                <a:lnTo>
                  <a:pt x="228600" y="31750"/>
                </a:lnTo>
                <a:close/>
              </a:path>
              <a:path w="304800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304800" y="38100"/>
                </a:lnTo>
                <a:lnTo>
                  <a:pt x="2921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43890" y="4219778"/>
            <a:ext cx="321564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Executive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/ Dispatcher</a:t>
            </a:r>
            <a:r>
              <a:rPr sz="16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0" dirty="0">
                <a:solidFill>
                  <a:srgbClr val="333399"/>
                </a:solidFill>
                <a:latin typeface="Arial"/>
                <a:cs typeface="Arial"/>
              </a:rPr>
              <a:t>Flowchart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834510" y="4247210"/>
            <a:ext cx="167322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10" dirty="0">
                <a:solidFill>
                  <a:srgbClr val="333399"/>
                </a:solidFill>
                <a:latin typeface="Arial"/>
                <a:cs typeface="Arial"/>
              </a:rPr>
              <a:t>(a </a:t>
            </a:r>
            <a:r>
              <a:rPr sz="1400" i="1" spc="-15" dirty="0">
                <a:solidFill>
                  <a:srgbClr val="333399"/>
                </a:solidFill>
                <a:latin typeface="Arial"/>
                <a:cs typeface="Arial"/>
              </a:rPr>
              <a:t>sample </a:t>
            </a:r>
            <a:r>
              <a:rPr sz="1400" i="1" spc="-10" dirty="0">
                <a:solidFill>
                  <a:srgbClr val="333399"/>
                </a:solidFill>
                <a:latin typeface="Arial"/>
                <a:cs typeface="Arial"/>
              </a:rPr>
              <a:t>sequence)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6918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 </a:t>
            </a:r>
            <a:r>
              <a:rPr sz="2400" dirty="0"/>
              <a:t>Testing 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80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096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1832" y="1036319"/>
            <a:ext cx="643128" cy="48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1016" y="1008888"/>
            <a:ext cx="795528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52016" y="1008888"/>
            <a:ext cx="51511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2600" y="1008888"/>
            <a:ext cx="3733800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1871" y="1008888"/>
            <a:ext cx="51511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2455" y="1008888"/>
            <a:ext cx="3456432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1016" y="1374647"/>
            <a:ext cx="1627632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511" y="2087879"/>
            <a:ext cx="414527" cy="399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8695" y="2063495"/>
            <a:ext cx="1036319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6711" y="2697479"/>
            <a:ext cx="414527" cy="399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15895" y="2673095"/>
            <a:ext cx="2447544" cy="423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15967" y="2673095"/>
            <a:ext cx="432815" cy="423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01311" y="2673095"/>
            <a:ext cx="4879847" cy="4236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15895" y="2977895"/>
            <a:ext cx="5681472" cy="4236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9511" y="3611879"/>
            <a:ext cx="414527" cy="399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8695" y="3587496"/>
            <a:ext cx="1051559" cy="4236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86711" y="4221479"/>
            <a:ext cx="414527" cy="3992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15895" y="4197096"/>
            <a:ext cx="6982968" cy="423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5895" y="4501896"/>
            <a:ext cx="2657856" cy="42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6279" y="4501896"/>
            <a:ext cx="432815" cy="4236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11623" y="4501896"/>
            <a:ext cx="4824983" cy="4236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15895" y="4806696"/>
            <a:ext cx="2654808" cy="4236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09268" y="1091311"/>
            <a:ext cx="8079105" cy="4113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54330" algn="l"/>
                <a:tab pos="3771900" algn="l"/>
              </a:tabLst>
            </a:pPr>
            <a:r>
              <a:rPr sz="2400" b="1" spc="-10" dirty="0">
                <a:solidFill>
                  <a:srgbClr val="A40020"/>
                </a:solidFill>
                <a:latin typeface="Arial"/>
                <a:cs typeface="Arial"/>
              </a:rPr>
              <a:t>All-Predicate</a:t>
            </a:r>
            <a:r>
              <a:rPr sz="2400" b="1" spc="8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Uses,	</a:t>
            </a:r>
            <a:r>
              <a:rPr sz="2400" b="1" spc="-10" dirty="0">
                <a:solidFill>
                  <a:srgbClr val="A40020"/>
                </a:solidFill>
                <a:latin typeface="Arial"/>
                <a:cs typeface="Arial"/>
              </a:rPr>
              <a:t>All-Computational</a:t>
            </a:r>
            <a:r>
              <a:rPr sz="2400" b="1" spc="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Uses</a:t>
            </a:r>
            <a:endParaRPr sz="24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Strategy</a:t>
            </a:r>
            <a:endParaRPr sz="2400">
              <a:latin typeface="Arial"/>
              <a:cs typeface="Arial"/>
            </a:endParaRPr>
          </a:p>
          <a:p>
            <a:pPr marL="811530" lvl="1" indent="-341630">
              <a:lnSpc>
                <a:spcPct val="100000"/>
              </a:lnSpc>
              <a:spcBef>
                <a:spcPts val="2415"/>
              </a:spcBef>
              <a:buFont typeface="Arial"/>
              <a:buChar char="•"/>
              <a:tabLst>
                <a:tab pos="811530" algn="l"/>
                <a:tab pos="812165" algn="l"/>
              </a:tabLst>
            </a:pP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APU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3366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68730" lvl="2" indent="-341630">
              <a:lnSpc>
                <a:spcPct val="100000"/>
              </a:lnSpc>
              <a:buFont typeface="Arial"/>
              <a:buChar char="•"/>
              <a:tabLst>
                <a:tab pos="1268730" algn="l"/>
                <a:tab pos="1269365" algn="l"/>
              </a:tabLst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Include definition-free path for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definition of</a:t>
            </a:r>
            <a:r>
              <a:rPr sz="2000" b="1" spc="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every</a:t>
            </a:r>
            <a:endParaRPr sz="2000">
              <a:latin typeface="Arial"/>
              <a:cs typeface="Arial"/>
            </a:endParaRPr>
          </a:p>
          <a:p>
            <a:pPr marL="1268730">
              <a:lnSpc>
                <a:spcPct val="100000"/>
              </a:lnSpc>
            </a:pP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variable from the definition to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predicate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use.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811530" lvl="1" indent="-341630">
              <a:lnSpc>
                <a:spcPct val="100000"/>
              </a:lnSpc>
              <a:buFont typeface="Arial"/>
              <a:buChar char="•"/>
              <a:tabLst>
                <a:tab pos="811530" algn="l"/>
                <a:tab pos="812165" algn="l"/>
              </a:tabLst>
            </a:pP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ACU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3366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68730" marR="5080" lvl="2" indent="-341630">
              <a:lnSpc>
                <a:spcPct val="100000"/>
              </a:lnSpc>
              <a:buFont typeface="Arial"/>
              <a:buChar char="•"/>
              <a:tabLst>
                <a:tab pos="1268730" algn="l"/>
                <a:tab pos="1269365" algn="l"/>
              </a:tabLst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Include for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definition of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every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variable include at 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least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one definition-free path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from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the definition to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every 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computational</a:t>
            </a:r>
            <a:r>
              <a:rPr sz="20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use.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7003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3845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75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3849624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3375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Ordering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r>
              <a:rPr sz="2400" b="1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strategies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0159" y="1631060"/>
            <a:ext cx="1619885" cy="1457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90"/>
              </a:spcBef>
              <a:tabLst>
                <a:tab pos="410209" algn="l"/>
              </a:tabLst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All	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Paths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All 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du</a:t>
            </a:r>
            <a:r>
              <a:rPr sz="1400" spc="3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Paths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All-uses Paths</a:t>
            </a:r>
            <a:r>
              <a:rPr sz="1400" spc="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(AU)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9175" y="3841750"/>
            <a:ext cx="19469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40790" algn="l"/>
              </a:tabLst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All-c</a:t>
            </a:r>
            <a:r>
              <a:rPr sz="1400" spc="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/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some-p	(ACU+p)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8194" y="4527930"/>
            <a:ext cx="1470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235" algn="l"/>
              </a:tabLst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All	c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uses</a:t>
            </a:r>
            <a:r>
              <a:rPr sz="1400" spc="3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(ACU)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43117" y="3841750"/>
            <a:ext cx="18021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31900" algn="l"/>
              </a:tabLst>
            </a:pP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All-p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/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some-c	APU+c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7898" y="4604130"/>
            <a:ext cx="14725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235" algn="l"/>
                <a:tab pos="1094105" algn="l"/>
              </a:tabLst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All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	P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-u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AP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34098" y="5290184"/>
            <a:ext cx="1482725" cy="847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235" algn="l"/>
                <a:tab pos="1252220" algn="l"/>
              </a:tabLst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All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B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ran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he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P2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235" algn="l"/>
                <a:tab pos="956310" algn="l"/>
              </a:tabLst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All	Stmts	P1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1009" y="4375530"/>
            <a:ext cx="11188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59155" algn="l"/>
              </a:tabLst>
            </a:pP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All</a:t>
            </a:r>
            <a:r>
              <a:rPr sz="1400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De</a:t>
            </a:r>
            <a:r>
              <a:rPr sz="1400" spc="-15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sz="1400" spc="-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52900" y="1905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2900" y="25146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52800" y="3194939"/>
            <a:ext cx="1069975" cy="615315"/>
          </a:xfrm>
          <a:custGeom>
            <a:avLst/>
            <a:gdLst/>
            <a:ahLst/>
            <a:cxnLst/>
            <a:rect l="l" t="t" r="r" b="b"/>
            <a:pathLst>
              <a:path w="1069975" h="615314">
                <a:moveTo>
                  <a:pt x="47244" y="544194"/>
                </a:moveTo>
                <a:lnTo>
                  <a:pt x="0" y="615061"/>
                </a:lnTo>
                <a:lnTo>
                  <a:pt x="85089" y="610362"/>
                </a:lnTo>
                <a:lnTo>
                  <a:pt x="72886" y="589026"/>
                </a:lnTo>
                <a:lnTo>
                  <a:pt x="58292" y="589026"/>
                </a:lnTo>
                <a:lnTo>
                  <a:pt x="51942" y="578104"/>
                </a:lnTo>
                <a:lnTo>
                  <a:pt x="63019" y="571774"/>
                </a:lnTo>
                <a:lnTo>
                  <a:pt x="47244" y="544194"/>
                </a:lnTo>
                <a:close/>
              </a:path>
              <a:path w="1069975" h="615314">
                <a:moveTo>
                  <a:pt x="63019" y="571774"/>
                </a:moveTo>
                <a:lnTo>
                  <a:pt x="51942" y="578104"/>
                </a:lnTo>
                <a:lnTo>
                  <a:pt x="58292" y="589026"/>
                </a:lnTo>
                <a:lnTo>
                  <a:pt x="69291" y="582741"/>
                </a:lnTo>
                <a:lnTo>
                  <a:pt x="63019" y="571774"/>
                </a:lnTo>
                <a:close/>
              </a:path>
              <a:path w="1069975" h="615314">
                <a:moveTo>
                  <a:pt x="69291" y="582741"/>
                </a:moveTo>
                <a:lnTo>
                  <a:pt x="58292" y="589026"/>
                </a:lnTo>
                <a:lnTo>
                  <a:pt x="72886" y="589026"/>
                </a:lnTo>
                <a:lnTo>
                  <a:pt x="69291" y="582741"/>
                </a:lnTo>
                <a:close/>
              </a:path>
              <a:path w="1069975" h="615314">
                <a:moveTo>
                  <a:pt x="1063625" y="0"/>
                </a:moveTo>
                <a:lnTo>
                  <a:pt x="63019" y="571774"/>
                </a:lnTo>
                <a:lnTo>
                  <a:pt x="69291" y="582741"/>
                </a:lnTo>
                <a:lnTo>
                  <a:pt x="1069975" y="10922"/>
                </a:lnTo>
                <a:lnTo>
                  <a:pt x="1063625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3386" y="3194557"/>
            <a:ext cx="1297940" cy="545465"/>
          </a:xfrm>
          <a:custGeom>
            <a:avLst/>
            <a:gdLst/>
            <a:ahLst/>
            <a:cxnLst/>
            <a:rect l="l" t="t" r="r" b="b"/>
            <a:pathLst>
              <a:path w="1297939" h="545464">
                <a:moveTo>
                  <a:pt x="1224917" y="516091"/>
                </a:moveTo>
                <a:lnTo>
                  <a:pt x="1212850" y="545464"/>
                </a:lnTo>
                <a:lnTo>
                  <a:pt x="1297813" y="539241"/>
                </a:lnTo>
                <a:lnTo>
                  <a:pt x="1281874" y="520953"/>
                </a:lnTo>
                <a:lnTo>
                  <a:pt x="1236726" y="520953"/>
                </a:lnTo>
                <a:lnTo>
                  <a:pt x="1224917" y="516091"/>
                </a:lnTo>
                <a:close/>
              </a:path>
              <a:path w="1297939" h="545464">
                <a:moveTo>
                  <a:pt x="1229764" y="504290"/>
                </a:moveTo>
                <a:lnTo>
                  <a:pt x="1224917" y="516091"/>
                </a:lnTo>
                <a:lnTo>
                  <a:pt x="1236726" y="520953"/>
                </a:lnTo>
                <a:lnTo>
                  <a:pt x="1241552" y="509142"/>
                </a:lnTo>
                <a:lnTo>
                  <a:pt x="1229764" y="504290"/>
                </a:lnTo>
                <a:close/>
              </a:path>
              <a:path w="1297939" h="545464">
                <a:moveTo>
                  <a:pt x="1241805" y="474979"/>
                </a:moveTo>
                <a:lnTo>
                  <a:pt x="1229764" y="504290"/>
                </a:lnTo>
                <a:lnTo>
                  <a:pt x="1241552" y="509142"/>
                </a:lnTo>
                <a:lnTo>
                  <a:pt x="1236726" y="520953"/>
                </a:lnTo>
                <a:lnTo>
                  <a:pt x="1281874" y="520953"/>
                </a:lnTo>
                <a:lnTo>
                  <a:pt x="1241805" y="474979"/>
                </a:lnTo>
                <a:close/>
              </a:path>
              <a:path w="1297939" h="545464">
                <a:moveTo>
                  <a:pt x="4825" y="0"/>
                </a:moveTo>
                <a:lnTo>
                  <a:pt x="0" y="11683"/>
                </a:lnTo>
                <a:lnTo>
                  <a:pt x="1224917" y="516091"/>
                </a:lnTo>
                <a:lnTo>
                  <a:pt x="1229764" y="504290"/>
                </a:lnTo>
                <a:lnTo>
                  <a:pt x="4825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0800" y="4109465"/>
            <a:ext cx="461009" cy="310515"/>
          </a:xfrm>
          <a:custGeom>
            <a:avLst/>
            <a:gdLst/>
            <a:ahLst/>
            <a:cxnLst/>
            <a:rect l="l" t="t" r="r" b="b"/>
            <a:pathLst>
              <a:path w="461010" h="310514">
                <a:moveTo>
                  <a:pt x="42291" y="236219"/>
                </a:moveTo>
                <a:lnTo>
                  <a:pt x="0" y="310133"/>
                </a:lnTo>
                <a:lnTo>
                  <a:pt x="84581" y="299592"/>
                </a:lnTo>
                <a:lnTo>
                  <a:pt x="71615" y="280161"/>
                </a:lnTo>
                <a:lnTo>
                  <a:pt x="56387" y="280161"/>
                </a:lnTo>
                <a:lnTo>
                  <a:pt x="49275" y="269620"/>
                </a:lnTo>
                <a:lnTo>
                  <a:pt x="59867" y="262558"/>
                </a:lnTo>
                <a:lnTo>
                  <a:pt x="42291" y="236219"/>
                </a:lnTo>
                <a:close/>
              </a:path>
              <a:path w="461010" h="310514">
                <a:moveTo>
                  <a:pt x="59867" y="262558"/>
                </a:moveTo>
                <a:lnTo>
                  <a:pt x="49275" y="269620"/>
                </a:lnTo>
                <a:lnTo>
                  <a:pt x="56387" y="280161"/>
                </a:lnTo>
                <a:lnTo>
                  <a:pt x="66927" y="273137"/>
                </a:lnTo>
                <a:lnTo>
                  <a:pt x="59867" y="262558"/>
                </a:lnTo>
                <a:close/>
              </a:path>
              <a:path w="461010" h="310514">
                <a:moveTo>
                  <a:pt x="66927" y="273137"/>
                </a:moveTo>
                <a:lnTo>
                  <a:pt x="56387" y="280161"/>
                </a:lnTo>
                <a:lnTo>
                  <a:pt x="71615" y="280161"/>
                </a:lnTo>
                <a:lnTo>
                  <a:pt x="66927" y="273137"/>
                </a:lnTo>
                <a:close/>
              </a:path>
              <a:path w="461010" h="310514">
                <a:moveTo>
                  <a:pt x="453644" y="0"/>
                </a:moveTo>
                <a:lnTo>
                  <a:pt x="59867" y="262558"/>
                </a:lnTo>
                <a:lnTo>
                  <a:pt x="66927" y="273137"/>
                </a:lnTo>
                <a:lnTo>
                  <a:pt x="460756" y="10667"/>
                </a:lnTo>
                <a:lnTo>
                  <a:pt x="45364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02043" y="4185665"/>
            <a:ext cx="461009" cy="310515"/>
          </a:xfrm>
          <a:custGeom>
            <a:avLst/>
            <a:gdLst/>
            <a:ahLst/>
            <a:cxnLst/>
            <a:rect l="l" t="t" r="r" b="b"/>
            <a:pathLst>
              <a:path w="461009" h="310514">
                <a:moveTo>
                  <a:pt x="393828" y="273137"/>
                </a:moveTo>
                <a:lnTo>
                  <a:pt x="376174" y="299592"/>
                </a:lnTo>
                <a:lnTo>
                  <a:pt x="460755" y="310133"/>
                </a:lnTo>
                <a:lnTo>
                  <a:pt x="443607" y="280161"/>
                </a:lnTo>
                <a:lnTo>
                  <a:pt x="404367" y="280161"/>
                </a:lnTo>
                <a:lnTo>
                  <a:pt x="393828" y="273137"/>
                </a:lnTo>
                <a:close/>
              </a:path>
              <a:path w="461009" h="310514">
                <a:moveTo>
                  <a:pt x="400888" y="262558"/>
                </a:moveTo>
                <a:lnTo>
                  <a:pt x="393828" y="273137"/>
                </a:lnTo>
                <a:lnTo>
                  <a:pt x="404367" y="280161"/>
                </a:lnTo>
                <a:lnTo>
                  <a:pt x="411479" y="269620"/>
                </a:lnTo>
                <a:lnTo>
                  <a:pt x="400888" y="262558"/>
                </a:lnTo>
                <a:close/>
              </a:path>
              <a:path w="461009" h="310514">
                <a:moveTo>
                  <a:pt x="418464" y="236219"/>
                </a:moveTo>
                <a:lnTo>
                  <a:pt x="400888" y="262558"/>
                </a:lnTo>
                <a:lnTo>
                  <a:pt x="411479" y="269620"/>
                </a:lnTo>
                <a:lnTo>
                  <a:pt x="404367" y="280161"/>
                </a:lnTo>
                <a:lnTo>
                  <a:pt x="443607" y="280161"/>
                </a:lnTo>
                <a:lnTo>
                  <a:pt x="418464" y="236219"/>
                </a:lnTo>
                <a:close/>
              </a:path>
              <a:path w="461009" h="310514">
                <a:moveTo>
                  <a:pt x="7111" y="0"/>
                </a:moveTo>
                <a:lnTo>
                  <a:pt x="0" y="10667"/>
                </a:lnTo>
                <a:lnTo>
                  <a:pt x="393828" y="273137"/>
                </a:lnTo>
                <a:lnTo>
                  <a:pt x="400888" y="262558"/>
                </a:lnTo>
                <a:lnTo>
                  <a:pt x="7111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87444" y="4109465"/>
            <a:ext cx="232155" cy="157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0200" y="4109465"/>
            <a:ext cx="232155" cy="157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72300" y="4953000"/>
            <a:ext cx="762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72300" y="5562600"/>
            <a:ext cx="762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7085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75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823" y="704087"/>
            <a:ext cx="9052560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431" y="2316479"/>
            <a:ext cx="496824" cy="481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8616" y="2289048"/>
            <a:ext cx="2907792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11879" y="2289048"/>
            <a:ext cx="1097279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3879" y="2289048"/>
            <a:ext cx="5321808" cy="509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8616" y="2654807"/>
            <a:ext cx="1987296" cy="509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91383" y="2654807"/>
            <a:ext cx="579119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5976" y="2654807"/>
            <a:ext cx="3060192" cy="5090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1640" y="2654807"/>
            <a:ext cx="585215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72328" y="2654807"/>
            <a:ext cx="3151631" cy="5090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8616" y="3020567"/>
            <a:ext cx="6406896" cy="5090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10983" y="3020567"/>
            <a:ext cx="579120" cy="5090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75576" y="3020567"/>
            <a:ext cx="1737360" cy="5090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98407" y="3020567"/>
            <a:ext cx="585216" cy="5090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9095" y="3020567"/>
            <a:ext cx="585216" cy="5090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6452" y="786206"/>
            <a:ext cx="8735060" cy="270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Testing,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Maintenance &amp; Debugging in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the Data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Flow</a:t>
            </a:r>
            <a:r>
              <a:rPr sz="2400" b="1" spc="-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</a:pPr>
            <a:r>
              <a:rPr sz="2800" b="1" dirty="0">
                <a:solidFill>
                  <a:srgbClr val="CC0000"/>
                </a:solidFill>
                <a:latin typeface="Arial"/>
                <a:cs typeface="Arial"/>
              </a:rPr>
              <a:t>Slicing: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634365" marR="5080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 static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program </a:t>
            </a:r>
            <a:r>
              <a:rPr sz="2400" b="1" spc="-5" dirty="0">
                <a:solidFill>
                  <a:srgbClr val="800080"/>
                </a:solidFill>
                <a:latin typeface="Arial"/>
                <a:cs typeface="Arial"/>
              </a:rPr>
              <a:t>slice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is a part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program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defined</a:t>
            </a:r>
            <a:r>
              <a:rPr sz="2400" b="1" spc="-1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003366"/>
                </a:solidFill>
                <a:latin typeface="Arial"/>
                <a:cs typeface="Arial"/>
              </a:rPr>
              <a:t>wrt 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variable </a:t>
            </a:r>
            <a:r>
              <a:rPr sz="2400" b="1" spc="-15" dirty="0">
                <a:solidFill>
                  <a:srgbClr val="003366"/>
                </a:solidFill>
                <a:latin typeface="Arial"/>
                <a:cs typeface="Arial"/>
              </a:rPr>
              <a:t>‘</a:t>
            </a:r>
            <a:r>
              <a:rPr sz="2400" b="1" spc="-15" dirty="0">
                <a:solidFill>
                  <a:srgbClr val="800080"/>
                </a:solidFill>
                <a:latin typeface="Arial"/>
                <a:cs typeface="Arial"/>
              </a:rPr>
              <a:t>v</a:t>
            </a:r>
            <a:r>
              <a:rPr sz="2400" b="1" spc="-15" dirty="0">
                <a:solidFill>
                  <a:srgbClr val="003366"/>
                </a:solidFill>
                <a:latin typeface="Arial"/>
                <a:cs typeface="Arial"/>
              </a:rPr>
              <a:t>’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and a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statement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‘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’; It is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set of all 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statements that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could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affect the 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value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of </a:t>
            </a:r>
            <a:r>
              <a:rPr sz="2400" b="1" spc="-20" dirty="0">
                <a:solidFill>
                  <a:srgbClr val="003366"/>
                </a:solidFill>
                <a:latin typeface="Arial"/>
                <a:cs typeface="Arial"/>
              </a:rPr>
              <a:t>‘</a:t>
            </a:r>
            <a:r>
              <a:rPr sz="2400" b="1" spc="-20" dirty="0">
                <a:solidFill>
                  <a:srgbClr val="800080"/>
                </a:solidFill>
                <a:latin typeface="Arial"/>
                <a:cs typeface="Arial"/>
              </a:rPr>
              <a:t>v</a:t>
            </a:r>
            <a:r>
              <a:rPr sz="2400" b="1" spc="-20" dirty="0">
                <a:solidFill>
                  <a:srgbClr val="003366"/>
                </a:solidFill>
                <a:latin typeface="Arial"/>
                <a:cs typeface="Arial"/>
              </a:rPr>
              <a:t>’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at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stmt</a:t>
            </a:r>
            <a:r>
              <a:rPr sz="2400" b="1" spc="-9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‘</a:t>
            </a:r>
            <a:r>
              <a:rPr sz="2400" b="1" dirty="0">
                <a:solidFill>
                  <a:srgbClr val="800080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’.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57999" y="3838702"/>
            <a:ext cx="6172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var</a:t>
            </a:r>
            <a:r>
              <a:rPr sz="2000" b="1" spc="-8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6775" y="3838702"/>
            <a:ext cx="729615" cy="1244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1  stmt2  </a:t>
            </a:r>
            <a:r>
              <a:rPr sz="2000" b="1" spc="-20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2000" b="1" spc="0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3  </a:t>
            </a:r>
            <a:r>
              <a:rPr sz="2000" b="1" spc="-15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57999" y="4448683"/>
            <a:ext cx="61722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var</a:t>
            </a:r>
            <a:r>
              <a:rPr sz="2000" b="1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var</a:t>
            </a:r>
            <a:r>
              <a:rPr sz="2000" b="1" spc="-1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600"/>
                </a:solidFill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36775" y="5363057"/>
            <a:ext cx="7969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Stmt</a:t>
            </a:r>
            <a:r>
              <a:rPr sz="2000" b="1" spc="-8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28497" y="5363057"/>
            <a:ext cx="6877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3400" algn="l"/>
              </a:tabLst>
            </a:pPr>
            <a:r>
              <a:rPr sz="2000" b="1" spc="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ar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7085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75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823" y="704087"/>
            <a:ext cx="9052560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59" y="1789176"/>
            <a:ext cx="1679448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6452" y="786206"/>
            <a:ext cx="8670290" cy="3745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Testing,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Maintenance &amp; Debugging in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the Data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Flow</a:t>
            </a:r>
            <a:r>
              <a:rPr sz="24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</a:pP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Dicing: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 program dice is a part of slice in </a:t>
            </a:r>
            <a:r>
              <a:rPr sz="2400" b="1" spc="5" dirty="0">
                <a:solidFill>
                  <a:srgbClr val="003366"/>
                </a:solidFill>
                <a:latin typeface="Arial"/>
                <a:cs typeface="Arial"/>
              </a:rPr>
              <a:t>which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all</a:t>
            </a:r>
            <a:r>
              <a:rPr sz="2400" b="1" spc="-3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stmts.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400" b="1" spc="5" dirty="0">
                <a:solidFill>
                  <a:srgbClr val="003366"/>
                </a:solidFill>
                <a:latin typeface="Arial"/>
                <a:cs typeface="Arial"/>
              </a:rPr>
              <a:t>which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are </a:t>
            </a:r>
            <a:r>
              <a:rPr sz="2400" b="1" spc="5" dirty="0">
                <a:solidFill>
                  <a:srgbClr val="003366"/>
                </a:solidFill>
                <a:latin typeface="Arial"/>
                <a:cs typeface="Arial"/>
              </a:rPr>
              <a:t>known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be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correct </a:t>
            </a:r>
            <a:r>
              <a:rPr sz="2400" b="1" spc="-15" dirty="0">
                <a:solidFill>
                  <a:srgbClr val="003366"/>
                </a:solidFill>
                <a:latin typeface="Arial"/>
                <a:cs typeface="Arial"/>
              </a:rPr>
              <a:t>have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been</a:t>
            </a:r>
            <a:r>
              <a:rPr sz="2400" b="1" spc="-2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removed.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Obtained from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‘slice’ by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incorporating</a:t>
            </a:r>
            <a:r>
              <a:rPr sz="2400" b="1" spc="-2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correctness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information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from testing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/</a:t>
            </a:r>
            <a:r>
              <a:rPr sz="24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debugging.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7085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75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823" y="704087"/>
            <a:ext cx="9052560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59" y="1789176"/>
            <a:ext cx="2444495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6452" y="786206"/>
            <a:ext cx="8670290" cy="380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Testing,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Maintenance &amp; Debugging in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the Data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Flow</a:t>
            </a:r>
            <a:r>
              <a:rPr sz="24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</a:pPr>
            <a:r>
              <a:rPr sz="2800" b="1" spc="-5" dirty="0">
                <a:solidFill>
                  <a:srgbClr val="CC0000"/>
                </a:solidFill>
                <a:latin typeface="Arial"/>
                <a:cs typeface="Arial"/>
              </a:rPr>
              <a:t>Debugging: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Select a</a:t>
            </a:r>
            <a:r>
              <a:rPr sz="2400" b="1" spc="-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slice.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36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Narrow it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spc="-5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dice.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36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Refine the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dice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till 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it’s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one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faulty</a:t>
            </a:r>
            <a:r>
              <a:rPr sz="2400" b="1" spc="-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stmt.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7085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75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10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823" y="704087"/>
            <a:ext cx="9052560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59" y="1789176"/>
            <a:ext cx="3340608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9431" y="2621279"/>
            <a:ext cx="496824" cy="481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8616" y="2593848"/>
            <a:ext cx="4376928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9431" y="3352800"/>
            <a:ext cx="496824" cy="481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8616" y="3325367"/>
            <a:ext cx="8007096" cy="509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8616" y="3691128"/>
            <a:ext cx="1755648" cy="509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6144" y="5702808"/>
            <a:ext cx="499871" cy="509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6452" y="786206"/>
            <a:ext cx="8670290" cy="3380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00CC"/>
                </a:solidFill>
                <a:latin typeface="Arial"/>
                <a:cs typeface="Arial"/>
              </a:rPr>
              <a:t>Testing,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Maintenance &amp; Debugging in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the Data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Flow</a:t>
            </a:r>
            <a:r>
              <a:rPr sz="2400" b="1" spc="-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</a:pPr>
            <a:r>
              <a:rPr sz="2800" b="1" spc="-15" dirty="0">
                <a:solidFill>
                  <a:srgbClr val="CC0000"/>
                </a:solidFill>
                <a:latin typeface="Arial"/>
                <a:cs typeface="Arial"/>
              </a:rPr>
              <a:t>Dynamic</a:t>
            </a:r>
            <a:r>
              <a:rPr sz="2800" b="1" spc="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C0000"/>
                </a:solidFill>
                <a:latin typeface="Arial"/>
                <a:cs typeface="Arial"/>
              </a:rPr>
              <a:t>Slicing: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Refinement of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static</a:t>
            </a:r>
            <a:r>
              <a:rPr sz="2400" b="1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slicing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36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Only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achievable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paths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to the stmt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‘s’ in question</a:t>
            </a:r>
            <a:r>
              <a:rPr sz="2400" b="1" spc="-254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634365">
              <a:lnSpc>
                <a:spcPct val="100000"/>
              </a:lnSpc>
            </a:pP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included.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8194" y="5421274"/>
            <a:ext cx="80295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1110" algn="l"/>
              </a:tabLst>
            </a:pPr>
            <a:r>
              <a:rPr sz="2400" b="1" i="1" dirty="0">
                <a:solidFill>
                  <a:srgbClr val="006600"/>
                </a:solidFill>
                <a:latin typeface="Arial"/>
                <a:cs typeface="Arial"/>
              </a:rPr>
              <a:t>Slicing</a:t>
            </a:r>
            <a:r>
              <a:rPr sz="2400" b="1" i="1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600"/>
                </a:solidFill>
                <a:latin typeface="Arial"/>
                <a:cs typeface="Arial"/>
              </a:rPr>
              <a:t>methods	bring </a:t>
            </a:r>
            <a:r>
              <a:rPr sz="2400" b="1" i="1" spc="-5" dirty="0">
                <a:solidFill>
                  <a:srgbClr val="006600"/>
                </a:solidFill>
                <a:latin typeface="Arial"/>
                <a:cs typeface="Arial"/>
              </a:rPr>
              <a:t>together testing, </a:t>
            </a:r>
            <a:r>
              <a:rPr sz="2400" b="1" i="1" dirty="0">
                <a:solidFill>
                  <a:srgbClr val="006600"/>
                </a:solidFill>
                <a:latin typeface="Arial"/>
                <a:cs typeface="Arial"/>
              </a:rPr>
              <a:t>maintenance</a:t>
            </a:r>
            <a:r>
              <a:rPr sz="2400" b="1" i="1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600"/>
                </a:solidFill>
                <a:latin typeface="Arial"/>
                <a:cs typeface="Arial"/>
              </a:rPr>
              <a:t>&amp;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006600"/>
                </a:solidFill>
                <a:latin typeface="Arial"/>
                <a:cs typeface="Arial"/>
              </a:rPr>
              <a:t>debugging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7272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5760" algn="l"/>
              </a:tabLst>
            </a:pPr>
            <a:r>
              <a:rPr sz="2400" dirty="0"/>
              <a:t>Data -</a:t>
            </a:r>
            <a:r>
              <a:rPr sz="2400" spc="-20" dirty="0"/>
              <a:t> </a:t>
            </a:r>
            <a:r>
              <a:rPr sz="2400" spc="-5" dirty="0"/>
              <a:t>Flow</a:t>
            </a:r>
            <a:r>
              <a:rPr sz="2400" dirty="0"/>
              <a:t> Testing	- – Data </a:t>
            </a:r>
            <a:r>
              <a:rPr sz="2400" spc="-5" dirty="0"/>
              <a:t>Flow </a:t>
            </a:r>
            <a:r>
              <a:rPr sz="2400" dirty="0"/>
              <a:t>Testing</a:t>
            </a:r>
            <a:r>
              <a:rPr sz="2400" spc="-80" dirty="0"/>
              <a:t> </a:t>
            </a:r>
            <a:r>
              <a:rPr sz="2400" spc="-5" dirty="0"/>
              <a:t>Strategies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223" y="704087"/>
            <a:ext cx="3115055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8852" y="786206"/>
            <a:ext cx="8028940" cy="435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Application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DFT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77800" algn="l"/>
                <a:tab pos="5878830" algn="l"/>
                <a:tab pos="6146800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Comparison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Random </a:t>
            </a:r>
            <a:r>
              <a:rPr sz="2400" b="1" spc="-25" dirty="0">
                <a:solidFill>
                  <a:srgbClr val="A40020"/>
                </a:solidFill>
                <a:latin typeface="Arial"/>
                <a:cs typeface="Arial"/>
              </a:rPr>
              <a:t>Testing,</a:t>
            </a:r>
            <a:r>
              <a:rPr sz="2400" b="1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P2,</a:t>
            </a:r>
            <a:r>
              <a:rPr sz="2400" b="1" spc="-1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A40020"/>
                </a:solidFill>
                <a:latin typeface="Arial"/>
                <a:cs typeface="Arial"/>
              </a:rPr>
              <a:t>AU	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-	by</a:t>
            </a:r>
            <a:r>
              <a:rPr sz="2400" b="1" spc="-3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Ntafos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4002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000" b="1" spc="-45" dirty="0">
                <a:solidFill>
                  <a:srgbClr val="CC0000"/>
                </a:solidFill>
                <a:latin typeface="Arial"/>
                <a:cs typeface="Arial"/>
              </a:rPr>
              <a:t>AU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detects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more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bugs</a:t>
            </a:r>
            <a:r>
              <a:rPr sz="2000" b="1" spc="1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than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CC0000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091565" lvl="2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P2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with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more test</a:t>
            </a:r>
            <a:r>
              <a:rPr sz="20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cases</a:t>
            </a:r>
            <a:endParaRPr sz="2000">
              <a:latin typeface="Arial"/>
              <a:cs typeface="Arial"/>
            </a:endParaRPr>
          </a:p>
          <a:p>
            <a:pPr marL="1091565" lvl="2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RT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with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less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# of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test</a:t>
            </a:r>
            <a:r>
              <a:rPr sz="2000" b="1" spc="-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cases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Clr>
                <a:srgbClr val="003366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lr>
                <a:srgbClr val="003366"/>
              </a:buClr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buFont typeface="Arial"/>
              <a:buChar char="•"/>
              <a:tabLst>
                <a:tab pos="177800" algn="l"/>
                <a:tab pos="3716654" algn="l"/>
                <a:tab pos="3985260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Comparison of</a:t>
            </a:r>
            <a:r>
              <a:rPr sz="24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P2,</a:t>
            </a:r>
            <a:r>
              <a:rPr sz="2400" b="1" spc="-114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A40020"/>
                </a:solidFill>
                <a:latin typeface="Arial"/>
                <a:cs typeface="Arial"/>
              </a:rPr>
              <a:t>AU	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-	by Sneed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4002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000" b="1" spc="-45" dirty="0">
                <a:solidFill>
                  <a:srgbClr val="CC0000"/>
                </a:solidFill>
                <a:latin typeface="Arial"/>
                <a:cs typeface="Arial"/>
              </a:rPr>
              <a:t>AU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detects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more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bugs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with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90%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Data Coverage</a:t>
            </a:r>
            <a:r>
              <a:rPr sz="2000" b="1" spc="1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Requirement.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154635"/>
            <a:ext cx="31134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Data - Flow</a:t>
            </a:r>
            <a:r>
              <a:rPr sz="2800" spc="-7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3906773" y="154635"/>
            <a:ext cx="51174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800" spc="0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Data Flow Testing</a:t>
            </a:r>
            <a:r>
              <a:rPr sz="2800" spc="-8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D50092"/>
                </a:solidFill>
                <a:latin typeface="Arial"/>
                <a:cs typeface="Arial"/>
              </a:rPr>
              <a:t>Strategies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9223" y="704087"/>
            <a:ext cx="3115055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8509635" cy="454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Application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DFT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77165" indent="-16446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177800" algn="l"/>
                <a:tab pos="4782820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Comparison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# test</a:t>
            </a:r>
            <a:r>
              <a:rPr sz="24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cases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for	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ACU, APU, 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AU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&amp;</a:t>
            </a:r>
            <a:r>
              <a:rPr sz="2400" b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ADUP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3366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  <a:tab pos="1154430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by	</a:t>
            </a:r>
            <a:r>
              <a:rPr sz="2400" b="1" spc="-15" dirty="0">
                <a:solidFill>
                  <a:srgbClr val="003366"/>
                </a:solidFill>
                <a:latin typeface="Arial"/>
                <a:cs typeface="Arial"/>
              </a:rPr>
              <a:t>Weyuker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using </a:t>
            </a:r>
            <a:r>
              <a:rPr sz="2400" b="1" spc="-20" dirty="0">
                <a:solidFill>
                  <a:srgbClr val="003366"/>
                </a:solidFill>
                <a:latin typeface="Arial"/>
                <a:cs typeface="Arial"/>
              </a:rPr>
              <a:t>ASSET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testing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3366"/>
                </a:solidFill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  <a:p>
            <a:pPr marL="634365" lvl="1" indent="-341630">
              <a:lnSpc>
                <a:spcPct val="100000"/>
              </a:lnSpc>
              <a:spcBef>
                <a:spcPts val="2415"/>
              </a:spcBef>
              <a:buFont typeface="Arial"/>
              <a:buChar char="•"/>
              <a:tabLst>
                <a:tab pos="634365" algn="l"/>
                <a:tab pos="635000" algn="l"/>
                <a:tab pos="3808729" algn="l"/>
                <a:tab pos="6043295" algn="l"/>
              </a:tabLst>
            </a:pPr>
            <a:r>
              <a:rPr sz="2000" b="1" spc="-40" dirty="0">
                <a:solidFill>
                  <a:srgbClr val="A40020"/>
                </a:solidFill>
                <a:latin typeface="Arial"/>
                <a:cs typeface="Arial"/>
              </a:rPr>
              <a:t>Test</a:t>
            </a:r>
            <a:r>
              <a:rPr sz="2000" b="1" spc="-1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Cases</a:t>
            </a:r>
            <a:r>
              <a:rPr sz="2000" b="1" spc="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Normalized.	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t = a + b</a:t>
            </a:r>
            <a:r>
              <a:rPr sz="2000" b="1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*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d	</a:t>
            </a:r>
            <a:r>
              <a:rPr sz="2000" i="1" spc="-5" dirty="0">
                <a:solidFill>
                  <a:srgbClr val="006666"/>
                </a:solidFill>
                <a:latin typeface="Arial"/>
                <a:cs typeface="Arial"/>
              </a:rPr>
              <a:t>d = # </a:t>
            </a:r>
            <a:r>
              <a:rPr sz="2000" i="1" spc="-10" dirty="0">
                <a:solidFill>
                  <a:srgbClr val="006666"/>
                </a:solidFill>
                <a:latin typeface="Arial"/>
                <a:cs typeface="Arial"/>
              </a:rPr>
              <a:t>binary</a:t>
            </a:r>
            <a:r>
              <a:rPr sz="2000" i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6666"/>
                </a:solidFill>
                <a:latin typeface="Arial"/>
                <a:cs typeface="Arial"/>
              </a:rPr>
              <a:t>decisions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  <a:tab pos="1717039" algn="l"/>
                <a:tab pos="6122670" algn="l"/>
              </a:tabLst>
            </a:pPr>
            <a:r>
              <a:rPr sz="2000" b="1" spc="-40" dirty="0">
                <a:solidFill>
                  <a:srgbClr val="A40020"/>
                </a:solidFill>
                <a:latin typeface="Arial"/>
                <a:cs typeface="Arial"/>
              </a:rPr>
              <a:t>At</a:t>
            </a:r>
            <a:r>
              <a:rPr sz="2000" b="1" spc="4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most	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d+1 </a:t>
            </a:r>
            <a:r>
              <a:rPr sz="2000" b="1" spc="-40" dirty="0">
                <a:solidFill>
                  <a:srgbClr val="A40020"/>
                </a:solidFill>
                <a:latin typeface="Arial"/>
                <a:cs typeface="Arial"/>
              </a:rPr>
              <a:t>Test </a:t>
            </a:r>
            <a:r>
              <a:rPr sz="2000" b="1" spc="-10" dirty="0">
                <a:solidFill>
                  <a:srgbClr val="A40020"/>
                </a:solidFill>
                <a:latin typeface="Arial"/>
                <a:cs typeface="Arial"/>
              </a:rPr>
              <a:t>Cases</a:t>
            </a:r>
            <a:r>
              <a:rPr sz="2000" b="1" spc="7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A40020"/>
                </a:solidFill>
                <a:latin typeface="Arial"/>
                <a:cs typeface="Arial"/>
              </a:rPr>
              <a:t>for </a:t>
            </a:r>
            <a:r>
              <a:rPr sz="2000" b="1" spc="-15" dirty="0">
                <a:solidFill>
                  <a:srgbClr val="A40020"/>
                </a:solidFill>
                <a:latin typeface="Arial"/>
                <a:cs typeface="Arial"/>
              </a:rPr>
              <a:t>P2	</a:t>
            </a:r>
            <a:r>
              <a:rPr sz="2000" i="1" spc="-10" dirty="0">
                <a:solidFill>
                  <a:srgbClr val="006666"/>
                </a:solidFill>
                <a:latin typeface="Arial"/>
                <a:cs typeface="Arial"/>
              </a:rPr>
              <a:t>loop-free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634365" lvl="1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# </a:t>
            </a:r>
            <a:r>
              <a:rPr sz="2000" b="1" spc="-40" dirty="0">
                <a:solidFill>
                  <a:srgbClr val="800080"/>
                </a:solidFill>
                <a:latin typeface="Arial"/>
                <a:cs typeface="Arial"/>
              </a:rPr>
              <a:t>Test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Cases </a:t>
            </a:r>
            <a:r>
              <a:rPr sz="2000" b="1" spc="-5" dirty="0">
                <a:solidFill>
                  <a:srgbClr val="800080"/>
                </a:solidFill>
                <a:latin typeface="Arial"/>
                <a:cs typeface="Arial"/>
              </a:rPr>
              <a:t>/</a:t>
            </a:r>
            <a:r>
              <a:rPr sz="2000" b="1" spc="1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00080"/>
                </a:solidFill>
                <a:latin typeface="Arial"/>
                <a:cs typeface="Arial"/>
              </a:rPr>
              <a:t>Decision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750570">
              <a:lnSpc>
                <a:spcPct val="100000"/>
              </a:lnSpc>
              <a:spcBef>
                <a:spcPts val="5"/>
              </a:spcBef>
              <a:tabLst>
                <a:tab pos="1603375" algn="l"/>
                <a:tab pos="1950720" algn="l"/>
                <a:tab pos="2600325" algn="l"/>
                <a:tab pos="3016885" algn="l"/>
                <a:tab pos="3763645" algn="l"/>
                <a:tab pos="4040504" algn="l"/>
                <a:tab pos="4801870" algn="l"/>
                <a:tab pos="5091430" algn="l"/>
              </a:tabLst>
            </a:pP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ADUP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&gt;	</a:t>
            </a:r>
            <a:r>
              <a:rPr sz="2000" b="1" spc="-45" dirty="0">
                <a:solidFill>
                  <a:srgbClr val="0000CC"/>
                </a:solidFill>
                <a:latin typeface="Arial"/>
                <a:cs typeface="Arial"/>
              </a:rPr>
              <a:t>AU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&gt;	</a:t>
            </a:r>
            <a:r>
              <a:rPr sz="2000" b="1" spc="-30" dirty="0">
                <a:solidFill>
                  <a:srgbClr val="0000CC"/>
                </a:solidFill>
                <a:latin typeface="Arial"/>
                <a:cs typeface="Arial"/>
              </a:rPr>
              <a:t>APU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&gt;	</a:t>
            </a:r>
            <a:r>
              <a:rPr sz="2000" b="1" spc="-25" dirty="0">
                <a:solidFill>
                  <a:srgbClr val="0000CC"/>
                </a:solidFill>
                <a:latin typeface="Arial"/>
                <a:cs typeface="Arial"/>
              </a:rPr>
              <a:t>ACU	</a:t>
            </a:r>
            <a:r>
              <a:rPr sz="2000" b="1" spc="-5" dirty="0">
                <a:solidFill>
                  <a:srgbClr val="0000CC"/>
                </a:solidFill>
                <a:latin typeface="Arial"/>
                <a:cs typeface="Arial"/>
              </a:rPr>
              <a:t>&gt;	</a:t>
            </a:r>
            <a:r>
              <a:rPr sz="2000" b="1" spc="-10" dirty="0">
                <a:solidFill>
                  <a:srgbClr val="0000CC"/>
                </a:solidFill>
                <a:latin typeface="Arial"/>
                <a:cs typeface="Arial"/>
              </a:rPr>
              <a:t>revised-APU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154635"/>
            <a:ext cx="31134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Data - Flow</a:t>
            </a:r>
            <a:r>
              <a:rPr sz="2800" spc="-7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3906773" y="154635"/>
            <a:ext cx="51174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800" spc="0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Data Flow Testing</a:t>
            </a:r>
            <a:r>
              <a:rPr sz="2800" spc="-8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D50092"/>
                </a:solidFill>
                <a:latin typeface="Arial"/>
                <a:cs typeface="Arial"/>
              </a:rPr>
              <a:t>Strategies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6823" y="704087"/>
            <a:ext cx="3115055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6452" y="786206"/>
            <a:ext cx="846328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Application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of</a:t>
            </a:r>
            <a:r>
              <a:rPr sz="2400" b="1" spc="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DFT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  <a:tabLst>
                <a:tab pos="4623435" algn="l"/>
                <a:tab pos="8094345" algn="l"/>
              </a:tabLst>
            </a:pP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Comp</a:t>
            </a:r>
            <a:r>
              <a:rPr sz="2400" b="1" spc="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ri</a:t>
            </a:r>
            <a:r>
              <a:rPr sz="2400" b="1" spc="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on</a:t>
            </a:r>
            <a:r>
              <a:rPr sz="24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# te</a:t>
            </a:r>
            <a:r>
              <a:rPr sz="2400" b="1" spc="0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t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case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4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sz="2400" b="1" spc="-8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CU,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U,</a:t>
            </a:r>
            <a:r>
              <a:rPr sz="24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400" b="1" spc="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&amp;</a:t>
            </a:r>
            <a:r>
              <a:rPr sz="2400" b="1" spc="-9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DUP</a:t>
            </a:r>
            <a:r>
              <a:rPr sz="2400" b="1" dirty="0">
                <a:solidFill>
                  <a:srgbClr val="003366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3366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3010" y="2935935"/>
            <a:ext cx="24022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06666"/>
                </a:solidFill>
                <a:latin typeface="Arial"/>
                <a:cs typeface="Arial"/>
              </a:rPr>
              <a:t>(d = # binary</a:t>
            </a:r>
            <a:r>
              <a:rPr sz="1800" i="1" spc="-9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666"/>
                </a:solidFill>
                <a:latin typeface="Arial"/>
                <a:cs typeface="Arial"/>
              </a:rPr>
              <a:t>decisions)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Shimeall &amp;</a:t>
            </a:r>
            <a:r>
              <a:rPr spc="-70" dirty="0"/>
              <a:t> </a:t>
            </a:r>
            <a:r>
              <a:rPr spc="-5" dirty="0"/>
              <a:t>Levenson</a:t>
            </a:r>
          </a:p>
          <a:p>
            <a:pPr marL="128270" marR="5080">
              <a:lnSpc>
                <a:spcPct val="200100"/>
              </a:lnSpc>
              <a:tabLst>
                <a:tab pos="1430020" algn="l"/>
                <a:tab pos="3948429" algn="l"/>
              </a:tabLst>
            </a:pPr>
            <a:r>
              <a:rPr spc="-45" dirty="0">
                <a:solidFill>
                  <a:srgbClr val="A40020"/>
                </a:solidFill>
              </a:rPr>
              <a:t>Test</a:t>
            </a:r>
            <a:r>
              <a:rPr spc="-30" dirty="0">
                <a:solidFill>
                  <a:srgbClr val="A40020"/>
                </a:solidFill>
              </a:rPr>
              <a:t> </a:t>
            </a:r>
            <a:r>
              <a:rPr dirty="0">
                <a:solidFill>
                  <a:srgbClr val="A40020"/>
                </a:solidFill>
              </a:rPr>
              <a:t>Cases</a:t>
            </a:r>
            <a:r>
              <a:rPr spc="0" dirty="0">
                <a:solidFill>
                  <a:srgbClr val="A40020"/>
                </a:solidFill>
              </a:rPr>
              <a:t> </a:t>
            </a:r>
            <a:r>
              <a:rPr dirty="0">
                <a:solidFill>
                  <a:srgbClr val="A40020"/>
                </a:solidFill>
              </a:rPr>
              <a:t>Normalized.	t = a + b *</a:t>
            </a:r>
            <a:r>
              <a:rPr spc="-150" dirty="0">
                <a:solidFill>
                  <a:srgbClr val="A40020"/>
                </a:solidFill>
              </a:rPr>
              <a:t> </a:t>
            </a:r>
            <a:r>
              <a:rPr dirty="0">
                <a:solidFill>
                  <a:srgbClr val="A40020"/>
                </a:solidFill>
              </a:rPr>
              <a:t>d  </a:t>
            </a:r>
            <a:r>
              <a:rPr spc="-40" dirty="0">
                <a:solidFill>
                  <a:srgbClr val="A40020"/>
                </a:solidFill>
              </a:rPr>
              <a:t>At</a:t>
            </a:r>
            <a:r>
              <a:rPr spc="35" dirty="0">
                <a:solidFill>
                  <a:srgbClr val="A40020"/>
                </a:solidFill>
              </a:rPr>
              <a:t> </a:t>
            </a:r>
            <a:r>
              <a:rPr dirty="0">
                <a:solidFill>
                  <a:srgbClr val="A40020"/>
                </a:solidFill>
              </a:rPr>
              <a:t>most	</a:t>
            </a:r>
            <a:r>
              <a:rPr spc="-5" dirty="0">
                <a:solidFill>
                  <a:srgbClr val="0000CC"/>
                </a:solidFill>
              </a:rPr>
              <a:t>d+1 </a:t>
            </a:r>
            <a:r>
              <a:rPr spc="-45" dirty="0">
                <a:solidFill>
                  <a:srgbClr val="A40020"/>
                </a:solidFill>
              </a:rPr>
              <a:t>Test </a:t>
            </a:r>
            <a:r>
              <a:rPr dirty="0">
                <a:solidFill>
                  <a:srgbClr val="A40020"/>
                </a:solidFill>
              </a:rPr>
              <a:t>Cases </a:t>
            </a:r>
            <a:r>
              <a:rPr spc="-5" dirty="0">
                <a:solidFill>
                  <a:srgbClr val="A40020"/>
                </a:solidFill>
              </a:rPr>
              <a:t>for</a:t>
            </a:r>
            <a:r>
              <a:rPr spc="-20" dirty="0">
                <a:solidFill>
                  <a:srgbClr val="A40020"/>
                </a:solidFill>
              </a:rPr>
              <a:t> </a:t>
            </a:r>
            <a:r>
              <a:rPr dirty="0">
                <a:solidFill>
                  <a:srgbClr val="A40020"/>
                </a:solidFill>
              </a:rPr>
              <a:t>P2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21779" y="3667709"/>
            <a:ext cx="9334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06666"/>
                </a:solidFill>
                <a:latin typeface="Arial"/>
                <a:cs typeface="Arial"/>
              </a:rPr>
              <a:t>loop-free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6868" y="4598034"/>
            <a:ext cx="3611879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# </a:t>
            </a:r>
            <a:r>
              <a:rPr sz="2400" b="1" spc="-45" dirty="0">
                <a:solidFill>
                  <a:srgbClr val="A40020"/>
                </a:solidFill>
                <a:latin typeface="Arial"/>
                <a:cs typeface="Arial"/>
              </a:rPr>
              <a:t>Test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Cases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/</a:t>
            </a:r>
            <a:r>
              <a:rPr sz="2400" b="1" spc="-5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Decision</a:t>
            </a:r>
            <a:endParaRPr sz="2400">
              <a:latin typeface="Arial"/>
              <a:cs typeface="Arial"/>
            </a:endParaRPr>
          </a:p>
          <a:p>
            <a:pPr marL="811530" marR="5080">
              <a:lnSpc>
                <a:spcPct val="200100"/>
              </a:lnSpc>
              <a:tabLst>
                <a:tab pos="1478280" algn="l"/>
                <a:tab pos="1899920" algn="l"/>
                <a:tab pos="2004060" algn="l"/>
                <a:tab pos="2435860" algn="l"/>
                <a:tab pos="2844800" algn="l"/>
              </a:tabLst>
            </a:pPr>
            <a:r>
              <a:rPr sz="2400" b="1" spc="-8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U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P		~	½	</a:t>
            </a:r>
            <a:r>
              <a:rPr sz="2400" b="1" spc="-80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PU*  </a:t>
            </a:r>
            <a:r>
              <a:rPr sz="2400" b="1" spc="-40" dirty="0">
                <a:solidFill>
                  <a:srgbClr val="0000CC"/>
                </a:solidFill>
                <a:latin typeface="Arial"/>
                <a:cs typeface="Arial"/>
              </a:rPr>
              <a:t>AP	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~	</a:t>
            </a:r>
            <a:r>
              <a:rPr sz="2400" b="1" spc="-40" dirty="0">
                <a:solidFill>
                  <a:srgbClr val="0000CC"/>
                </a:solidFill>
                <a:latin typeface="Arial"/>
                <a:cs typeface="Arial"/>
              </a:rPr>
              <a:t>AC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154635"/>
            <a:ext cx="31134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Data - Flow</a:t>
            </a:r>
            <a:r>
              <a:rPr sz="2800" spc="-7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3906773" y="154635"/>
            <a:ext cx="51174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800" spc="0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Data Flow Testing</a:t>
            </a:r>
            <a:r>
              <a:rPr sz="2800" spc="-8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D50092"/>
                </a:solidFill>
                <a:latin typeface="Arial"/>
                <a:cs typeface="Arial"/>
              </a:rPr>
              <a:t>Strategies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9223" y="704087"/>
            <a:ext cx="3115055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8852" y="786206"/>
            <a:ext cx="6099175" cy="435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Application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DFT</a:t>
            </a:r>
            <a:endParaRPr sz="240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2400"/>
              </a:spcBef>
              <a:tabLst>
                <a:tab pos="1218565" algn="l"/>
                <a:tab pos="1977389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DFT	</a:t>
            </a:r>
            <a:r>
              <a:rPr sz="2400" b="1" spc="-20" dirty="0">
                <a:solidFill>
                  <a:srgbClr val="CC0000"/>
                </a:solidFill>
                <a:latin typeface="Arial"/>
                <a:cs typeface="Arial"/>
              </a:rPr>
              <a:t>vs	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P1,</a:t>
            </a:r>
            <a:r>
              <a:rPr sz="2400" b="1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336600"/>
                </a:solidFill>
                <a:latin typeface="Arial"/>
                <a:cs typeface="Arial"/>
              </a:rPr>
              <a:t>DFT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is</a:t>
            </a:r>
            <a:r>
              <a:rPr sz="2400" b="1" spc="-4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Effective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  <a:tab pos="4892040" algn="l"/>
                <a:tab pos="5239385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Effort for 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Covering</a:t>
            </a:r>
            <a:r>
              <a:rPr sz="2400" b="1" spc="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Path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Set	~	Same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DFT </a:t>
            </a:r>
            <a:r>
              <a:rPr sz="2400" b="1" spc="-25" dirty="0">
                <a:solidFill>
                  <a:srgbClr val="CC0000"/>
                </a:solidFill>
                <a:latin typeface="Arial"/>
                <a:cs typeface="Arial"/>
              </a:rPr>
              <a:t>Tracks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the </a:t>
            </a:r>
            <a:r>
              <a:rPr sz="2400" b="1" spc="-10" dirty="0">
                <a:solidFill>
                  <a:srgbClr val="CC0000"/>
                </a:solidFill>
                <a:latin typeface="Arial"/>
                <a:cs typeface="Arial"/>
              </a:rPr>
              <a:t>Coverage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of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CC0000"/>
                </a:solidFill>
                <a:latin typeface="Arial"/>
                <a:cs typeface="Arial"/>
              </a:rPr>
              <a:t>Variables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45" dirty="0">
                <a:solidFill>
                  <a:srgbClr val="CC0000"/>
                </a:solidFill>
                <a:latin typeface="Arial"/>
                <a:cs typeface="Arial"/>
              </a:rPr>
              <a:t>Test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Design is</a:t>
            </a:r>
            <a:r>
              <a:rPr sz="24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similar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71038" y="186944"/>
            <a:ext cx="405320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Implementation of</a:t>
            </a:r>
            <a:r>
              <a:rPr spc="-60" dirty="0"/>
              <a:t> </a:t>
            </a:r>
            <a:r>
              <a:rPr spc="-5" dirty="0"/>
              <a:t>Transaction-Flow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295" y="569976"/>
            <a:ext cx="3078480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00" y="914400"/>
            <a:ext cx="2816352" cy="10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2444" y="636777"/>
            <a:ext cx="8714105" cy="4234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u="heavy" spc="-20" dirty="0">
                <a:solidFill>
                  <a:srgbClr val="9900CC"/>
                </a:solidFill>
                <a:latin typeface="Arial"/>
                <a:cs typeface="Arial"/>
              </a:rPr>
              <a:t>System </a:t>
            </a:r>
            <a:r>
              <a:rPr sz="2000" u="heavy" spc="-5" dirty="0">
                <a:solidFill>
                  <a:srgbClr val="9900CC"/>
                </a:solidFill>
                <a:latin typeface="Arial"/>
                <a:cs typeface="Arial"/>
              </a:rPr>
              <a:t>control</a:t>
            </a:r>
            <a:r>
              <a:rPr sz="2000" u="heavy" spc="50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2000" u="heavy" spc="-5" dirty="0">
                <a:solidFill>
                  <a:srgbClr val="9900CC"/>
                </a:solidFill>
                <a:latin typeface="Arial"/>
                <a:cs typeface="Arial"/>
              </a:rPr>
              <a:t>structure</a:t>
            </a:r>
            <a:endParaRPr sz="2000">
              <a:latin typeface="Arial"/>
              <a:cs typeface="Arial"/>
            </a:endParaRPr>
          </a:p>
          <a:p>
            <a:pPr marL="189230">
              <a:lnSpc>
                <a:spcPct val="100000"/>
              </a:lnSpc>
              <a:spcBef>
                <a:spcPts val="1935"/>
              </a:spcBef>
            </a:pPr>
            <a:r>
              <a:rPr sz="1600" dirty="0">
                <a:latin typeface="Arial"/>
                <a:cs typeface="Arial"/>
              </a:rPr>
              <a:t>System is </a:t>
            </a:r>
            <a:r>
              <a:rPr sz="1600" spc="-5" dirty="0">
                <a:latin typeface="Arial"/>
                <a:cs typeface="Arial"/>
              </a:rPr>
              <a:t>controlled by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scheduler</a:t>
            </a:r>
            <a:r>
              <a:rPr sz="1600" spc="-15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…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marR="5080" indent="-344805">
              <a:lnSpc>
                <a:spcPct val="100000"/>
              </a:lnSpc>
            </a:pPr>
            <a:r>
              <a:rPr sz="1600" spc="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Transaction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created by </a:t>
            </a:r>
            <a:r>
              <a:rPr sz="1600" dirty="0">
                <a:latin typeface="Arial"/>
                <a:cs typeface="Arial"/>
              </a:rPr>
              <a:t>filling in a </a:t>
            </a:r>
            <a:r>
              <a:rPr sz="1600" b="1" spc="-15" dirty="0">
                <a:solidFill>
                  <a:srgbClr val="333399"/>
                </a:solidFill>
                <a:latin typeface="Arial"/>
                <a:cs typeface="Arial"/>
              </a:rPr>
              <a:t>Transaction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Control Block </a:t>
            </a:r>
            <a:r>
              <a:rPr sz="1600" dirty="0">
                <a:latin typeface="Arial"/>
                <a:cs typeface="Arial"/>
              </a:rPr>
              <a:t>(TCB) </a:t>
            </a:r>
            <a:r>
              <a:rPr sz="1600" spc="-5" dirty="0">
                <a:latin typeface="Arial"/>
                <a:cs typeface="Arial"/>
              </a:rPr>
              <a:t>by user </a:t>
            </a:r>
            <a:r>
              <a:rPr sz="1600" dirty="0">
                <a:latin typeface="Arial"/>
                <a:cs typeface="Arial"/>
              </a:rPr>
              <a:t>inputs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-2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by  </a:t>
            </a:r>
            <a:r>
              <a:rPr sz="1600" dirty="0">
                <a:latin typeface="Arial"/>
                <a:cs typeface="Arial"/>
              </a:rPr>
              <a:t>placing </a:t>
            </a:r>
            <a:r>
              <a:rPr sz="1600" spc="-5" dirty="0">
                <a:latin typeface="Arial"/>
                <a:cs typeface="Arial"/>
              </a:rPr>
              <a:t>that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token </a:t>
            </a:r>
            <a:r>
              <a:rPr sz="1600" spc="-5" dirty="0">
                <a:latin typeface="Arial"/>
                <a:cs typeface="Arial"/>
              </a:rPr>
              <a:t>on input </a:t>
            </a:r>
            <a:r>
              <a:rPr sz="1600" spc="0" dirty="0">
                <a:latin typeface="Arial"/>
                <a:cs typeface="Arial"/>
              </a:rPr>
              <a:t>Q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Scheduler.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533400" marR="105410" indent="-34480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Scheduler examines and </a:t>
            </a:r>
            <a:r>
              <a:rPr sz="1600" dirty="0">
                <a:latin typeface="Arial"/>
                <a:cs typeface="Arial"/>
              </a:rPr>
              <a:t>places it </a:t>
            </a:r>
            <a:r>
              <a:rPr sz="1600" spc="-5" dirty="0">
                <a:latin typeface="Arial"/>
                <a:cs typeface="Arial"/>
              </a:rPr>
              <a:t>on appropriate process </a:t>
            </a:r>
            <a:r>
              <a:rPr sz="1600" spc="0" dirty="0">
                <a:latin typeface="Arial"/>
                <a:cs typeface="Arial"/>
              </a:rPr>
              <a:t>Q </a:t>
            </a:r>
            <a:r>
              <a:rPr sz="1600" dirty="0">
                <a:latin typeface="Arial"/>
                <a:cs typeface="Arial"/>
              </a:rPr>
              <a:t>such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b="1" spc="-40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. </a:t>
            </a:r>
            <a:r>
              <a:rPr sz="1600" spc="5" dirty="0">
                <a:latin typeface="Arial"/>
                <a:cs typeface="Arial"/>
              </a:rPr>
              <a:t>When </a:t>
            </a:r>
            <a:r>
              <a:rPr sz="1600" b="1" spc="0" dirty="0">
                <a:solidFill>
                  <a:srgbClr val="CC0000"/>
                </a:solidFill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finishes </a:t>
            </a:r>
            <a:r>
              <a:rPr sz="1600" spc="-10" dirty="0">
                <a:latin typeface="Arial"/>
                <a:cs typeface="Arial"/>
              </a:rPr>
              <a:t>with 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30" dirty="0">
                <a:latin typeface="Arial"/>
                <a:cs typeface="Arial"/>
              </a:rPr>
              <a:t>Token, </a:t>
            </a:r>
            <a:r>
              <a:rPr sz="1600" dirty="0">
                <a:latin typeface="Arial"/>
                <a:cs typeface="Arial"/>
              </a:rPr>
              <a:t>it places the TCB </a:t>
            </a:r>
            <a:r>
              <a:rPr sz="1600" spc="-5" dirty="0">
                <a:latin typeface="Arial"/>
                <a:cs typeface="Arial"/>
              </a:rPr>
              <a:t>back on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scheduler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Scheduler routes </a:t>
            </a:r>
            <a:r>
              <a:rPr sz="1600" dirty="0">
                <a:latin typeface="Arial"/>
                <a:cs typeface="Arial"/>
              </a:rPr>
              <a:t>it to the </a:t>
            </a:r>
            <a:r>
              <a:rPr sz="1600" spc="-15" dirty="0">
                <a:latin typeface="Arial"/>
                <a:cs typeface="Arial"/>
              </a:rPr>
              <a:t>next </a:t>
            </a:r>
            <a:r>
              <a:rPr sz="1600" spc="-5" dirty="0">
                <a:latin typeface="Arial"/>
                <a:cs typeface="Arial"/>
              </a:rPr>
              <a:t>process after examining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token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927100" indent="-280670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1600" dirty="0">
                <a:latin typeface="Arial"/>
                <a:cs typeface="Arial"/>
              </a:rPr>
              <a:t>It </a:t>
            </a:r>
            <a:r>
              <a:rPr sz="1600" spc="-5" dirty="0">
                <a:latin typeface="Arial"/>
                <a:cs typeface="Arial"/>
              </a:rPr>
              <a:t>contains </a:t>
            </a:r>
            <a:r>
              <a:rPr sz="1600" dirty="0">
                <a:latin typeface="Arial"/>
                <a:cs typeface="Arial"/>
              </a:rPr>
              <a:t>tables </a:t>
            </a:r>
            <a:r>
              <a:rPr sz="1600" spc="-5" dirty="0">
                <a:latin typeface="Arial"/>
                <a:cs typeface="Arial"/>
              </a:rPr>
              <a:t>or code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route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token </a:t>
            </a:r>
            <a:r>
              <a:rPr sz="1600" dirty="0">
                <a:latin typeface="Arial"/>
                <a:cs typeface="Arial"/>
              </a:rPr>
              <a:t>to the </a:t>
            </a:r>
            <a:r>
              <a:rPr sz="1600" spc="-15" dirty="0">
                <a:latin typeface="Arial"/>
                <a:cs typeface="Arial"/>
              </a:rPr>
              <a:t>next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process.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927100" indent="-280670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1600" dirty="0">
                <a:latin typeface="Arial"/>
                <a:cs typeface="Arial"/>
              </a:rPr>
              <a:t>It </a:t>
            </a:r>
            <a:r>
              <a:rPr sz="1600" spc="0" dirty="0">
                <a:latin typeface="Arial"/>
                <a:cs typeface="Arial"/>
              </a:rPr>
              <a:t>may </a:t>
            </a:r>
            <a:r>
              <a:rPr sz="1600" dirty="0">
                <a:latin typeface="Arial"/>
                <a:cs typeface="Arial"/>
              </a:rPr>
              <a:t>contain </a:t>
            </a:r>
            <a:r>
              <a:rPr sz="1600" spc="-5" dirty="0">
                <a:latin typeface="Arial"/>
                <a:cs typeface="Arial"/>
              </a:rPr>
              <a:t>routing </a:t>
            </a:r>
            <a:r>
              <a:rPr sz="1600" dirty="0">
                <a:latin typeface="Arial"/>
                <a:cs typeface="Arial"/>
              </a:rPr>
              <a:t>information </a:t>
            </a:r>
            <a:r>
              <a:rPr sz="1600" spc="-5" dirty="0">
                <a:latin typeface="Arial"/>
                <a:cs typeface="Arial"/>
              </a:rPr>
              <a:t>only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tables.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927100" indent="-280670">
              <a:lnSpc>
                <a:spcPct val="100000"/>
              </a:lnSpc>
              <a:buAutoNum type="arabicPeriod"/>
              <a:tabLst>
                <a:tab pos="927735" algn="l"/>
              </a:tabLst>
            </a:pPr>
            <a:r>
              <a:rPr sz="1600" spc="-5" dirty="0">
                <a:latin typeface="Arial"/>
                <a:cs typeface="Arial"/>
              </a:rPr>
              <a:t>Scheduler contains no code </a:t>
            </a:r>
            <a:r>
              <a:rPr sz="1600" dirty="0">
                <a:latin typeface="Arial"/>
                <a:cs typeface="Arial"/>
              </a:rPr>
              <a:t>/ </a:t>
            </a:r>
            <a:r>
              <a:rPr sz="1600" spc="-5" dirty="0">
                <a:latin typeface="Arial"/>
                <a:cs typeface="Arial"/>
              </a:rPr>
              <a:t>data. </a:t>
            </a:r>
            <a:r>
              <a:rPr sz="1600" dirty="0">
                <a:latin typeface="Arial"/>
                <a:cs typeface="Arial"/>
              </a:rPr>
              <a:t>Processing modules </a:t>
            </a:r>
            <a:r>
              <a:rPr sz="1600" spc="-5" dirty="0">
                <a:latin typeface="Arial"/>
                <a:cs typeface="Arial"/>
              </a:rPr>
              <a:t>contain code for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routing.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154635"/>
            <a:ext cx="31134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Data - Flow</a:t>
            </a:r>
            <a:r>
              <a:rPr sz="2800" spc="-75" dirty="0"/>
              <a:t> </a:t>
            </a:r>
            <a:r>
              <a:rPr sz="2800" dirty="0"/>
              <a:t>Testing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3906773" y="154635"/>
            <a:ext cx="51174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- </a:t>
            </a:r>
            <a:r>
              <a:rPr sz="2800" spc="0" dirty="0">
                <a:solidFill>
                  <a:srgbClr val="D50092"/>
                </a:solidFill>
                <a:latin typeface="Arial"/>
                <a:cs typeface="Arial"/>
              </a:rPr>
              <a:t>– </a:t>
            </a:r>
            <a:r>
              <a:rPr sz="2800" dirty="0">
                <a:solidFill>
                  <a:srgbClr val="D50092"/>
                </a:solidFill>
                <a:latin typeface="Arial"/>
                <a:cs typeface="Arial"/>
              </a:rPr>
              <a:t>Data Flow Testing</a:t>
            </a:r>
            <a:r>
              <a:rPr sz="2800" spc="-85" dirty="0">
                <a:solidFill>
                  <a:srgbClr val="D50092"/>
                </a:solidFill>
                <a:latin typeface="Arial"/>
                <a:cs typeface="Arial"/>
              </a:rPr>
              <a:t> </a:t>
            </a:r>
            <a:r>
              <a:rPr sz="2800" spc="0" dirty="0">
                <a:solidFill>
                  <a:srgbClr val="D50092"/>
                </a:solidFill>
                <a:latin typeface="Arial"/>
                <a:cs typeface="Arial"/>
              </a:rPr>
              <a:t>Strategies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49333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9223" y="704087"/>
            <a:ext cx="1255776" cy="509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90472" y="704087"/>
            <a:ext cx="515112" cy="50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4039" y="704087"/>
            <a:ext cx="1459991" cy="509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8852" y="786206"/>
            <a:ext cx="7392034" cy="502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4075" algn="l"/>
                <a:tab pos="1207770" algn="l"/>
              </a:tabLst>
            </a:pP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DFT	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-	</a:t>
            </a:r>
            <a:r>
              <a:rPr sz="2400" b="1" spc="-10" dirty="0">
                <a:solidFill>
                  <a:srgbClr val="0000CC"/>
                </a:solidFill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10" dirty="0">
                <a:solidFill>
                  <a:srgbClr val="336600"/>
                </a:solidFill>
                <a:latin typeface="Arial"/>
                <a:cs typeface="Arial"/>
              </a:rPr>
              <a:t>Cost-effective</a:t>
            </a:r>
            <a:r>
              <a:rPr sz="2400" b="1" spc="25" dirty="0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00"/>
                </a:solidFill>
                <a:latin typeface="Arial"/>
                <a:cs typeface="Arial"/>
              </a:rPr>
              <a:t>development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Commercial </a:t>
            </a:r>
            <a:r>
              <a:rPr sz="2400" b="1" spc="-5" dirty="0">
                <a:solidFill>
                  <a:srgbClr val="0000CC"/>
                </a:solidFill>
                <a:latin typeface="Arial"/>
                <a:cs typeface="Arial"/>
              </a:rPr>
              <a:t>tools</a:t>
            </a:r>
            <a:r>
              <a:rPr sz="2400" b="1" spc="-5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634365" indent="-341630">
              <a:lnSpc>
                <a:spcPct val="100000"/>
              </a:lnSpc>
              <a:buFont typeface="Arial"/>
              <a:buChar char="•"/>
              <a:tabLst>
                <a:tab pos="634365" algn="l"/>
                <a:tab pos="635000" algn="l"/>
              </a:tabLst>
            </a:pP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Can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possibly do </a:t>
            </a:r>
            <a:r>
              <a:rPr sz="2400" b="1" spc="-5" dirty="0">
                <a:solidFill>
                  <a:srgbClr val="CC0000"/>
                </a:solidFill>
                <a:latin typeface="Arial"/>
                <a:cs typeface="Arial"/>
              </a:rPr>
              <a:t>Better </a:t>
            </a:r>
            <a:r>
              <a:rPr sz="2400" b="1" dirty="0">
                <a:solidFill>
                  <a:srgbClr val="CC0000"/>
                </a:solidFill>
                <a:latin typeface="Arial"/>
                <a:cs typeface="Arial"/>
              </a:rPr>
              <a:t>than Commercial</a:t>
            </a:r>
            <a:r>
              <a:rPr sz="2400" b="1" spc="-1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CC0000"/>
                </a:solidFill>
                <a:latin typeface="Arial"/>
                <a:cs typeface="Arial"/>
              </a:rPr>
              <a:t>Tools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Easier Integration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into </a:t>
            </a:r>
            <a:r>
              <a:rPr sz="2400" b="1" dirty="0">
                <a:solidFill>
                  <a:srgbClr val="A40020"/>
                </a:solidFill>
                <a:latin typeface="Arial"/>
                <a:cs typeface="Arial"/>
              </a:rPr>
              <a:t>a</a:t>
            </a:r>
            <a:r>
              <a:rPr sz="2400" b="1" spc="-114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Compiler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A40020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091565" lvl="1" indent="-3409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091565" algn="l"/>
                <a:tab pos="1092200" algn="l"/>
              </a:tabLst>
            </a:pPr>
            <a:r>
              <a:rPr sz="2400" b="1" spc="-5" dirty="0">
                <a:solidFill>
                  <a:srgbClr val="A40020"/>
                </a:solidFill>
                <a:latin typeface="Arial"/>
                <a:cs typeface="Arial"/>
              </a:rPr>
              <a:t>Efficient</a:t>
            </a:r>
            <a:r>
              <a:rPr sz="2400" b="1" spc="-6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A40020"/>
                </a:solidFill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1981200"/>
            <a:ext cx="426720" cy="319405"/>
          </a:xfrm>
          <a:custGeom>
            <a:avLst/>
            <a:gdLst/>
            <a:ahLst/>
            <a:cxnLst/>
            <a:rect l="l" t="t" r="r" b="b"/>
            <a:pathLst>
              <a:path w="426720" h="319405">
                <a:moveTo>
                  <a:pt x="426504" y="0"/>
                </a:moveTo>
                <a:lnTo>
                  <a:pt x="213258" y="0"/>
                </a:lnTo>
                <a:lnTo>
                  <a:pt x="156565" y="5695"/>
                </a:lnTo>
                <a:lnTo>
                  <a:pt x="105622" y="21768"/>
                </a:lnTo>
                <a:lnTo>
                  <a:pt x="62461" y="46704"/>
                </a:lnTo>
                <a:lnTo>
                  <a:pt x="29115" y="78984"/>
                </a:lnTo>
                <a:lnTo>
                  <a:pt x="7617" y="117092"/>
                </a:lnTo>
                <a:lnTo>
                  <a:pt x="0" y="159512"/>
                </a:lnTo>
                <a:lnTo>
                  <a:pt x="7617" y="201940"/>
                </a:lnTo>
                <a:lnTo>
                  <a:pt x="29115" y="240072"/>
                </a:lnTo>
                <a:lnTo>
                  <a:pt x="62461" y="272383"/>
                </a:lnTo>
                <a:lnTo>
                  <a:pt x="105622" y="297349"/>
                </a:lnTo>
                <a:lnTo>
                  <a:pt x="156565" y="313446"/>
                </a:lnTo>
                <a:lnTo>
                  <a:pt x="213258" y="319150"/>
                </a:lnTo>
                <a:lnTo>
                  <a:pt x="426504" y="319150"/>
                </a:lnTo>
                <a:lnTo>
                  <a:pt x="42650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9047480" y="0"/>
                </a:moveTo>
                <a:lnTo>
                  <a:pt x="115570" y="0"/>
                </a:lnTo>
                <a:lnTo>
                  <a:pt x="70583" y="9074"/>
                </a:lnTo>
                <a:lnTo>
                  <a:pt x="33848" y="33829"/>
                </a:lnTo>
                <a:lnTo>
                  <a:pt x="9081" y="70562"/>
                </a:lnTo>
                <a:lnTo>
                  <a:pt x="0" y="115570"/>
                </a:lnTo>
                <a:lnTo>
                  <a:pt x="0" y="417829"/>
                </a:lnTo>
                <a:lnTo>
                  <a:pt x="9081" y="462837"/>
                </a:lnTo>
                <a:lnTo>
                  <a:pt x="33848" y="499570"/>
                </a:lnTo>
                <a:lnTo>
                  <a:pt x="70583" y="524325"/>
                </a:lnTo>
                <a:lnTo>
                  <a:pt x="115570" y="533400"/>
                </a:lnTo>
                <a:lnTo>
                  <a:pt x="9047480" y="533400"/>
                </a:lnTo>
                <a:lnTo>
                  <a:pt x="9092487" y="524325"/>
                </a:lnTo>
                <a:lnTo>
                  <a:pt x="9129220" y="499570"/>
                </a:lnTo>
                <a:lnTo>
                  <a:pt x="9153975" y="462837"/>
                </a:lnTo>
                <a:lnTo>
                  <a:pt x="9163050" y="417829"/>
                </a:lnTo>
                <a:lnTo>
                  <a:pt x="9163050" y="115570"/>
                </a:lnTo>
                <a:lnTo>
                  <a:pt x="9153975" y="70562"/>
                </a:lnTo>
                <a:lnTo>
                  <a:pt x="9129220" y="33829"/>
                </a:lnTo>
                <a:lnTo>
                  <a:pt x="9092487" y="9074"/>
                </a:lnTo>
                <a:lnTo>
                  <a:pt x="9047480" y="0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00"/>
            <a:ext cx="9163050" cy="533400"/>
          </a:xfrm>
          <a:custGeom>
            <a:avLst/>
            <a:gdLst/>
            <a:ahLst/>
            <a:cxnLst/>
            <a:rect l="l" t="t" r="r" b="b"/>
            <a:pathLst>
              <a:path w="9163050" h="533400">
                <a:moveTo>
                  <a:pt x="0" y="115570"/>
                </a:moveTo>
                <a:lnTo>
                  <a:pt x="9081" y="70562"/>
                </a:lnTo>
                <a:lnTo>
                  <a:pt x="33848" y="33829"/>
                </a:lnTo>
                <a:lnTo>
                  <a:pt x="70583" y="9074"/>
                </a:lnTo>
                <a:lnTo>
                  <a:pt x="115570" y="0"/>
                </a:lnTo>
                <a:lnTo>
                  <a:pt x="9047480" y="0"/>
                </a:lnTo>
                <a:lnTo>
                  <a:pt x="9092487" y="9074"/>
                </a:lnTo>
                <a:lnTo>
                  <a:pt x="9129220" y="33829"/>
                </a:lnTo>
                <a:lnTo>
                  <a:pt x="9153975" y="70562"/>
                </a:lnTo>
                <a:lnTo>
                  <a:pt x="9163050" y="115570"/>
                </a:lnTo>
                <a:lnTo>
                  <a:pt x="9163050" y="417829"/>
                </a:lnTo>
                <a:lnTo>
                  <a:pt x="9153975" y="462837"/>
                </a:lnTo>
                <a:lnTo>
                  <a:pt x="9129220" y="499570"/>
                </a:lnTo>
                <a:lnTo>
                  <a:pt x="9092487" y="524325"/>
                </a:lnTo>
                <a:lnTo>
                  <a:pt x="9047480" y="533400"/>
                </a:lnTo>
                <a:lnTo>
                  <a:pt x="115570" y="533400"/>
                </a:lnTo>
                <a:lnTo>
                  <a:pt x="70583" y="524325"/>
                </a:lnTo>
                <a:lnTo>
                  <a:pt x="33848" y="499570"/>
                </a:lnTo>
                <a:lnTo>
                  <a:pt x="9081" y="462837"/>
                </a:lnTo>
                <a:lnTo>
                  <a:pt x="0" y="417829"/>
                </a:lnTo>
                <a:lnTo>
                  <a:pt x="0" y="11557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5576" y="218643"/>
            <a:ext cx="8696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Data - </a:t>
            </a:r>
            <a:r>
              <a:rPr sz="2400" spc="-5" dirty="0"/>
              <a:t>Flow </a:t>
            </a:r>
            <a:r>
              <a:rPr sz="2400" dirty="0"/>
              <a:t>Testing – Questions from the </a:t>
            </a:r>
            <a:r>
              <a:rPr sz="2400" spc="-5" dirty="0"/>
              <a:t>previous </a:t>
            </a:r>
            <a:r>
              <a:rPr sz="2400" spc="-10" dirty="0"/>
              <a:t>year’s</a:t>
            </a:r>
            <a:r>
              <a:rPr sz="2400" spc="-80" dirty="0"/>
              <a:t> </a:t>
            </a:r>
            <a:r>
              <a:rPr sz="2400" spc="-5" dirty="0"/>
              <a:t>exams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solidFill>
            <a:srgbClr val="CCFFC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685800"/>
            <a:ext cx="9150350" cy="5867400"/>
          </a:xfrm>
          <a:custGeom>
            <a:avLst/>
            <a:gdLst/>
            <a:ahLst/>
            <a:cxnLst/>
            <a:rect l="l" t="t" r="r" b="b"/>
            <a:pathLst>
              <a:path w="9150350" h="5867400">
                <a:moveTo>
                  <a:pt x="0" y="5867400"/>
                </a:moveTo>
                <a:lnTo>
                  <a:pt x="9150350" y="5867400"/>
                </a:lnTo>
                <a:lnTo>
                  <a:pt x="9150350" y="0"/>
                </a:lnTo>
                <a:lnTo>
                  <a:pt x="0" y="0"/>
                </a:lnTo>
                <a:lnTo>
                  <a:pt x="0" y="5867400"/>
                </a:lnTo>
                <a:close/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1733" y="160781"/>
            <a:ext cx="219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3366"/>
                </a:solidFill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268" y="1094358"/>
            <a:ext cx="8169275" cy="3042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90"/>
              </a:spcBef>
              <a:buAutoNum type="arabicPeriod"/>
              <a:tabLst>
                <a:tab pos="353695" algn="l"/>
                <a:tab pos="354330" algn="l"/>
              </a:tabLst>
            </a:pP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How is data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flow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testing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(DFT)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helpful in fulfilling gaps in path</a:t>
            </a:r>
            <a:r>
              <a:rPr sz="2000" spc="30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testing?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</a:tabLst>
            </a:pP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Explain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data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flow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Graphs</a:t>
            </a:r>
            <a:r>
              <a:rPr sz="2000" spc="7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(DFG).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00CC"/>
              </a:buClr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/>
              <a:tabLst>
                <a:tab pos="353695" algn="l"/>
                <a:tab pos="354330" algn="l"/>
                <a:tab pos="4045585" algn="l"/>
              </a:tabLst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How can anomaly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detected?	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Explain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different 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types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data</a:t>
            </a:r>
            <a:r>
              <a:rPr sz="2000" spc="1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flow</a:t>
            </a:r>
            <a:endParaRPr sz="2000">
              <a:latin typeface="Arial"/>
              <a:cs typeface="Arial"/>
            </a:endParaRPr>
          </a:p>
          <a:p>
            <a:pPr marL="353695">
              <a:lnSpc>
                <a:spcPct val="100000"/>
              </a:lnSpc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anomalies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Data flow Anomaly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State</a:t>
            </a:r>
            <a:r>
              <a:rPr sz="20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Graphs.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 startAt="4"/>
              <a:tabLst>
                <a:tab pos="353695" algn="l"/>
                <a:tab pos="35433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Write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applications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of Data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Flow 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Testing.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00CC"/>
              </a:buClr>
              <a:buFont typeface="Arial"/>
              <a:buAutoNum type="arabicPeriod" startAt="4"/>
            </a:pPr>
            <a:endParaRPr sz="2050">
              <a:latin typeface="Times New Roman"/>
              <a:cs typeface="Times New Roman"/>
            </a:endParaRPr>
          </a:p>
          <a:p>
            <a:pPr marL="353695" indent="-340995">
              <a:lnSpc>
                <a:spcPct val="100000"/>
              </a:lnSpc>
              <a:buAutoNum type="arabicPeriod" startAt="4"/>
              <a:tabLst>
                <a:tab pos="353695" algn="l"/>
                <a:tab pos="35433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Name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and explain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Data flow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testing</a:t>
            </a:r>
            <a:r>
              <a:rPr sz="2000" spc="5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strategies.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3522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63770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10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3295" y="569976"/>
            <a:ext cx="3901440" cy="42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914400"/>
            <a:ext cx="3639312" cy="103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2444" y="40690"/>
            <a:ext cx="6411595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58390">
              <a:lnSpc>
                <a:spcPct val="147600"/>
              </a:lnSpc>
              <a:spcBef>
                <a:spcPts val="100"/>
              </a:spcBef>
              <a:tabLst>
                <a:tab pos="3799204" algn="l"/>
              </a:tabLst>
            </a:pPr>
            <a:r>
              <a:rPr spc="-5" dirty="0"/>
              <a:t>Implementation of</a:t>
            </a:r>
            <a:r>
              <a:rPr spc="-65" dirty="0"/>
              <a:t> </a:t>
            </a:r>
            <a:r>
              <a:rPr spc="-5" dirty="0"/>
              <a:t>Transaction-Flow  </a:t>
            </a:r>
            <a:r>
              <a:rPr u="heavy" spc="-15" dirty="0">
                <a:solidFill>
                  <a:srgbClr val="9900CC"/>
                </a:solidFill>
              </a:rPr>
              <a:t>Transaction</a:t>
            </a:r>
            <a:r>
              <a:rPr u="heavy" spc="-5" dirty="0">
                <a:solidFill>
                  <a:srgbClr val="9900CC"/>
                </a:solidFill>
              </a:rPr>
              <a:t> </a:t>
            </a:r>
            <a:r>
              <a:rPr u="heavy" spc="-10" dirty="0">
                <a:solidFill>
                  <a:srgbClr val="9900CC"/>
                </a:solidFill>
              </a:rPr>
              <a:t>Processing</a:t>
            </a:r>
            <a:r>
              <a:rPr u="heavy" spc="65" dirty="0">
                <a:solidFill>
                  <a:srgbClr val="9900CC"/>
                </a:solidFill>
              </a:rPr>
              <a:t> </a:t>
            </a:r>
            <a:r>
              <a:rPr u="heavy" spc="-20" dirty="0">
                <a:solidFill>
                  <a:srgbClr val="9900CC"/>
                </a:solidFill>
              </a:rPr>
              <a:t>System</a:t>
            </a:r>
            <a:r>
              <a:rPr spc="-20" dirty="0">
                <a:solidFill>
                  <a:srgbClr val="9900CC"/>
                </a:solidFill>
              </a:rPr>
              <a:t>	</a:t>
            </a:r>
            <a:r>
              <a:rPr sz="1600" dirty="0">
                <a:solidFill>
                  <a:srgbClr val="9900CC"/>
                </a:solidFill>
              </a:rPr>
              <a:t>(simplified)</a:t>
            </a:r>
            <a:r>
              <a:rPr dirty="0">
                <a:solidFill>
                  <a:srgbClr val="000000"/>
                </a:solidFill>
              </a:rPr>
              <a:t>:</a:t>
            </a:r>
            <a:endParaRPr sz="1600"/>
          </a:p>
        </p:txBody>
      </p:sp>
      <p:sp>
        <p:nvSpPr>
          <p:cNvPr id="13" name="object 13"/>
          <p:cNvSpPr txBox="1"/>
          <p:nvPr/>
        </p:nvSpPr>
        <p:spPr>
          <a:xfrm>
            <a:off x="1246428" y="1185799"/>
            <a:ext cx="6901180" cy="124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5"/>
              </a:spcBef>
              <a:buChar char="•"/>
              <a:tabLst>
                <a:tab pos="356870" algn="l"/>
                <a:tab pos="357505" algn="l"/>
              </a:tabLst>
            </a:pPr>
            <a:r>
              <a:rPr sz="1600" spc="-5" dirty="0">
                <a:latin typeface="Arial"/>
                <a:cs typeface="Arial"/>
              </a:rPr>
              <a:t>There are </a:t>
            </a:r>
            <a:r>
              <a:rPr sz="1600" spc="0" dirty="0">
                <a:latin typeface="Arial"/>
                <a:cs typeface="Arial"/>
              </a:rPr>
              <a:t>many </a:t>
            </a:r>
            <a:r>
              <a:rPr sz="1600" spc="-50" dirty="0">
                <a:latin typeface="Arial"/>
                <a:cs typeface="Arial"/>
              </a:rPr>
              <a:t>Tr. </a:t>
            </a:r>
            <a:r>
              <a:rPr sz="1600" spc="0" dirty="0">
                <a:latin typeface="Arial"/>
                <a:cs typeface="Arial"/>
              </a:rPr>
              <a:t>&amp; </a:t>
            </a:r>
            <a:r>
              <a:rPr sz="1600" spc="-10" dirty="0">
                <a:latin typeface="Arial"/>
                <a:cs typeface="Arial"/>
              </a:rPr>
              <a:t>Tr-flows </a:t>
            </a:r>
            <a:r>
              <a:rPr sz="1600" dirty="0">
                <a:latin typeface="Arial"/>
                <a:cs typeface="Arial"/>
              </a:rPr>
              <a:t>in 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system.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1600" spc="-5" dirty="0">
                <a:latin typeface="Arial"/>
                <a:cs typeface="Arial"/>
              </a:rPr>
              <a:t>Scheduler invokes processes </a:t>
            </a:r>
            <a:r>
              <a:rPr sz="1600" spc="0" dirty="0">
                <a:latin typeface="Arial"/>
                <a:cs typeface="Arial"/>
              </a:rPr>
              <a:t>A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0" dirty="0">
                <a:latin typeface="Arial"/>
                <a:cs typeface="Arial"/>
              </a:rPr>
              <a:t>E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spc="-10" dirty="0">
                <a:latin typeface="Arial"/>
                <a:cs typeface="Arial"/>
              </a:rPr>
              <a:t>well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disk </a:t>
            </a:r>
            <a:r>
              <a:rPr sz="1600" spc="0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tape read </a:t>
            </a:r>
            <a:r>
              <a:rPr sz="1600" spc="0" dirty="0">
                <a:latin typeface="Arial"/>
                <a:cs typeface="Arial"/>
              </a:rPr>
              <a:t>&amp;</a:t>
            </a:r>
            <a:r>
              <a:rPr sz="1600" spc="-2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writes.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order of execution depends </a:t>
            </a:r>
            <a:r>
              <a:rPr sz="1600" dirty="0">
                <a:latin typeface="Arial"/>
                <a:cs typeface="Arial"/>
              </a:rPr>
              <a:t>on </a:t>
            </a:r>
            <a:r>
              <a:rPr sz="1600" spc="-5" dirty="0">
                <a:latin typeface="Arial"/>
                <a:cs typeface="Arial"/>
              </a:rPr>
              <a:t>priority </a:t>
            </a:r>
            <a:r>
              <a:rPr sz="1600" spc="0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other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reasons.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9228" y="3381247"/>
            <a:ext cx="83502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Cyclic structure </a:t>
            </a:r>
            <a:r>
              <a:rPr sz="1600" dirty="0">
                <a:latin typeface="Arial"/>
                <a:cs typeface="Arial"/>
              </a:rPr>
              <a:t>like in this </a:t>
            </a:r>
            <a:r>
              <a:rPr sz="1600" spc="-5" dirty="0">
                <a:latin typeface="Arial"/>
                <a:cs typeface="Arial"/>
              </a:rPr>
              <a:t>example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0" dirty="0">
                <a:latin typeface="Arial"/>
                <a:cs typeface="Arial"/>
              </a:rPr>
              <a:t>common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process control </a:t>
            </a:r>
            <a:r>
              <a:rPr sz="1600" spc="0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communication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systems.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9228" y="4357242"/>
            <a:ext cx="7745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170">
              <a:lnSpc>
                <a:spcPct val="100000"/>
              </a:lnSpc>
              <a:spcBef>
                <a:spcPts val="105"/>
              </a:spcBef>
              <a:buFont typeface="Symbol"/>
              <a:buChar char=""/>
              <a:tabLst>
                <a:tab pos="329565" algn="l"/>
                <a:tab pos="330200" algn="l"/>
              </a:tabLst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criteria for </a:t>
            </a:r>
            <a:r>
              <a:rPr sz="1600" dirty="0">
                <a:latin typeface="Arial"/>
                <a:cs typeface="Arial"/>
              </a:rPr>
              <a:t>implementation mechanism </a:t>
            </a:r>
            <a:r>
              <a:rPr sz="1600" spc="-5" dirty="0">
                <a:latin typeface="Arial"/>
                <a:cs typeface="Arial"/>
              </a:rPr>
              <a:t>depends on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performance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resource 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optimization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134" y="6307513"/>
            <a:ext cx="494728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0"/>
              </a:lnSpc>
              <a:tabLst>
                <a:tab pos="4751705" algn="l"/>
              </a:tabLst>
            </a:pPr>
            <a:r>
              <a:rPr sz="1400" spc="-15" dirty="0">
                <a:latin typeface="Arial"/>
                <a:cs typeface="Arial"/>
              </a:rPr>
              <a:t>re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bor</a:t>
            </a:r>
            <a:r>
              <a:rPr sz="1400" spc="-5" dirty="0">
                <a:latin typeface="Arial"/>
                <a:cs typeface="Arial"/>
              </a:rPr>
              <a:t>is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be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z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	</a:t>
            </a:r>
            <a:r>
              <a:rPr sz="1400" spc="-1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2750" y="563626"/>
            <a:ext cx="38100" cy="5989955"/>
          </a:xfrm>
          <a:custGeom>
            <a:avLst/>
            <a:gdLst/>
            <a:ahLst/>
            <a:cxnLst/>
            <a:rect l="l" t="t" r="r" b="b"/>
            <a:pathLst>
              <a:path w="38100" h="5989955">
                <a:moveTo>
                  <a:pt x="0" y="5989574"/>
                </a:moveTo>
                <a:lnTo>
                  <a:pt x="38100" y="5989574"/>
                </a:lnTo>
                <a:lnTo>
                  <a:pt x="38100" y="0"/>
                </a:lnTo>
                <a:lnTo>
                  <a:pt x="0" y="0"/>
                </a:lnTo>
                <a:lnTo>
                  <a:pt x="0" y="5989574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750" y="533400"/>
            <a:ext cx="9163050" cy="6019800"/>
          </a:xfrm>
          <a:custGeom>
            <a:avLst/>
            <a:gdLst/>
            <a:ahLst/>
            <a:cxnLst/>
            <a:rect l="l" t="t" r="r" b="b"/>
            <a:pathLst>
              <a:path w="9163050" h="6019800">
                <a:moveTo>
                  <a:pt x="0" y="6019800"/>
                </a:moveTo>
                <a:lnTo>
                  <a:pt x="9163050" y="6019800"/>
                </a:lnTo>
                <a:lnTo>
                  <a:pt x="91630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CEC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" y="152463"/>
            <a:ext cx="9163050" cy="411480"/>
          </a:xfrm>
          <a:custGeom>
            <a:avLst/>
            <a:gdLst/>
            <a:ahLst/>
            <a:cxnLst/>
            <a:rect l="l" t="t" r="r" b="b"/>
            <a:pathLst>
              <a:path w="9163050" h="411480">
                <a:moveTo>
                  <a:pt x="0" y="411162"/>
                </a:moveTo>
                <a:lnTo>
                  <a:pt x="9163050" y="411162"/>
                </a:lnTo>
                <a:lnTo>
                  <a:pt x="9163050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ln w="127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68573" y="186944"/>
            <a:ext cx="38582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 perspective </a:t>
            </a:r>
            <a:r>
              <a:rPr spc="-5" dirty="0"/>
              <a:t>of</a:t>
            </a:r>
            <a:r>
              <a:rPr spc="10" dirty="0"/>
              <a:t> </a:t>
            </a:r>
            <a:r>
              <a:rPr spc="-5" dirty="0"/>
              <a:t>Transaction-Flow</a:t>
            </a:r>
          </a:p>
        </p:txBody>
      </p:sp>
      <p:sp>
        <p:nvSpPr>
          <p:cNvPr id="8" name="object 8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850" y="533400"/>
            <a:ext cx="9150350" cy="6019800"/>
          </a:xfrm>
          <a:custGeom>
            <a:avLst/>
            <a:gdLst/>
            <a:ahLst/>
            <a:cxnLst/>
            <a:rect l="l" t="t" r="r" b="b"/>
            <a:pathLst>
              <a:path w="9150350" h="6019800">
                <a:moveTo>
                  <a:pt x="0" y="6019800"/>
                </a:moveTo>
                <a:lnTo>
                  <a:pt x="9150350" y="6019800"/>
                </a:lnTo>
                <a:lnTo>
                  <a:pt x="915035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05035" y="282905"/>
            <a:ext cx="2197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444" y="636777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Transaction-flow </a:t>
            </a:r>
            <a:r>
              <a:rPr sz="1800" dirty="0">
                <a:latin typeface="Arial"/>
                <a:cs typeface="Arial"/>
              </a:rPr>
              <a:t>testing </a:t>
            </a:r>
            <a:r>
              <a:rPr sz="1800" spc="-5" dirty="0">
                <a:latin typeface="Arial"/>
                <a:cs typeface="Arial"/>
              </a:rPr>
              <a:t>is a </a:t>
            </a:r>
            <a:r>
              <a:rPr sz="1800" dirty="0">
                <a:latin typeface="Arial"/>
                <a:cs typeface="Arial"/>
              </a:rPr>
              <a:t>block </a:t>
            </a:r>
            <a:r>
              <a:rPr sz="1800" spc="-5" dirty="0">
                <a:latin typeface="Arial"/>
                <a:cs typeface="Arial"/>
              </a:rPr>
              <a:t>box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technique.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5621" y="661162"/>
            <a:ext cx="31400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i="1" spc="-5" dirty="0">
                <a:latin typeface="Arial"/>
                <a:cs typeface="Arial"/>
              </a:rPr>
              <a:t>(as </a:t>
            </a:r>
            <a:r>
              <a:rPr sz="1600" i="1" spc="0" dirty="0">
                <a:latin typeface="Arial"/>
                <a:cs typeface="Arial"/>
              </a:rPr>
              <a:t>we </a:t>
            </a:r>
            <a:r>
              <a:rPr sz="1600" i="1" spc="-5" dirty="0">
                <a:latin typeface="Arial"/>
                <a:cs typeface="Arial"/>
              </a:rPr>
              <a:t>assumed nothing</a:t>
            </a:r>
            <a:r>
              <a:rPr sz="1600" i="1" spc="-7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regarding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228" y="911174"/>
            <a:ext cx="8402320" cy="32594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10"/>
              </a:spcBef>
            </a:pPr>
            <a:r>
              <a:rPr sz="1600" i="1" spc="-15" dirty="0">
                <a:latin typeface="Arial"/>
                <a:cs typeface="Arial"/>
              </a:rPr>
              <a:t>computer, </a:t>
            </a:r>
            <a:r>
              <a:rPr sz="1600" i="1" spc="-5" dirty="0">
                <a:latin typeface="Arial"/>
                <a:cs typeface="Arial"/>
              </a:rPr>
              <a:t>communications, environment, </a:t>
            </a:r>
            <a:r>
              <a:rPr sz="1600" i="1" dirty="0">
                <a:latin typeface="Arial"/>
                <a:cs typeface="Arial"/>
              </a:rPr>
              <a:t>O.S., transaction identity </a:t>
            </a:r>
            <a:r>
              <a:rPr sz="1600" i="1" spc="-5" dirty="0">
                <a:latin typeface="Arial"/>
                <a:cs typeface="Arial"/>
              </a:rPr>
              <a:t>or structure or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state.)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9900CC"/>
                </a:solidFill>
                <a:latin typeface="Arial"/>
                <a:cs typeface="Arial"/>
              </a:rPr>
              <a:t>TFG </a:t>
            </a:r>
            <a:r>
              <a:rPr sz="1800" spc="-5" dirty="0">
                <a:solidFill>
                  <a:srgbClr val="9900CC"/>
                </a:solidFill>
                <a:latin typeface="Arial"/>
                <a:cs typeface="Arial"/>
              </a:rPr>
              <a:t>is a </a:t>
            </a:r>
            <a:r>
              <a:rPr sz="1800" dirty="0">
                <a:solidFill>
                  <a:srgbClr val="9900CC"/>
                </a:solidFill>
                <a:latin typeface="Arial"/>
                <a:cs typeface="Arial"/>
              </a:rPr>
              <a:t>kind of</a:t>
            </a:r>
            <a:r>
              <a:rPr sz="1800" spc="-45" dirty="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9900CC"/>
                </a:solidFill>
                <a:latin typeface="Arial"/>
                <a:cs typeface="Arial"/>
              </a:rPr>
              <a:t>DFG.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spcBef>
                <a:spcPts val="5"/>
              </a:spcBef>
              <a:buChar char="•"/>
              <a:tabLst>
                <a:tab pos="814069" algn="l"/>
                <a:tab pos="814705" algn="l"/>
              </a:tabLst>
            </a:pPr>
            <a:r>
              <a:rPr sz="1600" spc="0" dirty="0">
                <a:latin typeface="Arial"/>
                <a:cs typeface="Arial"/>
              </a:rPr>
              <a:t>TFG </a:t>
            </a:r>
            <a:r>
              <a:rPr sz="1600" spc="-5" dirty="0">
                <a:latin typeface="Arial"/>
                <a:cs typeface="Arial"/>
              </a:rPr>
              <a:t>has </a:t>
            </a:r>
            <a:r>
              <a:rPr sz="1600" dirty="0">
                <a:latin typeface="Arial"/>
                <a:cs typeface="Arial"/>
              </a:rPr>
              <a:t>tokens, </a:t>
            </a:r>
            <a:r>
              <a:rPr sz="1600" spc="0" dirty="0">
                <a:latin typeface="Arial"/>
                <a:cs typeface="Arial"/>
              </a:rPr>
              <a:t>&amp; </a:t>
            </a:r>
            <a:r>
              <a:rPr sz="1600" dirty="0">
                <a:latin typeface="Arial"/>
                <a:cs typeface="Arial"/>
              </a:rPr>
              <a:t>DFG </a:t>
            </a:r>
            <a:r>
              <a:rPr sz="1600" spc="-5" dirty="0">
                <a:latin typeface="Arial"/>
                <a:cs typeface="Arial"/>
              </a:rPr>
              <a:t>has data </a:t>
            </a:r>
            <a:r>
              <a:rPr sz="1600" dirty="0">
                <a:latin typeface="Arial"/>
                <a:cs typeface="Arial"/>
              </a:rPr>
              <a:t>objects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history </a:t>
            </a:r>
            <a:r>
              <a:rPr sz="1600" spc="-5" dirty="0">
                <a:latin typeface="Arial"/>
                <a:cs typeface="Arial"/>
              </a:rPr>
              <a:t>of operations applied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them.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814069" lvl="1" indent="-344170">
              <a:lnSpc>
                <a:spcPct val="100000"/>
              </a:lnSpc>
              <a:buChar char="•"/>
              <a:tabLst>
                <a:tab pos="814069" algn="l"/>
                <a:tab pos="814705" algn="l"/>
              </a:tabLst>
            </a:pPr>
            <a:r>
              <a:rPr sz="1600" spc="-10" dirty="0">
                <a:latin typeface="Arial"/>
                <a:cs typeface="Arial"/>
              </a:rPr>
              <a:t>Many </a:t>
            </a:r>
            <a:r>
              <a:rPr sz="1600" spc="-5" dirty="0">
                <a:latin typeface="Arial"/>
                <a:cs typeface="Arial"/>
              </a:rPr>
              <a:t>techniques of </a:t>
            </a:r>
            <a:r>
              <a:rPr sz="1600" dirty="0">
                <a:latin typeface="Arial"/>
                <a:cs typeface="Arial"/>
              </a:rPr>
              <a:t>CFG </a:t>
            </a:r>
            <a:r>
              <a:rPr sz="1600" spc="-5" dirty="0">
                <a:latin typeface="Arial"/>
                <a:cs typeface="Arial"/>
              </a:rPr>
              <a:t>apply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0" dirty="0">
                <a:latin typeface="Arial"/>
                <a:cs typeface="Arial"/>
              </a:rPr>
              <a:t>TFG &amp;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DFG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Decision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nodes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0" dirty="0">
                <a:latin typeface="Arial"/>
                <a:cs typeface="Arial"/>
              </a:rPr>
              <a:t>TFG </a:t>
            </a:r>
            <a:r>
              <a:rPr sz="1600" spc="-5" dirty="0">
                <a:latin typeface="Arial"/>
                <a:cs typeface="Arial"/>
              </a:rPr>
              <a:t>have exception </a:t>
            </a:r>
            <a:r>
              <a:rPr sz="1600" spc="-10" dirty="0">
                <a:latin typeface="Arial"/>
                <a:cs typeface="Arial"/>
              </a:rPr>
              <a:t>exits </a:t>
            </a:r>
            <a:r>
              <a:rPr sz="1600" dirty="0">
                <a:latin typeface="Arial"/>
                <a:cs typeface="Arial"/>
              </a:rPr>
              <a:t>to the </a:t>
            </a:r>
            <a:r>
              <a:rPr sz="1600" spc="-5" dirty="0">
                <a:latin typeface="Arial"/>
                <a:cs typeface="Arial"/>
              </a:rPr>
              <a:t>central recovery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process.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AutoNum type="arabicPeriod"/>
              <a:tabLst>
                <a:tab pos="356870" algn="l"/>
                <a:tab pos="357505" algn="l"/>
              </a:tabLst>
            </a:pPr>
            <a:r>
              <a:rPr sz="1600" dirty="0">
                <a:latin typeface="Arial"/>
                <a:cs typeface="Arial"/>
              </a:rPr>
              <a:t>So, </a:t>
            </a:r>
            <a:r>
              <a:rPr sz="1600" spc="-15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ignore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9900CC"/>
                </a:solidFill>
                <a:latin typeface="Arial"/>
                <a:cs typeface="Arial"/>
              </a:rPr>
              <a:t>effect </a:t>
            </a:r>
            <a:r>
              <a:rPr sz="1600" b="1" dirty="0">
                <a:solidFill>
                  <a:srgbClr val="9900CC"/>
                </a:solidFill>
                <a:latin typeface="Arial"/>
                <a:cs typeface="Arial"/>
              </a:rPr>
              <a:t>of interrupts </a:t>
            </a:r>
            <a:r>
              <a:rPr sz="1600" dirty="0">
                <a:latin typeface="Arial"/>
                <a:cs typeface="Arial"/>
              </a:rPr>
              <a:t>in 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Transaction-flow.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3123</Words>
  <Application>Microsoft Office PowerPoint</Application>
  <PresentationFormat>A4 Paper (210x297 mm)</PresentationFormat>
  <Paragraphs>1179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Definitions of Transaction,Transaction-flow, TFG</vt:lpstr>
      <vt:lpstr>A Simple Transaction</vt:lpstr>
      <vt:lpstr>Example of a Transaction flow (diagram)</vt:lpstr>
      <vt:lpstr>Definitions</vt:lpstr>
      <vt:lpstr>Implementation of Transaction-Flow (in a system)</vt:lpstr>
      <vt:lpstr>Implementation of Transaction-Flow</vt:lpstr>
      <vt:lpstr>Implementation of Transaction-Flow</vt:lpstr>
      <vt:lpstr>Implementation of Transaction-Flow  Transaction Processing System (simplified):</vt:lpstr>
      <vt:lpstr>A perspective of Transaction-Flow</vt:lpstr>
      <vt:lpstr>Slide 10</vt:lpstr>
      <vt:lpstr>Transaction Flows – splitting &amp; merging decisions</vt:lpstr>
      <vt:lpstr>TFG – splitting, merging Transactions</vt:lpstr>
      <vt:lpstr>Simplified TFG model</vt:lpstr>
      <vt:lpstr>Transaction-flow Structure</vt:lpstr>
      <vt:lpstr>Transaction-flow Structure</vt:lpstr>
      <vt:lpstr>Transaction - Flow Testing - Steps</vt:lpstr>
      <vt:lpstr>Transaction - Flow Testing - Steps</vt:lpstr>
      <vt:lpstr>Transaction - Flow Testing - Steps</vt:lpstr>
      <vt:lpstr>Transaction - Flow Testing Techniques</vt:lpstr>
      <vt:lpstr>Transaction - Flow Testing Techniques</vt:lpstr>
      <vt:lpstr>Transaction - Flow Testing Techniques</vt:lpstr>
      <vt:lpstr>Transaction - Flow Testing Techniques</vt:lpstr>
      <vt:lpstr>Transaction - Flow Testing Techniques</vt:lpstr>
      <vt:lpstr>Transaction - Flow Testing - Implementation</vt:lpstr>
      <vt:lpstr>Data - Flow Testing</vt:lpstr>
      <vt:lpstr>Data - Flow Testing</vt:lpstr>
      <vt:lpstr>Data - Flow Testing</vt:lpstr>
      <vt:lpstr>Data - Flow Testing - Basics - Motivation</vt:lpstr>
      <vt:lpstr>Data - Flow Testing - Basics - Motivation</vt:lpstr>
      <vt:lpstr>Data - Flow Testing</vt:lpstr>
      <vt:lpstr>Data - Flow Testing</vt:lpstr>
      <vt:lpstr>Data - Flow Testing</vt:lpstr>
      <vt:lpstr>Data - Flow Testing - Basics</vt:lpstr>
      <vt:lpstr>Data - Flow Testing - Basics</vt:lpstr>
      <vt:lpstr>Data - Flow Testing - Basics - Motivation</vt:lpstr>
      <vt:lpstr>Data - Flow Testing - Basics – Data Flow Anomalies</vt:lpstr>
      <vt:lpstr>Data - Flow Testing - Basics</vt:lpstr>
      <vt:lpstr>Data - Flow Testing - Basics</vt:lpstr>
      <vt:lpstr>Data - Flow Testing - Basics</vt:lpstr>
      <vt:lpstr>Data - Flow Testing - Basics</vt:lpstr>
      <vt:lpstr>Data - Flow Testing - Basics</vt:lpstr>
      <vt:lpstr>Data - Flow Testing - Basics</vt:lpstr>
      <vt:lpstr>Data - Flow Testing</vt:lpstr>
      <vt:lpstr>Data - Flow Testing - Basics : Data Flow Model</vt:lpstr>
      <vt:lpstr>Data - Flow Testing</vt:lpstr>
      <vt:lpstr>Data - Flow Testing</vt:lpstr>
      <vt:lpstr>Data - Flow Testing - Basics – Data Flow model</vt:lpstr>
      <vt:lpstr>Data - Flow Testing - Basics – Data Flow model</vt:lpstr>
      <vt:lpstr>Data - Flow Testing - Basics – Data Flow model</vt:lpstr>
      <vt:lpstr>Data - Flow Testing - Basics – Data Flow model</vt:lpstr>
      <vt:lpstr>Data - Flow Testing - Basics – Data Flow model</vt:lpstr>
      <vt:lpstr>Data - Flow Testing - Basics – Data Flow model</vt:lpstr>
      <vt:lpstr>Data - Flow Testing</vt:lpstr>
      <vt:lpstr>Data - Flow Testing – Data Flow Testing Strategies</vt:lpstr>
      <vt:lpstr>Data - Flow Testing – Data Flow Testing Strategies</vt:lpstr>
      <vt:lpstr>Data - Flow Testing – Data Flow Testing Strategies</vt:lpstr>
      <vt:lpstr>Data - Flow Testing – Data Flow Testing Strategies</vt:lpstr>
      <vt:lpstr>Slide 58</vt:lpstr>
      <vt:lpstr>Data - Flow Testing – Data Flow Testing Strategies</vt:lpstr>
      <vt:lpstr>Data - Flow Testing – Data Flow Testing Strategies</vt:lpstr>
      <vt:lpstr>Data - Flow Testing – Data Flow Testing Strategies</vt:lpstr>
      <vt:lpstr>Data - Flow Testing – Data Flow Testing Strategies</vt:lpstr>
      <vt:lpstr>Data - Flow Testing – Data Flow Testing Strategies</vt:lpstr>
      <vt:lpstr>Data - Flow Testing – Data Flow Testing Strategies</vt:lpstr>
      <vt:lpstr>Data - Flow Testing – Data Flow Testing Strategies</vt:lpstr>
      <vt:lpstr>Data - Flow Testing - – Data Flow Testing Strategies</vt:lpstr>
      <vt:lpstr>Data - Flow Testing</vt:lpstr>
      <vt:lpstr>Data - Flow Testing</vt:lpstr>
      <vt:lpstr>Data - Flow Testing</vt:lpstr>
      <vt:lpstr>Data - Flow Testing</vt:lpstr>
      <vt:lpstr>Data - Flow Testing – Questions from the previous year’s exams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unit3</dc:title>
  <dc:creator>U Srinivasulu, Prof. K L Chugh, CSE</dc:creator>
  <cp:lastModifiedBy>DBMS</cp:lastModifiedBy>
  <cp:revision>1</cp:revision>
  <dcterms:created xsi:type="dcterms:W3CDTF">2018-03-20T09:25:07Z</dcterms:created>
  <dcterms:modified xsi:type="dcterms:W3CDTF">2018-03-21T08:25:54Z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2010-12-29T00:00:00Z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2018-03-20T00:00:00Z</vt:filetime>
  </property>
</Properties>
</file>