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2" r:id="rId1"/>
  </p:sldMasterIdLst>
  <p:notesMasterIdLst>
    <p:notesMasterId r:id="rId19"/>
  </p:notesMasterIdLst>
  <p:sldIdLst>
    <p:sldId id="297" r:id="rId2"/>
    <p:sldId id="304" r:id="rId3"/>
    <p:sldId id="302" r:id="rId4"/>
    <p:sldId id="300" r:id="rId5"/>
    <p:sldId id="301" r:id="rId6"/>
    <p:sldId id="261" r:id="rId7"/>
    <p:sldId id="262" r:id="rId8"/>
    <p:sldId id="263" r:id="rId9"/>
    <p:sldId id="264" r:id="rId10"/>
    <p:sldId id="265" r:id="rId11"/>
    <p:sldId id="269" r:id="rId12"/>
    <p:sldId id="270" r:id="rId13"/>
    <p:sldId id="272" r:id="rId14"/>
    <p:sldId id="273" r:id="rId15"/>
    <p:sldId id="274" r:id="rId16"/>
    <p:sldId id="299" r:id="rId17"/>
    <p:sldId id="303"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013" autoAdjust="0"/>
    <p:restoredTop sz="94660"/>
  </p:normalViewPr>
  <p:slideViewPr>
    <p:cSldViewPr>
      <p:cViewPr>
        <p:scale>
          <a:sx n="72" d="100"/>
          <a:sy n="72" d="100"/>
        </p:scale>
        <p:origin x="-1290"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CD4D76A6-1AB4-4117-A505-B83AEF3CEF92}" type="datetimeFigureOut">
              <a:rPr lang="en-US"/>
              <a:pPr>
                <a:defRPr/>
              </a:pPr>
              <a:t>3/21/2018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834859FF-FAFF-41C7-B61A-91AE4E44D0C3}" type="slidenum">
              <a:rPr lang="en-US"/>
              <a:pPr>
                <a:defRPr/>
              </a:pPr>
              <a:t>‹#›</a:t>
            </a:fld>
            <a:endParaRPr lang="en-US"/>
          </a:p>
        </p:txBody>
      </p:sp>
    </p:spTree>
    <p:extLst>
      <p:ext uri="{BB962C8B-B14F-4D97-AF65-F5344CB8AC3E}">
        <p14:creationId xmlns="" xmlns:p14="http://schemas.microsoft.com/office/powerpoint/2010/main" val="16272857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smtClean="0"/>
              <a:t>GDP: MEASURED IN market prices.</a:t>
            </a:r>
          </a:p>
        </p:txBody>
      </p:sp>
      <p:sp>
        <p:nvSpPr>
          <p:cNvPr id="21508"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9E0671C-A194-43FA-BCFD-C2221CD1DF69}" type="slidenum">
              <a:rPr lang="en-US"/>
              <a:pPr eaLnBrk="1" hangingPunct="1"/>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8871A36-70C2-4A97-B8FB-781425AA0096}"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DD28870-FFCE-4DC7-A7BA-7D2141CB45CA}"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A218E27-5776-4AFF-BCA9-FA46F0EDDCCF}"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D5567C6-7F65-4795-9F96-34B20384E112}"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61FAFC8-9D49-44CF-AEBC-C2EA7AD2B171}"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1709CF2-1323-4371-B43A-7CBB93C8DBA2}"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A10A8647-1815-4F6D-9DA3-C6530A598A68}"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824D4F4-06E5-4765-9A6A-1BC985227A7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CD3A742-3088-43C7-A2D1-CB00DE986954}"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EAB8017-FCB7-4C1A-BBA9-7257CC4948F6}"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7495C29-845B-4B0A-84E8-82B9D8F7DBDA}"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E8ACD47-8B30-4CE4-9D9F-8071CF1621FF}"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304800"/>
            <a:ext cx="8229600" cy="5334000"/>
          </a:xfrm>
          <a:solidFill>
            <a:schemeClr val="accent3">
              <a:lumMod val="20000"/>
              <a:lumOff val="80000"/>
            </a:schemeClr>
          </a:solidFill>
        </p:spPr>
        <p:txBody>
          <a:bodyPr rtlCol="0">
            <a:normAutofit/>
          </a:bodyPr>
          <a:lstStyle/>
          <a:p>
            <a:pPr fontAlgn="auto">
              <a:spcAft>
                <a:spcPts val="0"/>
              </a:spcAft>
              <a:defRPr/>
            </a:pPr>
            <a:r>
              <a:rPr lang="en-GB" sz="8000" b="1" dirty="0" smtClean="0"/>
              <a:t>National Income</a:t>
            </a:r>
            <a:endParaRPr lang="en-US" sz="8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ChangeArrowheads="1"/>
          </p:cNvSpPr>
          <p:nvPr/>
        </p:nvSpPr>
        <p:spPr bwMode="auto">
          <a:xfrm>
            <a:off x="609600" y="1258888"/>
            <a:ext cx="7848600" cy="4217987"/>
          </a:xfrm>
          <a:prstGeom prst="rect">
            <a:avLst/>
          </a:prstGeom>
          <a:ln/>
        </p:spPr>
        <p:style>
          <a:lnRef idx="1">
            <a:schemeClr val="accent5"/>
          </a:lnRef>
          <a:fillRef idx="2">
            <a:schemeClr val="accent5"/>
          </a:fillRef>
          <a:effectRef idx="1">
            <a:schemeClr val="accent5"/>
          </a:effectRef>
          <a:fontRef idx="minor">
            <a:schemeClr val="dk1"/>
          </a:fontRef>
        </p:style>
        <p:txBody>
          <a:bodyPr anchor="ctr">
            <a:spAutoFit/>
          </a:bodyPr>
          <a:lstStyle/>
          <a:p>
            <a:pPr algn="ctr">
              <a:defRPr/>
            </a:pPr>
            <a:r>
              <a:rPr lang="en-GB" sz="2400" b="1" u="sng" dirty="0"/>
              <a:t>Problem of Double Counting</a:t>
            </a:r>
          </a:p>
          <a:p>
            <a:pPr algn="ctr">
              <a:defRPr/>
            </a:pPr>
            <a:endParaRPr lang="en-US" sz="2400" dirty="0"/>
          </a:p>
          <a:p>
            <a:pPr algn="just">
              <a:defRPr/>
            </a:pPr>
            <a:r>
              <a:rPr lang="en-GB" sz="2000" b="1" dirty="0"/>
              <a:t>The calculation of national income through final product approach considers the market value of </a:t>
            </a:r>
            <a:r>
              <a:rPr lang="en-GB" sz="2000" b="1" dirty="0">
                <a:solidFill>
                  <a:srgbClr val="C00000"/>
                </a:solidFill>
              </a:rPr>
              <a:t>final</a:t>
            </a:r>
            <a:r>
              <a:rPr lang="en-GB" sz="2000" b="1" dirty="0"/>
              <a:t> goods and services. </a:t>
            </a:r>
          </a:p>
          <a:p>
            <a:pPr algn="just">
              <a:defRPr/>
            </a:pPr>
            <a:endParaRPr lang="en-GB" sz="2000" b="1" dirty="0"/>
          </a:p>
          <a:p>
            <a:pPr algn="just">
              <a:defRPr/>
            </a:pPr>
            <a:r>
              <a:rPr lang="en-GB" sz="2000" b="1" dirty="0"/>
              <a:t>The value of intermediate goods is not included. If the value of intermediate goods are considered, it will involve the problem of double counting. </a:t>
            </a:r>
          </a:p>
          <a:p>
            <a:pPr algn="just">
              <a:defRPr/>
            </a:pPr>
            <a:endParaRPr lang="en-GB" sz="2000" b="1" dirty="0"/>
          </a:p>
          <a:p>
            <a:pPr marL="342900" indent="-342900" algn="just">
              <a:buFont typeface="Arial" pitchFamily="34" charset="0"/>
              <a:buChar char="•"/>
              <a:defRPr/>
            </a:pPr>
            <a:r>
              <a:rPr lang="en-GB" sz="2000" b="1" dirty="0"/>
              <a:t>Double counting means, consideration of certain item more than once which leads to over estimation of national income. </a:t>
            </a:r>
          </a:p>
          <a:p>
            <a:pPr algn="just">
              <a:defRPr/>
            </a:pPr>
            <a:endParaRPr lang="en-GB" sz="2000" b="1" dirty="0"/>
          </a:p>
          <a:p>
            <a:pPr algn="just">
              <a:defRPr/>
            </a:pPr>
            <a:r>
              <a:rPr lang="en-GB" sz="2000" b="1" dirty="0"/>
              <a:t>	</a:t>
            </a:r>
          </a:p>
        </p:txBody>
      </p:sp>
      <p:pic>
        <p:nvPicPr>
          <p:cNvPr id="11267" name="Picture 1"/>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700213" y="609600"/>
            <a:ext cx="890587" cy="8905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ChangeArrowheads="1"/>
          </p:cNvSpPr>
          <p:nvPr/>
        </p:nvSpPr>
        <p:spPr bwMode="auto">
          <a:xfrm>
            <a:off x="685800" y="2071688"/>
            <a:ext cx="8001000" cy="2895600"/>
          </a:xfrm>
          <a:prstGeom prst="roundRect">
            <a:avLst/>
          </a:prstGeom>
          <a:ln/>
        </p:spPr>
        <p:style>
          <a:lnRef idx="2">
            <a:schemeClr val="accent2"/>
          </a:lnRef>
          <a:fillRef idx="1">
            <a:schemeClr val="lt1"/>
          </a:fillRef>
          <a:effectRef idx="0">
            <a:schemeClr val="accent2"/>
          </a:effectRef>
          <a:fontRef idx="minor">
            <a:schemeClr val="dk1"/>
          </a:fontRef>
        </p:style>
        <p:txBody>
          <a:bodyPr anchor="ctr">
            <a:spAutoFit/>
          </a:bodyPr>
          <a:lstStyle/>
          <a:p>
            <a:pPr>
              <a:defRPr/>
            </a:pPr>
            <a:endParaRPr lang="en-US" sz="2400" dirty="0"/>
          </a:p>
          <a:p>
            <a:pPr marL="342900" indent="-342900" algn="just">
              <a:buFont typeface="Arial" pitchFamily="34" charset="0"/>
              <a:buChar char="•"/>
              <a:defRPr/>
            </a:pPr>
            <a:r>
              <a:rPr lang="en-GB" sz="2000" b="1" dirty="0"/>
              <a:t>It is the sum of all income derived from providing the factors of production. </a:t>
            </a:r>
          </a:p>
          <a:p>
            <a:pPr algn="just">
              <a:defRPr/>
            </a:pPr>
            <a:endParaRPr lang="en-GB" sz="2000" b="1" dirty="0"/>
          </a:p>
          <a:p>
            <a:pPr marL="342900" indent="-342900" algn="just">
              <a:buFont typeface="Arial" pitchFamily="34" charset="0"/>
              <a:buChar char="•"/>
              <a:defRPr/>
            </a:pPr>
            <a:r>
              <a:rPr lang="en-GB" sz="2000" b="1" dirty="0"/>
              <a:t>It includes wages and salaries, rent, interest and profits within a country in a given year. </a:t>
            </a:r>
          </a:p>
          <a:p>
            <a:pPr algn="just">
              <a:defRPr/>
            </a:pPr>
            <a:endParaRPr lang="en-GB" sz="2000" b="1" dirty="0"/>
          </a:p>
          <a:p>
            <a:pPr marL="342900" indent="-342900" algn="just">
              <a:buFont typeface="Arial" pitchFamily="34" charset="0"/>
              <a:buChar char="•"/>
              <a:defRPr/>
            </a:pPr>
            <a:endParaRPr lang="en-GB" sz="2000" b="1" dirty="0"/>
          </a:p>
        </p:txBody>
      </p:sp>
      <p:sp>
        <p:nvSpPr>
          <p:cNvPr id="12291" name="Rectangle 1"/>
          <p:cNvSpPr>
            <a:spLocks noChangeArrowheads="1"/>
          </p:cNvSpPr>
          <p:nvPr/>
        </p:nvSpPr>
        <p:spPr bwMode="auto">
          <a:xfrm>
            <a:off x="990600" y="1038225"/>
            <a:ext cx="3962400"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sz="3200" b="1">
                <a:latin typeface="Berlin Sans FB Demi" pitchFamily="34" charset="0"/>
              </a:rPr>
              <a:t>B. Income Method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2" presetClass="emph" presetSubtype="0" fill="hold" nodeType="afterEffect">
                                  <p:stCondLst>
                                    <p:cond delay="250"/>
                                  </p:stCondLst>
                                  <p:childTnLst>
                                    <p:animRot by="120000">
                                      <p:cBhvr>
                                        <p:cTn id="6" dur="100" fill="hold">
                                          <p:stCondLst>
                                            <p:cond delay="0"/>
                                          </p:stCondLst>
                                        </p:cTn>
                                        <p:tgtEl>
                                          <p:spTgt spid="21506">
                                            <p:txEl>
                                              <p:pRg st="1" end="1"/>
                                            </p:txEl>
                                          </p:spTgt>
                                        </p:tgtEl>
                                        <p:attrNameLst>
                                          <p:attrName>r</p:attrName>
                                        </p:attrNameLst>
                                      </p:cBhvr>
                                    </p:animRot>
                                    <p:animRot by="-240000">
                                      <p:cBhvr>
                                        <p:cTn id="7" dur="200" fill="hold">
                                          <p:stCondLst>
                                            <p:cond delay="200"/>
                                          </p:stCondLst>
                                        </p:cTn>
                                        <p:tgtEl>
                                          <p:spTgt spid="21506">
                                            <p:txEl>
                                              <p:pRg st="1" end="1"/>
                                            </p:txEl>
                                          </p:spTgt>
                                        </p:tgtEl>
                                        <p:attrNameLst>
                                          <p:attrName>r</p:attrName>
                                        </p:attrNameLst>
                                      </p:cBhvr>
                                    </p:animRot>
                                    <p:animRot by="240000">
                                      <p:cBhvr>
                                        <p:cTn id="8" dur="200" fill="hold">
                                          <p:stCondLst>
                                            <p:cond delay="400"/>
                                          </p:stCondLst>
                                        </p:cTn>
                                        <p:tgtEl>
                                          <p:spTgt spid="21506">
                                            <p:txEl>
                                              <p:pRg st="1" end="1"/>
                                            </p:txEl>
                                          </p:spTgt>
                                        </p:tgtEl>
                                        <p:attrNameLst>
                                          <p:attrName>r</p:attrName>
                                        </p:attrNameLst>
                                      </p:cBhvr>
                                    </p:animRot>
                                    <p:animRot by="-240000">
                                      <p:cBhvr>
                                        <p:cTn id="9" dur="200" fill="hold">
                                          <p:stCondLst>
                                            <p:cond delay="600"/>
                                          </p:stCondLst>
                                        </p:cTn>
                                        <p:tgtEl>
                                          <p:spTgt spid="21506">
                                            <p:txEl>
                                              <p:pRg st="1" end="1"/>
                                            </p:txEl>
                                          </p:spTgt>
                                        </p:tgtEl>
                                        <p:attrNameLst>
                                          <p:attrName>r</p:attrName>
                                        </p:attrNameLst>
                                      </p:cBhvr>
                                    </p:animRot>
                                    <p:animRot by="120000">
                                      <p:cBhvr>
                                        <p:cTn id="10" dur="200" fill="hold">
                                          <p:stCondLst>
                                            <p:cond delay="800"/>
                                          </p:stCondLst>
                                        </p:cTn>
                                        <p:tgtEl>
                                          <p:spTgt spid="21506">
                                            <p:txEl>
                                              <p:pRg st="1" end="1"/>
                                            </p:txEl>
                                          </p:spTgt>
                                        </p:tgtEl>
                                        <p:attrNameLst>
                                          <p:attrName>r</p:attrName>
                                        </p:attrNameLst>
                                      </p:cBhvr>
                                    </p:animRot>
                                  </p:childTnLst>
                                </p:cTn>
                              </p:par>
                            </p:childTnLst>
                          </p:cTn>
                        </p:par>
                        <p:par>
                          <p:cTn id="11" fill="hold" nodeType="afterGroup">
                            <p:stCondLst>
                              <p:cond delay="1250"/>
                            </p:stCondLst>
                            <p:childTnLst>
                              <p:par>
                                <p:cTn id="12" presetID="32" presetClass="emph" presetSubtype="0" fill="hold" nodeType="afterEffect">
                                  <p:stCondLst>
                                    <p:cond delay="0"/>
                                  </p:stCondLst>
                                  <p:childTnLst>
                                    <p:animRot by="120000">
                                      <p:cBhvr>
                                        <p:cTn id="13" dur="100" fill="hold">
                                          <p:stCondLst>
                                            <p:cond delay="0"/>
                                          </p:stCondLst>
                                        </p:cTn>
                                        <p:tgtEl>
                                          <p:spTgt spid="21506">
                                            <p:txEl>
                                              <p:pRg st="3" end="3"/>
                                            </p:txEl>
                                          </p:spTgt>
                                        </p:tgtEl>
                                        <p:attrNameLst>
                                          <p:attrName>r</p:attrName>
                                        </p:attrNameLst>
                                      </p:cBhvr>
                                    </p:animRot>
                                    <p:animRot by="-240000">
                                      <p:cBhvr>
                                        <p:cTn id="14" dur="200" fill="hold">
                                          <p:stCondLst>
                                            <p:cond delay="200"/>
                                          </p:stCondLst>
                                        </p:cTn>
                                        <p:tgtEl>
                                          <p:spTgt spid="21506">
                                            <p:txEl>
                                              <p:pRg st="3" end="3"/>
                                            </p:txEl>
                                          </p:spTgt>
                                        </p:tgtEl>
                                        <p:attrNameLst>
                                          <p:attrName>r</p:attrName>
                                        </p:attrNameLst>
                                      </p:cBhvr>
                                    </p:animRot>
                                    <p:animRot by="240000">
                                      <p:cBhvr>
                                        <p:cTn id="15" dur="200" fill="hold">
                                          <p:stCondLst>
                                            <p:cond delay="400"/>
                                          </p:stCondLst>
                                        </p:cTn>
                                        <p:tgtEl>
                                          <p:spTgt spid="21506">
                                            <p:txEl>
                                              <p:pRg st="3" end="3"/>
                                            </p:txEl>
                                          </p:spTgt>
                                        </p:tgtEl>
                                        <p:attrNameLst>
                                          <p:attrName>r</p:attrName>
                                        </p:attrNameLst>
                                      </p:cBhvr>
                                    </p:animRot>
                                    <p:animRot by="-240000">
                                      <p:cBhvr>
                                        <p:cTn id="16" dur="200" fill="hold">
                                          <p:stCondLst>
                                            <p:cond delay="600"/>
                                          </p:stCondLst>
                                        </p:cTn>
                                        <p:tgtEl>
                                          <p:spTgt spid="21506">
                                            <p:txEl>
                                              <p:pRg st="3" end="3"/>
                                            </p:txEl>
                                          </p:spTgt>
                                        </p:tgtEl>
                                        <p:attrNameLst>
                                          <p:attrName>r</p:attrName>
                                        </p:attrNameLst>
                                      </p:cBhvr>
                                    </p:animRot>
                                    <p:animRot by="120000">
                                      <p:cBhvr>
                                        <p:cTn id="17" dur="200" fill="hold">
                                          <p:stCondLst>
                                            <p:cond delay="800"/>
                                          </p:stCondLst>
                                        </p:cTn>
                                        <p:tgtEl>
                                          <p:spTgt spid="21506">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ChangeArrowheads="1"/>
          </p:cNvSpPr>
          <p:nvPr/>
        </p:nvSpPr>
        <p:spPr bwMode="auto">
          <a:xfrm>
            <a:off x="685800" y="1460500"/>
            <a:ext cx="8077200" cy="3506788"/>
          </a:xfrm>
          <a:prstGeom prst="round2DiagRect">
            <a:avLst/>
          </a:prstGeom>
          <a:ln/>
        </p:spPr>
        <p:style>
          <a:lnRef idx="1">
            <a:schemeClr val="accent3"/>
          </a:lnRef>
          <a:fillRef idx="2">
            <a:schemeClr val="accent3"/>
          </a:fillRef>
          <a:effectRef idx="1">
            <a:schemeClr val="accent3"/>
          </a:effectRef>
          <a:fontRef idx="minor">
            <a:schemeClr val="dk1"/>
          </a:fontRef>
        </p:style>
        <p:txBody>
          <a:bodyPr anchor="ctr">
            <a:spAutoFit/>
          </a:bodyPr>
          <a:lstStyle/>
          <a:p>
            <a:pPr marL="342900" indent="-342900" algn="just">
              <a:buFontTx/>
              <a:buAutoNum type="arabicPeriod"/>
              <a:defRPr/>
            </a:pPr>
            <a:endParaRPr lang="en-GB" sz="2000" b="1" dirty="0"/>
          </a:p>
          <a:p>
            <a:pPr marL="342900" indent="-342900" algn="just">
              <a:buFontTx/>
              <a:buAutoNum type="arabicPeriod"/>
              <a:defRPr/>
            </a:pPr>
            <a:r>
              <a:rPr lang="en-GB" sz="2000" b="1" dirty="0"/>
              <a:t>Obtain Net Domestic Product at Factor cost (NDP at FC) by summing up factors payment paid in form of  wages &amp; salary, rent, interest and profit by all production units of all sectors in the country.</a:t>
            </a:r>
          </a:p>
          <a:p>
            <a:pPr marL="342900" indent="-342900" algn="just">
              <a:buFontTx/>
              <a:buAutoNum type="arabicPeriod"/>
              <a:defRPr/>
            </a:pPr>
            <a:endParaRPr lang="en-US" sz="2000" b="1" dirty="0"/>
          </a:p>
          <a:p>
            <a:pPr marL="342900" indent="-342900" algn="just">
              <a:buFontTx/>
              <a:buAutoNum type="arabicPeriod"/>
              <a:defRPr/>
            </a:pPr>
            <a:r>
              <a:rPr lang="en-GB" sz="2000" b="1" dirty="0"/>
              <a:t>Add Net factor income from abroad in Net Domestic Product at Factor Cost to obtain Net National Product at Factor Cost (NNP at FC) or national income.</a:t>
            </a:r>
          </a:p>
          <a:p>
            <a:pPr marL="342900" indent="-342900">
              <a:defRPr/>
            </a:pPr>
            <a:endParaRPr lang="en-US" sz="2000" b="1" dirty="0"/>
          </a:p>
          <a:p>
            <a:pPr marL="342900" indent="-342900" algn="just">
              <a:defRPr/>
            </a:pPr>
            <a:r>
              <a:rPr lang="en-GB" sz="2000" b="1" dirty="0"/>
              <a:t>     </a:t>
            </a:r>
            <a:endParaRPr lang="en-US" sz="2000" b="1" dirty="0"/>
          </a:p>
        </p:txBody>
      </p:sp>
      <p:sp>
        <p:nvSpPr>
          <p:cNvPr id="13315" name="Rectangle 1"/>
          <p:cNvSpPr>
            <a:spLocks noChangeArrowheads="1"/>
          </p:cNvSpPr>
          <p:nvPr/>
        </p:nvSpPr>
        <p:spPr bwMode="auto">
          <a:xfrm>
            <a:off x="990600" y="838200"/>
            <a:ext cx="446087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sz="2800" b="1">
                <a:latin typeface="Arial Rounded MT Bold" pitchFamily="34" charset="0"/>
              </a:rPr>
              <a:t>Steps in Income Method: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nodeType="afterEffect">
                                  <p:stCondLst>
                                    <p:cond delay="0"/>
                                  </p:stCondLst>
                                  <p:childTnLst>
                                    <p:set>
                                      <p:cBhvr>
                                        <p:cTn id="6" dur="1" fill="hold">
                                          <p:stCondLst>
                                            <p:cond delay="0"/>
                                          </p:stCondLst>
                                        </p:cTn>
                                        <p:tgtEl>
                                          <p:spTgt spid="22530">
                                            <p:txEl>
                                              <p:pRg st="1" end="1"/>
                                            </p:txEl>
                                          </p:spTgt>
                                        </p:tgtEl>
                                        <p:attrNameLst>
                                          <p:attrName>style.visibility</p:attrName>
                                        </p:attrNameLst>
                                      </p:cBhvr>
                                      <p:to>
                                        <p:strVal val="visible"/>
                                      </p:to>
                                    </p:set>
                                    <p:animEffect transition="in" filter="fade">
                                      <p:cBhvr>
                                        <p:cTn id="7" dur="1000"/>
                                        <p:tgtEl>
                                          <p:spTgt spid="22530">
                                            <p:txEl>
                                              <p:pRg st="1" end="1"/>
                                            </p:txEl>
                                          </p:spTgt>
                                        </p:tgtEl>
                                      </p:cBhvr>
                                    </p:animEffect>
                                    <p:anim calcmode="lin" valueType="num">
                                      <p:cBhvr>
                                        <p:cTn id="8" dur="1000" fill="hold"/>
                                        <p:tgtEl>
                                          <p:spTgt spid="22530">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2530">
                                            <p:txEl>
                                              <p:pRg st="1" end="1"/>
                                            </p:txEl>
                                          </p:spTgt>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7" presetClass="entr" presetSubtype="0" fill="hold" nodeType="afterEffect">
                                  <p:stCondLst>
                                    <p:cond delay="0"/>
                                  </p:stCondLst>
                                  <p:childTnLst>
                                    <p:set>
                                      <p:cBhvr>
                                        <p:cTn id="12" dur="1" fill="hold">
                                          <p:stCondLst>
                                            <p:cond delay="0"/>
                                          </p:stCondLst>
                                        </p:cTn>
                                        <p:tgtEl>
                                          <p:spTgt spid="22530">
                                            <p:txEl>
                                              <p:pRg st="3" end="3"/>
                                            </p:txEl>
                                          </p:spTgt>
                                        </p:tgtEl>
                                        <p:attrNameLst>
                                          <p:attrName>style.visibility</p:attrName>
                                        </p:attrNameLst>
                                      </p:cBhvr>
                                      <p:to>
                                        <p:strVal val="visible"/>
                                      </p:to>
                                    </p:set>
                                    <p:animEffect transition="in" filter="fade">
                                      <p:cBhvr>
                                        <p:cTn id="13" dur="1000"/>
                                        <p:tgtEl>
                                          <p:spTgt spid="22530">
                                            <p:txEl>
                                              <p:pRg st="3" end="3"/>
                                            </p:txEl>
                                          </p:spTgt>
                                        </p:tgtEl>
                                      </p:cBhvr>
                                    </p:animEffect>
                                    <p:anim calcmode="lin" valueType="num">
                                      <p:cBhvr>
                                        <p:cTn id="14" dur="1000" fill="hold"/>
                                        <p:tgtEl>
                                          <p:spTgt spid="22530">
                                            <p:txEl>
                                              <p:pRg st="3" end="3"/>
                                            </p:txEl>
                                          </p:spTgt>
                                        </p:tgtEl>
                                        <p:attrNameLst>
                                          <p:attrName>ppt_x</p:attrName>
                                        </p:attrNameLst>
                                      </p:cBhvr>
                                      <p:tavLst>
                                        <p:tav tm="0">
                                          <p:val>
                                            <p:strVal val="#ppt_x"/>
                                          </p:val>
                                        </p:tav>
                                        <p:tav tm="100000">
                                          <p:val>
                                            <p:strVal val="#ppt_x"/>
                                          </p:val>
                                        </p:tav>
                                      </p:tavLst>
                                    </p:anim>
                                    <p:anim calcmode="lin" valueType="num">
                                      <p:cBhvr>
                                        <p:cTn id="15" dur="1000" fill="hold"/>
                                        <p:tgtEl>
                                          <p:spTgt spid="22530">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ChangeArrowheads="1"/>
          </p:cNvSpPr>
          <p:nvPr/>
        </p:nvSpPr>
        <p:spPr bwMode="auto">
          <a:xfrm>
            <a:off x="354013" y="1828800"/>
            <a:ext cx="8077200" cy="4356100"/>
          </a:xfrm>
          <a:prstGeom prst="snipRoundRect">
            <a:avLst/>
          </a:prstGeom>
          <a:ln/>
        </p:spPr>
        <p:style>
          <a:lnRef idx="2">
            <a:schemeClr val="accent3"/>
          </a:lnRef>
          <a:fillRef idx="1">
            <a:schemeClr val="lt1"/>
          </a:fillRef>
          <a:effectRef idx="0">
            <a:schemeClr val="accent3"/>
          </a:effectRef>
          <a:fontRef idx="minor">
            <a:schemeClr val="dk1"/>
          </a:fontRef>
        </p:style>
        <p:txBody>
          <a:bodyPr anchor="ctr">
            <a:spAutoFit/>
          </a:bodyPr>
          <a:lstStyle/>
          <a:p>
            <a:pPr>
              <a:defRPr/>
            </a:pPr>
            <a:endParaRPr lang="en-US" sz="2400" dirty="0"/>
          </a:p>
          <a:p>
            <a:pPr algn="just">
              <a:defRPr/>
            </a:pPr>
            <a:r>
              <a:rPr lang="en-GB" sz="2000" b="1" dirty="0"/>
              <a:t>Expenditure method measures national income as aggregate of all the final expenditure on gross domestic product in an economy during a year. </a:t>
            </a:r>
          </a:p>
          <a:p>
            <a:pPr algn="just">
              <a:defRPr/>
            </a:pPr>
            <a:endParaRPr lang="en-GB" sz="2000" b="1" dirty="0"/>
          </a:p>
          <a:p>
            <a:pPr algn="just">
              <a:defRPr/>
            </a:pPr>
            <a:r>
              <a:rPr lang="en-GB" sz="2000" b="1" dirty="0"/>
              <a:t>This is the sum of expenditure made for final consumer goods and investment demand, and for net export. </a:t>
            </a:r>
          </a:p>
          <a:p>
            <a:pPr algn="just">
              <a:defRPr/>
            </a:pPr>
            <a:endParaRPr lang="en-GB" sz="2000" b="1" dirty="0"/>
          </a:p>
          <a:p>
            <a:pPr algn="just">
              <a:defRPr/>
            </a:pPr>
            <a:endParaRPr lang="en-GB" sz="2000" b="1" dirty="0"/>
          </a:p>
          <a:p>
            <a:pPr algn="just">
              <a:defRPr/>
            </a:pPr>
            <a:r>
              <a:rPr lang="en-GB" sz="2000" b="1" dirty="0"/>
              <a:t>Therefore, the sum of total income (Y) equals to the sum of final expenditure incurred on consumption goods (C) and the sum of investment goods (I). Symbolically, Y = C + I.</a:t>
            </a:r>
          </a:p>
          <a:p>
            <a:pPr algn="ctr">
              <a:defRPr/>
            </a:pPr>
            <a:endParaRPr lang="en-US" sz="2000" b="1" dirty="0"/>
          </a:p>
        </p:txBody>
      </p:sp>
      <p:sp>
        <p:nvSpPr>
          <p:cNvPr id="2" name="Rectangle 1"/>
          <p:cNvSpPr/>
          <p:nvPr/>
        </p:nvSpPr>
        <p:spPr>
          <a:xfrm>
            <a:off x="381000" y="762000"/>
            <a:ext cx="4098925" cy="523875"/>
          </a:xfrm>
          <a:prstGeom prst="rect">
            <a:avLst/>
          </a:prstGeom>
        </p:spPr>
        <p:txBody>
          <a:bodyPr wrap="none">
            <a:spAutoFit/>
          </a:bodyPr>
          <a:lstStyle/>
          <a:p>
            <a:pPr>
              <a:defRPr/>
            </a:pPr>
            <a:r>
              <a:rPr lang="en-US" sz="2800" b="1" dirty="0">
                <a:effectLst>
                  <a:outerShdw blurRad="38100" dist="38100" dir="2700000" algn="tl">
                    <a:srgbClr val="000000">
                      <a:alpha val="43137"/>
                    </a:srgbClr>
                  </a:outerShdw>
                </a:effectLst>
                <a:latin typeface="Aharoni" pitchFamily="2" charset="-79"/>
                <a:cs typeface="Aharoni" pitchFamily="2" charset="-79"/>
              </a:rPr>
              <a:t>C. Expenditure Method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childTnLst>
                                    <p:set>
                                      <p:cBhvr>
                                        <p:cTn id="6" dur="1" fill="hold">
                                          <p:stCondLst>
                                            <p:cond delay="0"/>
                                          </p:stCondLst>
                                        </p:cTn>
                                        <p:tgtEl>
                                          <p:spTgt spid="24578">
                                            <p:txEl>
                                              <p:pRg st="1" end="1"/>
                                            </p:txEl>
                                          </p:spTgt>
                                        </p:tgtEl>
                                        <p:attrNameLst>
                                          <p:attrName>style.visibility</p:attrName>
                                        </p:attrNameLst>
                                      </p:cBhvr>
                                      <p:to>
                                        <p:strVal val="visible"/>
                                      </p:to>
                                    </p:set>
                                    <p:anim calcmode="lin" valueType="num">
                                      <p:cBhvr>
                                        <p:cTn id="7" dur="1000" fill="hold"/>
                                        <p:tgtEl>
                                          <p:spTgt spid="24578">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24578">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24578">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24578">
                                            <p:txEl>
                                              <p:pRg st="1" end="1"/>
                                            </p:txEl>
                                          </p:spTgt>
                                        </p:tgtEl>
                                      </p:cBhvr>
                                    </p:animEffect>
                                  </p:childTnLst>
                                </p:cTn>
                              </p:par>
                            </p:childTnLst>
                          </p:cTn>
                        </p:par>
                        <p:par>
                          <p:cTn id="11" fill="hold" nodeType="withGroup">
                            <p:stCondLst>
                              <p:cond delay="1000"/>
                            </p:stCondLst>
                            <p:childTnLst>
                              <p:par>
                                <p:cTn id="12" presetID="31" presetClass="entr" presetSubtype="0" fill="hold" nodeType="afterEffect">
                                  <p:stCondLst>
                                    <p:cond delay="0"/>
                                  </p:stCondLst>
                                  <p:childTnLst>
                                    <p:set>
                                      <p:cBhvr>
                                        <p:cTn id="13" dur="1" fill="hold">
                                          <p:stCondLst>
                                            <p:cond delay="0"/>
                                          </p:stCondLst>
                                        </p:cTn>
                                        <p:tgtEl>
                                          <p:spTgt spid="24578">
                                            <p:txEl>
                                              <p:pRg st="3" end="3"/>
                                            </p:txEl>
                                          </p:spTgt>
                                        </p:tgtEl>
                                        <p:attrNameLst>
                                          <p:attrName>style.visibility</p:attrName>
                                        </p:attrNameLst>
                                      </p:cBhvr>
                                      <p:to>
                                        <p:strVal val="visible"/>
                                      </p:to>
                                    </p:set>
                                    <p:anim calcmode="lin" valueType="num">
                                      <p:cBhvr>
                                        <p:cTn id="14" dur="1000" fill="hold"/>
                                        <p:tgtEl>
                                          <p:spTgt spid="24578">
                                            <p:txEl>
                                              <p:pRg st="3" end="3"/>
                                            </p:txEl>
                                          </p:spTgt>
                                        </p:tgtEl>
                                        <p:attrNameLst>
                                          <p:attrName>ppt_w</p:attrName>
                                        </p:attrNameLst>
                                      </p:cBhvr>
                                      <p:tavLst>
                                        <p:tav tm="0">
                                          <p:val>
                                            <p:fltVal val="0"/>
                                          </p:val>
                                        </p:tav>
                                        <p:tav tm="100000">
                                          <p:val>
                                            <p:strVal val="#ppt_w"/>
                                          </p:val>
                                        </p:tav>
                                      </p:tavLst>
                                    </p:anim>
                                    <p:anim calcmode="lin" valueType="num">
                                      <p:cBhvr>
                                        <p:cTn id="15" dur="1000" fill="hold"/>
                                        <p:tgtEl>
                                          <p:spTgt spid="24578">
                                            <p:txEl>
                                              <p:pRg st="3" end="3"/>
                                            </p:txEl>
                                          </p:spTgt>
                                        </p:tgtEl>
                                        <p:attrNameLst>
                                          <p:attrName>ppt_h</p:attrName>
                                        </p:attrNameLst>
                                      </p:cBhvr>
                                      <p:tavLst>
                                        <p:tav tm="0">
                                          <p:val>
                                            <p:fltVal val="0"/>
                                          </p:val>
                                        </p:tav>
                                        <p:tav tm="100000">
                                          <p:val>
                                            <p:strVal val="#ppt_h"/>
                                          </p:val>
                                        </p:tav>
                                      </p:tavLst>
                                    </p:anim>
                                    <p:anim calcmode="lin" valueType="num">
                                      <p:cBhvr>
                                        <p:cTn id="16" dur="1000" fill="hold"/>
                                        <p:tgtEl>
                                          <p:spTgt spid="24578">
                                            <p:txEl>
                                              <p:pRg st="3" end="3"/>
                                            </p:txEl>
                                          </p:spTgt>
                                        </p:tgtEl>
                                        <p:attrNameLst>
                                          <p:attrName>style.rotation</p:attrName>
                                        </p:attrNameLst>
                                      </p:cBhvr>
                                      <p:tavLst>
                                        <p:tav tm="0">
                                          <p:val>
                                            <p:fltVal val="90"/>
                                          </p:val>
                                        </p:tav>
                                        <p:tav tm="100000">
                                          <p:val>
                                            <p:fltVal val="0"/>
                                          </p:val>
                                        </p:tav>
                                      </p:tavLst>
                                    </p:anim>
                                    <p:animEffect transition="in" filter="fade">
                                      <p:cBhvr>
                                        <p:cTn id="17" dur="1000"/>
                                        <p:tgtEl>
                                          <p:spTgt spid="24578">
                                            <p:txEl>
                                              <p:pRg st="3" end="3"/>
                                            </p:txEl>
                                          </p:spTgt>
                                        </p:tgtEl>
                                      </p:cBhvr>
                                    </p:animEffect>
                                  </p:childTnLst>
                                </p:cTn>
                              </p:par>
                            </p:childTnLst>
                          </p:cTn>
                        </p:par>
                        <p:par>
                          <p:cTn id="18" fill="hold" nodeType="withGroup">
                            <p:stCondLst>
                              <p:cond delay="2000"/>
                            </p:stCondLst>
                            <p:childTnLst>
                              <p:par>
                                <p:cTn id="19" presetID="31" presetClass="entr" presetSubtype="0" fill="hold" nodeType="afterEffect">
                                  <p:stCondLst>
                                    <p:cond delay="0"/>
                                  </p:stCondLst>
                                  <p:childTnLst>
                                    <p:set>
                                      <p:cBhvr>
                                        <p:cTn id="20" dur="1" fill="hold">
                                          <p:stCondLst>
                                            <p:cond delay="0"/>
                                          </p:stCondLst>
                                        </p:cTn>
                                        <p:tgtEl>
                                          <p:spTgt spid="24578">
                                            <p:txEl>
                                              <p:pRg st="6" end="6"/>
                                            </p:txEl>
                                          </p:spTgt>
                                        </p:tgtEl>
                                        <p:attrNameLst>
                                          <p:attrName>style.visibility</p:attrName>
                                        </p:attrNameLst>
                                      </p:cBhvr>
                                      <p:to>
                                        <p:strVal val="visible"/>
                                      </p:to>
                                    </p:set>
                                    <p:anim calcmode="lin" valueType="num">
                                      <p:cBhvr>
                                        <p:cTn id="21" dur="1000" fill="hold"/>
                                        <p:tgtEl>
                                          <p:spTgt spid="24578">
                                            <p:txEl>
                                              <p:pRg st="6" end="6"/>
                                            </p:txEl>
                                          </p:spTgt>
                                        </p:tgtEl>
                                        <p:attrNameLst>
                                          <p:attrName>ppt_w</p:attrName>
                                        </p:attrNameLst>
                                      </p:cBhvr>
                                      <p:tavLst>
                                        <p:tav tm="0">
                                          <p:val>
                                            <p:fltVal val="0"/>
                                          </p:val>
                                        </p:tav>
                                        <p:tav tm="100000">
                                          <p:val>
                                            <p:strVal val="#ppt_w"/>
                                          </p:val>
                                        </p:tav>
                                      </p:tavLst>
                                    </p:anim>
                                    <p:anim calcmode="lin" valueType="num">
                                      <p:cBhvr>
                                        <p:cTn id="22" dur="1000" fill="hold"/>
                                        <p:tgtEl>
                                          <p:spTgt spid="24578">
                                            <p:txEl>
                                              <p:pRg st="6" end="6"/>
                                            </p:txEl>
                                          </p:spTgt>
                                        </p:tgtEl>
                                        <p:attrNameLst>
                                          <p:attrName>ppt_h</p:attrName>
                                        </p:attrNameLst>
                                      </p:cBhvr>
                                      <p:tavLst>
                                        <p:tav tm="0">
                                          <p:val>
                                            <p:fltVal val="0"/>
                                          </p:val>
                                        </p:tav>
                                        <p:tav tm="100000">
                                          <p:val>
                                            <p:strVal val="#ppt_h"/>
                                          </p:val>
                                        </p:tav>
                                      </p:tavLst>
                                    </p:anim>
                                    <p:anim calcmode="lin" valueType="num">
                                      <p:cBhvr>
                                        <p:cTn id="23" dur="1000" fill="hold"/>
                                        <p:tgtEl>
                                          <p:spTgt spid="24578">
                                            <p:txEl>
                                              <p:pRg st="6" end="6"/>
                                            </p:txEl>
                                          </p:spTgt>
                                        </p:tgtEl>
                                        <p:attrNameLst>
                                          <p:attrName>style.rotation</p:attrName>
                                        </p:attrNameLst>
                                      </p:cBhvr>
                                      <p:tavLst>
                                        <p:tav tm="0">
                                          <p:val>
                                            <p:fltVal val="90"/>
                                          </p:val>
                                        </p:tav>
                                        <p:tav tm="100000">
                                          <p:val>
                                            <p:fltVal val="0"/>
                                          </p:val>
                                        </p:tav>
                                      </p:tavLst>
                                    </p:anim>
                                    <p:animEffect transition="in" filter="fade">
                                      <p:cBhvr>
                                        <p:cTn id="24" dur="1000"/>
                                        <p:tgtEl>
                                          <p:spTgt spid="2457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ChangeArrowheads="1"/>
          </p:cNvSpPr>
          <p:nvPr/>
        </p:nvSpPr>
        <p:spPr bwMode="auto">
          <a:xfrm>
            <a:off x="609600" y="1355725"/>
            <a:ext cx="8153400" cy="3916363"/>
          </a:xfrm>
          <a:prstGeom prst="round2DiagRect">
            <a:avLst/>
          </a:prstGeom>
          <a:ln/>
        </p:spPr>
        <p:style>
          <a:lnRef idx="1">
            <a:schemeClr val="accent1"/>
          </a:lnRef>
          <a:fillRef idx="2">
            <a:schemeClr val="accent1"/>
          </a:fillRef>
          <a:effectRef idx="1">
            <a:schemeClr val="accent1"/>
          </a:effectRef>
          <a:fontRef idx="minor">
            <a:schemeClr val="dk1"/>
          </a:fontRef>
        </p:style>
        <p:txBody>
          <a:bodyPr anchor="ctr">
            <a:spAutoFit/>
          </a:bodyPr>
          <a:lstStyle/>
          <a:p>
            <a:pPr marL="342900" indent="-342900">
              <a:defRPr/>
            </a:pPr>
            <a:endParaRPr lang="en-US" sz="2400" dirty="0"/>
          </a:p>
          <a:p>
            <a:pPr marL="342900" indent="-342900">
              <a:buFontTx/>
              <a:buAutoNum type="arabicPeriod"/>
              <a:defRPr/>
            </a:pPr>
            <a:r>
              <a:rPr lang="en-GB" sz="2000" b="1" dirty="0"/>
              <a:t>GDP at MP = Gross National Expenditure at Market Price (GNE at MP) which  the sum of Final private consumption expenditure (C), Government final consumption expenditure (G), Gross domestic private investment (I) which includes  gross fixed capital formation plus changes in stocks, and Net export or export minus import (X- M)</a:t>
            </a:r>
          </a:p>
          <a:p>
            <a:pPr marL="342900" indent="-342900">
              <a:defRPr/>
            </a:pPr>
            <a:r>
              <a:rPr lang="en-GB" sz="2000" b="1" dirty="0"/>
              <a:t>   	</a:t>
            </a:r>
            <a:endParaRPr lang="en-US" sz="2000" b="1" dirty="0"/>
          </a:p>
          <a:p>
            <a:pPr marL="342900" indent="-342900">
              <a:defRPr/>
            </a:pPr>
            <a:r>
              <a:rPr lang="en-GB" sz="2000" b="1" dirty="0"/>
              <a:t>2. An addition of net factor income from abroad (NFIA) to</a:t>
            </a:r>
            <a:endParaRPr lang="en-US" sz="2000" b="1" dirty="0"/>
          </a:p>
          <a:p>
            <a:pPr marL="342900" indent="-342900">
              <a:defRPr/>
            </a:pPr>
            <a:r>
              <a:rPr lang="en-GB" sz="2000" b="1" dirty="0"/>
              <a:t>   GDP at MP provides Gross National Product at market price</a:t>
            </a:r>
            <a:endParaRPr lang="en-US" sz="2000" b="1" dirty="0"/>
          </a:p>
          <a:p>
            <a:pPr marL="342900" indent="-342900">
              <a:defRPr/>
            </a:pPr>
            <a:r>
              <a:rPr lang="en-GB" sz="2000" b="1" dirty="0"/>
              <a:t>   (GNP at MP). </a:t>
            </a:r>
          </a:p>
          <a:p>
            <a:pPr marL="342900" indent="-342900">
              <a:defRPr/>
            </a:pPr>
            <a:endParaRPr lang="en-GB" sz="2000" b="1" dirty="0"/>
          </a:p>
        </p:txBody>
      </p:sp>
      <p:sp>
        <p:nvSpPr>
          <p:cNvPr id="15363" name="Rectangle 1"/>
          <p:cNvSpPr>
            <a:spLocks noChangeArrowheads="1"/>
          </p:cNvSpPr>
          <p:nvPr/>
        </p:nvSpPr>
        <p:spPr bwMode="auto">
          <a:xfrm>
            <a:off x="914400" y="609600"/>
            <a:ext cx="4827588"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sz="2400" b="1">
                <a:latin typeface="Bodoni MT Black" pitchFamily="18" charset="0"/>
              </a:rPr>
              <a:t>Steps in Expenditure Method: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mtClean="0"/>
              <a:t> </a:t>
            </a:r>
          </a:p>
        </p:txBody>
      </p:sp>
      <p:sp>
        <p:nvSpPr>
          <p:cNvPr id="28675" name="Rectangle 4"/>
          <p:cNvSpPr>
            <a:spLocks noChangeArrowheads="1"/>
          </p:cNvSpPr>
          <p:nvPr/>
        </p:nvSpPr>
        <p:spPr bwMode="auto">
          <a:xfrm>
            <a:off x="533400" y="508000"/>
            <a:ext cx="8458200" cy="5346700"/>
          </a:xfrm>
          <a:prstGeom prst="roundRect">
            <a:avLst/>
          </a:prstGeom>
          <a:ln/>
        </p:spPr>
        <p:style>
          <a:lnRef idx="2">
            <a:schemeClr val="accent6"/>
          </a:lnRef>
          <a:fillRef idx="1">
            <a:schemeClr val="lt1"/>
          </a:fillRef>
          <a:effectRef idx="0">
            <a:schemeClr val="accent6"/>
          </a:effectRef>
          <a:fontRef idx="minor">
            <a:schemeClr val="dk1"/>
          </a:fontRef>
        </p:style>
        <p:txBody>
          <a:bodyPr anchor="ctr">
            <a:spAutoFit/>
          </a:bodyPr>
          <a:lstStyle/>
          <a:p>
            <a:pPr marL="342900" indent="-342900">
              <a:defRPr/>
            </a:pPr>
            <a:r>
              <a:rPr lang="en-GB" sz="2400" b="1" dirty="0"/>
              <a:t>Factors to be taken care:</a:t>
            </a:r>
          </a:p>
          <a:p>
            <a:pPr marL="342900" indent="-342900">
              <a:defRPr/>
            </a:pPr>
            <a:endParaRPr lang="en-US" sz="2400" dirty="0"/>
          </a:p>
          <a:p>
            <a:pPr marL="342900" indent="-342900" algn="just">
              <a:buFontTx/>
              <a:buAutoNum type="arabicPeriod"/>
              <a:defRPr/>
            </a:pPr>
            <a:r>
              <a:rPr lang="en-GB" sz="2000" b="1" dirty="0"/>
              <a:t>Expenditure on </a:t>
            </a:r>
            <a:r>
              <a:rPr lang="en-GB" sz="2000" b="1" dirty="0">
                <a:solidFill>
                  <a:srgbClr val="C00000"/>
                </a:solidFill>
              </a:rPr>
              <a:t>second hand goods </a:t>
            </a:r>
            <a:r>
              <a:rPr lang="en-GB" sz="2000" b="1" dirty="0"/>
              <a:t>should be excluded It is because such expenditure on the goods is not considered to be expenditure on currently produced goods.</a:t>
            </a:r>
          </a:p>
          <a:p>
            <a:pPr marL="342900" indent="-342900" algn="just">
              <a:buFontTx/>
              <a:buAutoNum type="arabicPeriod"/>
              <a:defRPr/>
            </a:pPr>
            <a:endParaRPr lang="en-US" sz="2000" b="1" dirty="0"/>
          </a:p>
          <a:p>
            <a:pPr marL="342900" indent="-342900" algn="just">
              <a:buFontTx/>
              <a:buAutoNum type="arabicPeriod"/>
              <a:defRPr/>
            </a:pPr>
            <a:r>
              <a:rPr lang="en-GB" sz="2000" b="1" dirty="0"/>
              <a:t>Expenditure on the purchase of </a:t>
            </a:r>
            <a:r>
              <a:rPr lang="en-GB" sz="2000" b="1" dirty="0">
                <a:solidFill>
                  <a:srgbClr val="C00000"/>
                </a:solidFill>
              </a:rPr>
              <a:t>new or old shares </a:t>
            </a:r>
            <a:r>
              <a:rPr lang="en-GB" sz="2000" b="1" dirty="0"/>
              <a:t>and bonds should be excluded because they are not payments for goods and services.</a:t>
            </a:r>
          </a:p>
          <a:p>
            <a:pPr marL="342900" indent="-342900" algn="just">
              <a:buFontTx/>
              <a:buAutoNum type="arabicPeriod"/>
              <a:defRPr/>
            </a:pPr>
            <a:endParaRPr lang="en-US" sz="2000" b="1" dirty="0"/>
          </a:p>
          <a:p>
            <a:pPr marL="342900" indent="-342900" algn="just">
              <a:buFontTx/>
              <a:buAutoNum type="arabicPeriod"/>
              <a:defRPr/>
            </a:pPr>
            <a:r>
              <a:rPr lang="en-GB" sz="2000" b="1" dirty="0"/>
              <a:t>Government expenditure in the form of </a:t>
            </a:r>
            <a:r>
              <a:rPr lang="en-GB" sz="2000" b="1" dirty="0">
                <a:solidFill>
                  <a:srgbClr val="C00000"/>
                </a:solidFill>
              </a:rPr>
              <a:t>transfer</a:t>
            </a:r>
            <a:r>
              <a:rPr lang="en-GB" sz="2000" b="1" dirty="0"/>
              <a:t> payments should be excluded because these payments do not make any contribution to the flow of goods and services.</a:t>
            </a:r>
          </a:p>
          <a:p>
            <a:pPr marL="342900" indent="-342900" algn="just">
              <a:buFontTx/>
              <a:buAutoNum type="arabicPeriod"/>
              <a:defRPr/>
            </a:pPr>
            <a:endParaRPr lang="en-US" sz="2000" b="1" dirty="0"/>
          </a:p>
          <a:p>
            <a:pPr marL="342900" indent="-342900" algn="just">
              <a:buFontTx/>
              <a:buAutoNum type="arabicPeriod"/>
              <a:defRPr/>
            </a:pPr>
            <a:r>
              <a:rPr lang="en-GB" sz="2000" b="1" dirty="0"/>
              <a:t>Expenditure on </a:t>
            </a:r>
            <a:r>
              <a:rPr lang="en-GB" sz="2000" b="1" dirty="0">
                <a:solidFill>
                  <a:srgbClr val="C00000"/>
                </a:solidFill>
              </a:rPr>
              <a:t>intermediate </a:t>
            </a:r>
            <a:r>
              <a:rPr lang="en-GB" sz="2000" b="1" dirty="0"/>
              <a:t>goods</a:t>
            </a:r>
            <a:r>
              <a:rPr lang="en-GB" sz="2000" b="1" dirty="0">
                <a:solidFill>
                  <a:srgbClr val="C00000"/>
                </a:solidFill>
              </a:rPr>
              <a:t> </a:t>
            </a:r>
            <a:r>
              <a:rPr lang="en-GB" sz="2000" b="1" dirty="0"/>
              <a:t>and services should be excluded, otherwise this will lead to the problem of double counting.</a:t>
            </a:r>
          </a:p>
        </p:txBody>
      </p:sp>
      <p:pic>
        <p:nvPicPr>
          <p:cNvPr id="16388" name="Picture 1"/>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953000" y="514350"/>
            <a:ext cx="1284288" cy="10604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3">
              <a:lumMod val="20000"/>
              <a:lumOff val="80000"/>
            </a:schemeClr>
          </a:solidFill>
          <a:ln>
            <a:solidFill>
              <a:srgbClr val="002060"/>
            </a:solidFill>
          </a:ln>
        </p:spPr>
        <p:txBody>
          <a:bodyPr rtlCol="0">
            <a:normAutofit fontScale="90000"/>
          </a:bodyPr>
          <a:lstStyle/>
          <a:p>
            <a:pPr fontAlgn="auto">
              <a:spcAft>
                <a:spcPts val="0"/>
              </a:spcAft>
              <a:defRPr/>
            </a:pPr>
            <a:r>
              <a:rPr lang="en-US" dirty="0" smtClean="0"/>
              <a:t>Is the measurement of NI is an easy task?</a:t>
            </a:r>
            <a:endParaRPr lang="en-US" dirty="0"/>
          </a:p>
        </p:txBody>
      </p:sp>
      <p:sp>
        <p:nvSpPr>
          <p:cNvPr id="2" name="Content Placeholder 1"/>
          <p:cNvSpPr>
            <a:spLocks noGrp="1"/>
          </p:cNvSpPr>
          <p:nvPr>
            <p:ph idx="1"/>
          </p:nvPr>
        </p:nvSpPr>
        <p:spPr>
          <a:xfrm>
            <a:off x="457200" y="1481138"/>
            <a:ext cx="8229600" cy="5072062"/>
          </a:xfrm>
          <a:prstGeom prst="round2DiagRect">
            <a:avLst/>
          </a:prstGeom>
        </p:spPr>
        <p:style>
          <a:lnRef idx="1">
            <a:schemeClr val="accent1"/>
          </a:lnRef>
          <a:fillRef idx="2">
            <a:schemeClr val="accent1"/>
          </a:fillRef>
          <a:effectRef idx="1">
            <a:schemeClr val="accent1"/>
          </a:effectRef>
          <a:fontRef idx="minor">
            <a:schemeClr val="dk1"/>
          </a:fontRef>
        </p:style>
        <p:txBody>
          <a:bodyPr rtlCol="0">
            <a:normAutofit fontScale="92500" lnSpcReduction="20000"/>
          </a:bodyPr>
          <a:lstStyle/>
          <a:p>
            <a:pPr fontAlgn="auto">
              <a:spcAft>
                <a:spcPts val="0"/>
              </a:spcAft>
              <a:buFont typeface="Arial" pitchFamily="34" charset="0"/>
              <a:buChar char="•"/>
              <a:defRPr/>
            </a:pPr>
            <a:r>
              <a:rPr lang="en-US" dirty="0" smtClean="0"/>
              <a:t>There are challenges of measuring NI, some of them are as follows:</a:t>
            </a:r>
          </a:p>
          <a:p>
            <a:pPr marL="623887" indent="-514350" fontAlgn="auto">
              <a:spcAft>
                <a:spcPts val="0"/>
              </a:spcAft>
              <a:buFont typeface="+mj-lt"/>
              <a:buAutoNum type="arabicPeriod"/>
              <a:defRPr/>
            </a:pPr>
            <a:r>
              <a:rPr lang="en-US" dirty="0" smtClean="0"/>
              <a:t>Simon </a:t>
            </a:r>
            <a:r>
              <a:rPr lang="en-US" dirty="0" err="1" smtClean="0"/>
              <a:t>Kuznet’s</a:t>
            </a:r>
            <a:r>
              <a:rPr lang="en-US" dirty="0" smtClean="0"/>
              <a:t> difficulties </a:t>
            </a:r>
            <a:r>
              <a:rPr lang="en-US" i="1" dirty="0" smtClean="0"/>
              <a:t>(Definition of the term Nation, Method to be used, Stage of economic activity, Types of goods and services)</a:t>
            </a:r>
          </a:p>
          <a:p>
            <a:pPr marL="623887" indent="-514350" fontAlgn="auto">
              <a:spcAft>
                <a:spcPts val="0"/>
              </a:spcAft>
              <a:buFont typeface="+mj-lt"/>
              <a:buAutoNum type="arabicPeriod"/>
              <a:defRPr/>
            </a:pPr>
            <a:r>
              <a:rPr lang="en-US" dirty="0" smtClean="0"/>
              <a:t>Problem of double counting</a:t>
            </a:r>
          </a:p>
          <a:p>
            <a:pPr marL="623887" indent="-514350" fontAlgn="auto">
              <a:spcAft>
                <a:spcPts val="0"/>
              </a:spcAft>
              <a:buFont typeface="+mj-lt"/>
              <a:buAutoNum type="arabicPeriod"/>
              <a:defRPr/>
            </a:pPr>
            <a:r>
              <a:rPr lang="en-US" dirty="0" smtClean="0"/>
              <a:t>Transfer payments</a:t>
            </a:r>
          </a:p>
          <a:p>
            <a:pPr marL="623887" indent="-514350" fontAlgn="auto">
              <a:spcAft>
                <a:spcPts val="0"/>
              </a:spcAft>
              <a:buFont typeface="+mj-lt"/>
              <a:buAutoNum type="arabicPeriod"/>
              <a:defRPr/>
            </a:pPr>
            <a:r>
              <a:rPr lang="en-US" dirty="0" smtClean="0"/>
              <a:t>Income generated by foreign firms</a:t>
            </a:r>
          </a:p>
          <a:p>
            <a:pPr marL="623887" indent="-514350" fontAlgn="auto">
              <a:spcAft>
                <a:spcPts val="0"/>
              </a:spcAft>
              <a:buFont typeface="+mj-lt"/>
              <a:buAutoNum type="arabicPeriod"/>
              <a:defRPr/>
            </a:pPr>
            <a:r>
              <a:rPr lang="en-US" dirty="0" smtClean="0"/>
              <a:t>Calculation of depreciation.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afterEffect">
                                  <p:stCondLst>
                                    <p:cond delay="25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par>
                          <p:cTn id="10" fill="hold" nodeType="afterGroup">
                            <p:stCondLst>
                              <p:cond delay="2250"/>
                            </p:stCondLst>
                            <p:childTnLst>
                              <p:par>
                                <p:cTn id="11" presetID="16" presetClass="entr" presetSubtype="21" fill="hold" nodeType="after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barn(inVertical)">
                                      <p:cBhvr>
                                        <p:cTn id="13" dur="750"/>
                                        <p:tgtEl>
                                          <p:spTgt spid="2">
                                            <p:txEl>
                                              <p:pRg st="0" end="0"/>
                                            </p:txEl>
                                          </p:spTgt>
                                        </p:tgtEl>
                                      </p:cBhvr>
                                    </p:animEffect>
                                  </p:childTnLst>
                                </p:cTn>
                              </p:par>
                            </p:childTnLst>
                          </p:cTn>
                        </p:par>
                        <p:par>
                          <p:cTn id="14" fill="hold" nodeType="afterGroup">
                            <p:stCondLst>
                              <p:cond delay="3000"/>
                            </p:stCondLst>
                            <p:childTnLst>
                              <p:par>
                                <p:cTn id="15" presetID="16" presetClass="entr" presetSubtype="21" fill="hold" nodeType="after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750"/>
                                        <p:tgtEl>
                                          <p:spTgt spid="2">
                                            <p:txEl>
                                              <p:pRg st="1" end="1"/>
                                            </p:txEl>
                                          </p:spTgt>
                                        </p:tgtEl>
                                      </p:cBhvr>
                                    </p:animEffect>
                                  </p:childTnLst>
                                </p:cTn>
                              </p:par>
                            </p:childTnLst>
                          </p:cTn>
                        </p:par>
                        <p:par>
                          <p:cTn id="18" fill="hold" nodeType="afterGroup">
                            <p:stCondLst>
                              <p:cond delay="3750"/>
                            </p:stCondLst>
                            <p:childTnLst>
                              <p:par>
                                <p:cTn id="19" presetID="16" presetClass="entr" presetSubtype="21" fill="hold" nodeType="after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barn(inVertical)">
                                      <p:cBhvr>
                                        <p:cTn id="21" dur="750"/>
                                        <p:tgtEl>
                                          <p:spTgt spid="2">
                                            <p:txEl>
                                              <p:pRg st="2" end="2"/>
                                            </p:txEl>
                                          </p:spTgt>
                                        </p:tgtEl>
                                      </p:cBhvr>
                                    </p:animEffect>
                                  </p:childTnLst>
                                </p:cTn>
                              </p:par>
                            </p:childTnLst>
                          </p:cTn>
                        </p:par>
                        <p:par>
                          <p:cTn id="22" fill="hold" nodeType="afterGroup">
                            <p:stCondLst>
                              <p:cond delay="4500"/>
                            </p:stCondLst>
                            <p:childTnLst>
                              <p:par>
                                <p:cTn id="23" presetID="16" presetClass="entr" presetSubtype="21" fill="hold"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barn(inVertical)">
                                      <p:cBhvr>
                                        <p:cTn id="25" dur="750"/>
                                        <p:tgtEl>
                                          <p:spTgt spid="2">
                                            <p:txEl>
                                              <p:pRg st="3" end="3"/>
                                            </p:txEl>
                                          </p:spTgt>
                                        </p:tgtEl>
                                      </p:cBhvr>
                                    </p:animEffect>
                                  </p:childTnLst>
                                </p:cTn>
                              </p:par>
                            </p:childTnLst>
                          </p:cTn>
                        </p:par>
                        <p:par>
                          <p:cTn id="26" fill="hold" nodeType="afterGroup">
                            <p:stCondLst>
                              <p:cond delay="5250"/>
                            </p:stCondLst>
                            <p:childTnLst>
                              <p:par>
                                <p:cTn id="27" presetID="16" presetClass="entr" presetSubtype="21" fill="hold" nodeType="after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Effect transition="in" filter="barn(inVertical)">
                                      <p:cBhvr>
                                        <p:cTn id="29" dur="750"/>
                                        <p:tgtEl>
                                          <p:spTgt spid="2">
                                            <p:txEl>
                                              <p:pRg st="4" end="4"/>
                                            </p:txEl>
                                          </p:spTgt>
                                        </p:tgtEl>
                                      </p:cBhvr>
                                    </p:animEffect>
                                  </p:childTnLst>
                                </p:cTn>
                              </p:par>
                            </p:childTnLst>
                          </p:cTn>
                        </p:par>
                        <p:par>
                          <p:cTn id="30" fill="hold" nodeType="afterGroup">
                            <p:stCondLst>
                              <p:cond delay="6000"/>
                            </p:stCondLst>
                            <p:childTnLst>
                              <p:par>
                                <p:cTn id="31" presetID="16" presetClass="entr" presetSubtype="21" fill="hold" nodeType="after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Effect transition="in" filter="barn(inVertical)">
                                      <p:cBhvr>
                                        <p:cTn id="33" dur="75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rtlCol="0">
            <a:normAutofit fontScale="90000"/>
          </a:bodyPr>
          <a:lstStyle/>
          <a:p>
            <a:pPr fontAlgn="auto">
              <a:spcAft>
                <a:spcPts val="0"/>
              </a:spcAft>
              <a:defRPr/>
            </a:pPr>
            <a:r>
              <a:rPr lang="en-US" b="1" dirty="0" smtClean="0"/>
              <a:t>What are the uses of national income statistics?</a:t>
            </a:r>
            <a:endParaRPr lang="en-US" dirty="0" smtClean="0"/>
          </a:p>
        </p:txBody>
      </p:sp>
      <p:sp>
        <p:nvSpPr>
          <p:cNvPr id="18435" name="Content Placeholder 2"/>
          <p:cNvSpPr>
            <a:spLocks noGrp="1"/>
          </p:cNvSpPr>
          <p:nvPr>
            <p:ph idx="1"/>
          </p:nvPr>
        </p:nvSpPr>
        <p:spPr>
          <a:prstGeom prst="round2SameRect">
            <a:avLst/>
          </a:prstGeom>
        </p:spPr>
        <p:style>
          <a:lnRef idx="2">
            <a:schemeClr val="accent3"/>
          </a:lnRef>
          <a:fillRef idx="1">
            <a:schemeClr val="lt1"/>
          </a:fillRef>
          <a:effectRef idx="0">
            <a:schemeClr val="accent3"/>
          </a:effectRef>
          <a:fontRef idx="minor">
            <a:schemeClr val="dk1"/>
          </a:fontRef>
        </p:style>
        <p:txBody>
          <a:bodyPr/>
          <a:lstStyle/>
          <a:p>
            <a:r>
              <a:rPr lang="en-US" b="1" i="1" dirty="0" smtClean="0"/>
              <a:t>Formulation of economic policies</a:t>
            </a:r>
          </a:p>
          <a:p>
            <a:r>
              <a:rPr lang="en-US" b="1" i="1" dirty="0" smtClean="0"/>
              <a:t>Studying economic structure</a:t>
            </a:r>
          </a:p>
          <a:p>
            <a:r>
              <a:rPr lang="en-US" dirty="0" smtClean="0"/>
              <a:t> </a:t>
            </a:r>
            <a:r>
              <a:rPr lang="en-US" b="1" i="1" dirty="0" smtClean="0"/>
              <a:t>Inter- </a:t>
            </a:r>
            <a:r>
              <a:rPr lang="en-US" b="1" i="1" dirty="0" err="1" smtClean="0"/>
              <a:t>sectoral</a:t>
            </a:r>
            <a:r>
              <a:rPr lang="en-US" b="1" i="1" dirty="0" smtClean="0"/>
              <a:t> comparisons</a:t>
            </a:r>
          </a:p>
          <a:p>
            <a:r>
              <a:rPr lang="en-US" dirty="0" smtClean="0"/>
              <a:t>  </a:t>
            </a:r>
            <a:r>
              <a:rPr lang="en-US" b="1" i="1" dirty="0" smtClean="0"/>
              <a:t>Indicator of economic welfare</a:t>
            </a:r>
          </a:p>
          <a:p>
            <a:r>
              <a:rPr lang="en-US" b="1" i="1" dirty="0" smtClean="0"/>
              <a:t>Making international comparisons</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National income measures the total value of goods and services produced within the economy over a period of time.</a:t>
            </a:r>
          </a:p>
          <a:p>
            <a:pPr>
              <a:buNone/>
            </a:pPr>
            <a:endParaRPr lang="en-IN" dirty="0"/>
          </a:p>
        </p:txBody>
      </p:sp>
      <p:sp>
        <p:nvSpPr>
          <p:cNvPr id="4" name="Title 2"/>
          <p:cNvSpPr>
            <a:spLocks noGrp="1"/>
          </p:cNvSpPr>
          <p:nvPr>
            <p:ph type="title"/>
          </p:nvPr>
        </p:nvSpPr>
        <p:spPr>
          <a:solidFill>
            <a:schemeClr val="accent3">
              <a:lumMod val="20000"/>
              <a:lumOff val="80000"/>
            </a:schemeClr>
          </a:solidFill>
        </p:spPr>
        <p:txBody>
          <a:bodyPr rtlCol="0">
            <a:normAutofit/>
          </a:bodyPr>
          <a:lstStyle/>
          <a:p>
            <a:pPr fontAlgn="auto">
              <a:spcAft>
                <a:spcPts val="0"/>
              </a:spcAft>
              <a:defRPr/>
            </a:pPr>
            <a:r>
              <a:rPr lang="en-GB" dirty="0" smtClean="0"/>
              <a:t>What is National Income?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2"/>
          <p:cNvSpPr>
            <a:spLocks noGrp="1"/>
          </p:cNvSpPr>
          <p:nvPr>
            <p:ph type="title"/>
          </p:nvPr>
        </p:nvSpPr>
        <p:spPr/>
        <p:txBody>
          <a:bodyPr/>
          <a:lstStyle/>
          <a:p>
            <a:r>
              <a:rPr lang="en-GB" smtClean="0"/>
              <a:t>Why is national income important?</a:t>
            </a:r>
            <a:endParaRPr lang="en-US" smtClean="0"/>
          </a:p>
        </p:txBody>
      </p:sp>
      <p:sp>
        <p:nvSpPr>
          <p:cNvPr id="29698" name="Content Placeholder 1"/>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GB" sz="2800" dirty="0" smtClean="0"/>
              <a:t>Measuring the level and rate of growth of national income is important to economists when they are considering:</a:t>
            </a:r>
          </a:p>
          <a:p>
            <a:pPr fontAlgn="auto">
              <a:spcAft>
                <a:spcPts val="0"/>
              </a:spcAft>
              <a:buFont typeface="Arial" pitchFamily="34" charset="0"/>
              <a:buChar char="•"/>
              <a:defRPr/>
            </a:pPr>
            <a:endParaRPr lang="en-GB" sz="2400" dirty="0" smtClean="0"/>
          </a:p>
          <a:p>
            <a:pPr lvl="1" fontAlgn="auto">
              <a:spcAft>
                <a:spcPts val="0"/>
              </a:spcAft>
              <a:buFont typeface="Arial" pitchFamily="34" charset="0"/>
              <a:buChar char="–"/>
              <a:defRPr/>
            </a:pPr>
            <a:r>
              <a:rPr lang="en-GB" sz="2400" dirty="0" smtClean="0"/>
              <a:t>Economic growth and where a country is in the business cycle</a:t>
            </a:r>
          </a:p>
          <a:p>
            <a:pPr lvl="1" fontAlgn="auto">
              <a:spcAft>
                <a:spcPts val="0"/>
              </a:spcAft>
              <a:buFont typeface="Arial" pitchFamily="34" charset="0"/>
              <a:buChar char="–"/>
              <a:defRPr/>
            </a:pPr>
            <a:endParaRPr lang="en-GB" sz="2400" dirty="0" smtClean="0"/>
          </a:p>
          <a:p>
            <a:pPr lvl="1" fontAlgn="auto">
              <a:spcAft>
                <a:spcPts val="0"/>
              </a:spcAft>
              <a:buFont typeface="Arial" pitchFamily="34" charset="0"/>
              <a:buChar char="–"/>
              <a:defRPr/>
            </a:pPr>
            <a:r>
              <a:rPr lang="en-GB" sz="2400" dirty="0" smtClean="0"/>
              <a:t>Changes to average living standards of the population</a:t>
            </a:r>
          </a:p>
          <a:p>
            <a:pPr lvl="1" fontAlgn="auto">
              <a:spcAft>
                <a:spcPts val="0"/>
              </a:spcAft>
              <a:buFont typeface="Arial" pitchFamily="34" charset="0"/>
              <a:buChar char="–"/>
              <a:defRPr/>
            </a:pPr>
            <a:endParaRPr lang="en-GB" sz="2400" dirty="0" smtClean="0"/>
          </a:p>
          <a:p>
            <a:pPr lvl="1" fontAlgn="auto">
              <a:spcAft>
                <a:spcPts val="0"/>
              </a:spcAft>
              <a:buFont typeface="Arial" pitchFamily="34" charset="0"/>
              <a:buChar char="–"/>
              <a:defRPr/>
            </a:pPr>
            <a:r>
              <a:rPr lang="en-GB" sz="2400" dirty="0" smtClean="0"/>
              <a:t>Looking at the distribution of national income  (i.e. measuring income and wealth inequalities)</a:t>
            </a:r>
          </a:p>
          <a:p>
            <a:pPr fontAlgn="auto">
              <a:spcAft>
                <a:spcPts val="0"/>
              </a:spcAft>
              <a:buFont typeface="Arial" pitchFamily="34" charset="0"/>
              <a:buChar char="•"/>
              <a:defRPr/>
            </a:pPr>
            <a:endParaRPr lang="en-GB" sz="2400" dirty="0" smtClean="0"/>
          </a:p>
          <a:p>
            <a:pPr fontAlgn="auto">
              <a:spcAft>
                <a:spcPts val="0"/>
              </a:spcAft>
              <a:buFont typeface="Arial" pitchFamily="34" charset="0"/>
              <a:buChar char="•"/>
              <a:defRPr/>
            </a:pP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nodeType="afterEffect">
                                  <p:stCondLst>
                                    <p:cond delay="0"/>
                                  </p:stCondLst>
                                  <p:childTnLst>
                                    <p:set>
                                      <p:cBhvr>
                                        <p:cTn id="6" dur="1" fill="hold">
                                          <p:stCondLst>
                                            <p:cond delay="0"/>
                                          </p:stCondLst>
                                        </p:cTn>
                                        <p:tgtEl>
                                          <p:spTgt spid="29698">
                                            <p:txEl>
                                              <p:pRg st="0" end="0"/>
                                            </p:txEl>
                                          </p:spTgt>
                                        </p:tgtEl>
                                        <p:attrNameLst>
                                          <p:attrName>style.visibility</p:attrName>
                                        </p:attrNameLst>
                                      </p:cBhvr>
                                      <p:to>
                                        <p:strVal val="visible"/>
                                      </p:to>
                                    </p:set>
                                    <p:animEffect transition="in" filter="circle(in)">
                                      <p:cBhvr>
                                        <p:cTn id="7" dur="2000"/>
                                        <p:tgtEl>
                                          <p:spTgt spid="29698">
                                            <p:txEl>
                                              <p:pRg st="0" end="0"/>
                                            </p:txEl>
                                          </p:spTgt>
                                        </p:tgtEl>
                                      </p:cBhvr>
                                    </p:animEffect>
                                  </p:childTnLst>
                                </p:cTn>
                              </p:par>
                            </p:childTnLst>
                          </p:cTn>
                        </p:par>
                        <p:par>
                          <p:cTn id="8" fill="hold" nodeType="afterGroup">
                            <p:stCondLst>
                              <p:cond delay="2000"/>
                            </p:stCondLst>
                            <p:childTnLst>
                              <p:par>
                                <p:cTn id="9" presetID="14" presetClass="entr" presetSubtype="10" fill="hold" nodeType="afterEffect">
                                  <p:stCondLst>
                                    <p:cond delay="0"/>
                                  </p:stCondLst>
                                  <p:childTnLst>
                                    <p:set>
                                      <p:cBhvr>
                                        <p:cTn id="10" dur="1" fill="hold">
                                          <p:stCondLst>
                                            <p:cond delay="0"/>
                                          </p:stCondLst>
                                        </p:cTn>
                                        <p:tgtEl>
                                          <p:spTgt spid="29698">
                                            <p:txEl>
                                              <p:pRg st="2" end="2"/>
                                            </p:txEl>
                                          </p:spTgt>
                                        </p:tgtEl>
                                        <p:attrNameLst>
                                          <p:attrName>style.visibility</p:attrName>
                                        </p:attrNameLst>
                                      </p:cBhvr>
                                      <p:to>
                                        <p:strVal val="visible"/>
                                      </p:to>
                                    </p:set>
                                    <p:animEffect transition="in" filter="randombar(horizontal)">
                                      <p:cBhvr>
                                        <p:cTn id="11" dur="500"/>
                                        <p:tgtEl>
                                          <p:spTgt spid="29698">
                                            <p:txEl>
                                              <p:pRg st="2" end="2"/>
                                            </p:txEl>
                                          </p:spTgt>
                                        </p:tgtEl>
                                      </p:cBhvr>
                                    </p:animEffect>
                                  </p:childTnLst>
                                </p:cTn>
                              </p:par>
                            </p:childTnLst>
                          </p:cTn>
                        </p:par>
                        <p:par>
                          <p:cTn id="12" fill="hold" nodeType="afterGroup">
                            <p:stCondLst>
                              <p:cond delay="2500"/>
                            </p:stCondLst>
                            <p:childTnLst>
                              <p:par>
                                <p:cTn id="13" presetID="14" presetClass="entr" presetSubtype="10" fill="hold" nodeType="afterEffect">
                                  <p:stCondLst>
                                    <p:cond delay="0"/>
                                  </p:stCondLst>
                                  <p:childTnLst>
                                    <p:set>
                                      <p:cBhvr>
                                        <p:cTn id="14" dur="1" fill="hold">
                                          <p:stCondLst>
                                            <p:cond delay="0"/>
                                          </p:stCondLst>
                                        </p:cTn>
                                        <p:tgtEl>
                                          <p:spTgt spid="29698">
                                            <p:txEl>
                                              <p:pRg st="4" end="4"/>
                                            </p:txEl>
                                          </p:spTgt>
                                        </p:tgtEl>
                                        <p:attrNameLst>
                                          <p:attrName>style.visibility</p:attrName>
                                        </p:attrNameLst>
                                      </p:cBhvr>
                                      <p:to>
                                        <p:strVal val="visible"/>
                                      </p:to>
                                    </p:set>
                                    <p:animEffect transition="in" filter="randombar(horizontal)">
                                      <p:cBhvr>
                                        <p:cTn id="15" dur="500"/>
                                        <p:tgtEl>
                                          <p:spTgt spid="29698">
                                            <p:txEl>
                                              <p:pRg st="4" end="4"/>
                                            </p:txEl>
                                          </p:spTgt>
                                        </p:tgtEl>
                                      </p:cBhvr>
                                    </p:animEffect>
                                  </p:childTnLst>
                                </p:cTn>
                              </p:par>
                            </p:childTnLst>
                          </p:cTn>
                        </p:par>
                        <p:par>
                          <p:cTn id="16" fill="hold" nodeType="afterGroup">
                            <p:stCondLst>
                              <p:cond delay="3000"/>
                            </p:stCondLst>
                            <p:childTnLst>
                              <p:par>
                                <p:cTn id="17" presetID="14" presetClass="entr" presetSubtype="10" fill="hold" nodeType="afterEffect">
                                  <p:stCondLst>
                                    <p:cond delay="0"/>
                                  </p:stCondLst>
                                  <p:childTnLst>
                                    <p:set>
                                      <p:cBhvr>
                                        <p:cTn id="18" dur="1" fill="hold">
                                          <p:stCondLst>
                                            <p:cond delay="0"/>
                                          </p:stCondLst>
                                        </p:cTn>
                                        <p:tgtEl>
                                          <p:spTgt spid="29698">
                                            <p:txEl>
                                              <p:pRg st="6" end="6"/>
                                            </p:txEl>
                                          </p:spTgt>
                                        </p:tgtEl>
                                        <p:attrNameLst>
                                          <p:attrName>style.visibility</p:attrName>
                                        </p:attrNameLst>
                                      </p:cBhvr>
                                      <p:to>
                                        <p:strVal val="visible"/>
                                      </p:to>
                                    </p:set>
                                    <p:animEffect transition="in" filter="randombar(horizontal)">
                                      <p:cBhvr>
                                        <p:cTn id="19" dur="500"/>
                                        <p:tgtEl>
                                          <p:spTgt spid="2969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NATIONAL INCOME CONCEPTS</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US" b="1" dirty="0" smtClean="0"/>
              <a:t>Gross domestic product</a:t>
            </a:r>
            <a:r>
              <a:rPr lang="en-US" dirty="0" smtClean="0"/>
              <a:t> (</a:t>
            </a:r>
            <a:r>
              <a:rPr lang="en-US" b="1" dirty="0" smtClean="0"/>
              <a:t>GDP</a:t>
            </a:r>
            <a:r>
              <a:rPr lang="en-US" dirty="0" smtClean="0"/>
              <a:t>) is defined as "an aggregate measure of production equal to the sum of the </a:t>
            </a:r>
            <a:r>
              <a:rPr lang="en-US" b="1" dirty="0" smtClean="0"/>
              <a:t>gross</a:t>
            </a:r>
            <a:r>
              <a:rPr lang="en-US" dirty="0" smtClean="0"/>
              <a:t> values added of all resident institutional units engaged in production </a:t>
            </a:r>
          </a:p>
          <a:p>
            <a:pPr fontAlgn="auto">
              <a:spcAft>
                <a:spcPts val="0"/>
              </a:spcAft>
              <a:buFont typeface="Arial" pitchFamily="34" charset="0"/>
              <a:buChar char="•"/>
              <a:defRPr/>
            </a:pPr>
            <a:r>
              <a:rPr lang="en-US" b="1" dirty="0" smtClean="0"/>
              <a:t>Gross national product</a:t>
            </a:r>
            <a:r>
              <a:rPr lang="en-US" dirty="0" smtClean="0"/>
              <a:t> (</a:t>
            </a:r>
            <a:r>
              <a:rPr lang="en-US" b="1" dirty="0" smtClean="0"/>
              <a:t>GNP</a:t>
            </a:r>
            <a:r>
              <a:rPr lang="en-US" dirty="0" smtClean="0"/>
              <a:t>) is the market value of all the </a:t>
            </a:r>
            <a:r>
              <a:rPr lang="en-US" b="1" dirty="0" err="1" smtClean="0"/>
              <a:t>products</a:t>
            </a:r>
            <a:r>
              <a:rPr lang="en-US" dirty="0" err="1" smtClean="0"/>
              <a:t>and</a:t>
            </a:r>
            <a:r>
              <a:rPr lang="en-US" dirty="0" smtClean="0"/>
              <a:t> services produced in one year by labor and property supplied by the citizens of a country.</a:t>
            </a:r>
          </a:p>
          <a:p>
            <a:pPr fontAlgn="auto">
              <a:spcAft>
                <a:spcPts val="0"/>
              </a:spcAft>
              <a:buFont typeface="Arial" pitchFamily="34" charset="0"/>
              <a:buChar char="•"/>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500"/>
                            </p:stCondLst>
                            <p:childTnLst>
                              <p:par>
                                <p:cTn id="11" presetID="42"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229600" cy="2514600"/>
          </a:xfrm>
        </p:spPr>
        <p:txBody>
          <a:bodyPr rtlCol="0">
            <a:normAutofit lnSpcReduction="10000"/>
          </a:bodyPr>
          <a:lstStyle/>
          <a:p>
            <a:pPr fontAlgn="auto">
              <a:spcAft>
                <a:spcPts val="0"/>
              </a:spcAft>
              <a:buFont typeface="Arial" pitchFamily="34" charset="0"/>
              <a:buChar char="•"/>
              <a:defRPr/>
            </a:pPr>
            <a:r>
              <a:rPr lang="en-US" b="1" dirty="0" smtClean="0"/>
              <a:t>Personal Income (PI)</a:t>
            </a:r>
            <a:r>
              <a:rPr lang="en-US" dirty="0" smtClean="0"/>
              <a:t/>
            </a:r>
            <a:br>
              <a:rPr lang="en-US" dirty="0" smtClean="0"/>
            </a:br>
            <a:r>
              <a:rPr lang="en-US" dirty="0" smtClean="0"/>
              <a:t>Personal Income i s the total money income received by individuals and households of a country from all possible sources before direct taxes.</a:t>
            </a:r>
          </a:p>
        </p:txBody>
      </p:sp>
      <p:sp>
        <p:nvSpPr>
          <p:cNvPr id="4" name="Rectangle 3"/>
          <p:cNvSpPr/>
          <p:nvPr/>
        </p:nvSpPr>
        <p:spPr>
          <a:xfrm>
            <a:off x="381000" y="3124200"/>
            <a:ext cx="7848600" cy="1508125"/>
          </a:xfrm>
          <a:prstGeom prst="rect">
            <a:avLst/>
          </a:prstGeom>
        </p:spPr>
        <p:txBody>
          <a:bodyPr>
            <a:spAutoFit/>
          </a:bodyPr>
          <a:lstStyle/>
          <a:p>
            <a:pPr marL="285750" indent="-285750">
              <a:buFont typeface="Arial" pitchFamily="34" charset="0"/>
              <a:buChar char="•"/>
              <a:defRPr/>
            </a:pPr>
            <a:r>
              <a:rPr lang="en-US" sz="2000" b="1" dirty="0"/>
              <a:t>Per Capita Income (PCI)</a:t>
            </a:r>
          </a:p>
          <a:p>
            <a:pPr>
              <a:defRPr/>
            </a:pPr>
            <a:r>
              <a:rPr lang="en-US" dirty="0"/>
              <a:t>     </a:t>
            </a:r>
            <a:r>
              <a:rPr lang="en-US" sz="2400" dirty="0"/>
              <a:t>Per Capita Income of a country is derived by dividing the  national income of the country by the total population of a country.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25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250"/>
                            </p:stCondLst>
                            <p:childTnLst>
                              <p:par>
                                <p:cTn id="15" presetID="2" presetClass="entr" presetSubtype="4" fill="hold" nodeType="afterEffect">
                                  <p:stCondLst>
                                    <p:cond delay="250"/>
                                  </p:stCondLst>
                                  <p:childTnLst>
                                    <p:set>
                                      <p:cBhvr>
                                        <p:cTn id="16" dur="1" fill="hold">
                                          <p:stCondLst>
                                            <p:cond delay="0"/>
                                          </p:stCondLst>
                                        </p:cTn>
                                        <p:tgtEl>
                                          <p:spTgt spid="4">
                                            <p:txEl>
                                              <p:pRg st="1" end="1"/>
                                            </p:txEl>
                                          </p:spTgt>
                                        </p:tgtEl>
                                        <p:attrNameLst>
                                          <p:attrName>style.visibility</p:attrName>
                                        </p:attrNameLst>
                                      </p:cBhvr>
                                      <p:to>
                                        <p:strVal val="visible"/>
                                      </p:to>
                                    </p:set>
                                    <p:anim calcmode="lin" valueType="num">
                                      <p:cBhvr additive="base">
                                        <p:cTn id="1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57200" y="133350"/>
            <a:ext cx="8229600" cy="1143000"/>
          </a:xfrm>
        </p:spPr>
        <p:txBody>
          <a:bodyPr rtlCol="0">
            <a:normAutofit fontScale="90000"/>
          </a:bodyPr>
          <a:lstStyle/>
          <a:p>
            <a:pPr fontAlgn="auto">
              <a:spcAft>
                <a:spcPts val="0"/>
              </a:spcAft>
              <a:defRPr/>
            </a:pPr>
            <a:r>
              <a:rPr lang="en-GB" sz="4000" dirty="0" smtClean="0"/>
              <a:t>National Income: </a:t>
            </a:r>
            <a:br>
              <a:rPr lang="en-GB" sz="4000" dirty="0" smtClean="0"/>
            </a:br>
            <a:r>
              <a:rPr lang="en-GB" sz="4000" dirty="0" smtClean="0"/>
              <a:t>Concept and Measurement</a:t>
            </a:r>
            <a:r>
              <a:rPr lang="en-US" sz="4000" dirty="0" smtClean="0"/>
              <a:t> </a:t>
            </a:r>
          </a:p>
        </p:txBody>
      </p:sp>
      <p:sp>
        <p:nvSpPr>
          <p:cNvPr id="11266" name="Rectangle 3"/>
          <p:cNvSpPr>
            <a:spLocks noGrp="1" noChangeArrowheads="1"/>
          </p:cNvSpPr>
          <p:nvPr>
            <p:ph idx="1"/>
          </p:nvPr>
        </p:nvSpPr>
        <p:spPr>
          <a:xfrm>
            <a:off x="533400" y="1558925"/>
            <a:ext cx="8153400" cy="1108075"/>
          </a:xfrm>
        </p:spPr>
        <p:txBody>
          <a:bodyPr/>
          <a:lstStyle/>
          <a:p>
            <a:pPr marL="0" indent="0" algn="just">
              <a:lnSpc>
                <a:spcPct val="90000"/>
              </a:lnSpc>
              <a:buNone/>
            </a:pPr>
            <a:r>
              <a:rPr lang="en-GB" sz="2400" dirty="0" smtClean="0"/>
              <a:t> </a:t>
            </a:r>
          </a:p>
          <a:p>
            <a:pPr algn="just">
              <a:lnSpc>
                <a:spcPct val="90000"/>
              </a:lnSpc>
            </a:pPr>
            <a:endParaRPr lang="en-GB" sz="2000" dirty="0" smtClean="0"/>
          </a:p>
          <a:p>
            <a:pPr algn="just">
              <a:lnSpc>
                <a:spcPct val="90000"/>
              </a:lnSpc>
            </a:pPr>
            <a:endParaRPr lang="en-GB" sz="2000" dirty="0" smtClean="0"/>
          </a:p>
        </p:txBody>
      </p:sp>
      <p:sp>
        <p:nvSpPr>
          <p:cNvPr id="2" name="Rectangle 1"/>
          <p:cNvSpPr>
            <a:spLocks noChangeArrowheads="1"/>
          </p:cNvSpPr>
          <p:nvPr/>
        </p:nvSpPr>
        <p:spPr bwMode="auto">
          <a:xfrm>
            <a:off x="576055" y="1676400"/>
            <a:ext cx="8153400" cy="16319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285750" indent="-285750">
              <a:buFont typeface="Arial" charset="0"/>
              <a:buChar char="•"/>
            </a:pPr>
            <a:r>
              <a:rPr lang="en-US" sz="2000" dirty="0"/>
              <a:t>Production of goods and service generates income and income give rise to demand for goods and service, demand give rise to expenditure, and expenditure give further rise to production of goods and service. </a:t>
            </a:r>
            <a:r>
              <a:rPr lang="en-US" sz="2000" dirty="0">
                <a:solidFill>
                  <a:srgbClr val="C00000"/>
                </a:solidFill>
              </a:rPr>
              <a:t>there is a circular flow of production</a:t>
            </a:r>
            <a:r>
              <a:rPr lang="en-US" sz="2000" dirty="0"/>
              <a:t>, income and expenditure. </a:t>
            </a:r>
          </a:p>
        </p:txBody>
      </p:sp>
      <p:sp>
        <p:nvSpPr>
          <p:cNvPr id="3" name="Rectangle 2"/>
          <p:cNvSpPr/>
          <p:nvPr/>
        </p:nvSpPr>
        <p:spPr>
          <a:xfrm>
            <a:off x="685800" y="3717235"/>
            <a:ext cx="8153400" cy="1323975"/>
          </a:xfrm>
          <a:prstGeom prst="rect">
            <a:avLst/>
          </a:prstGeom>
        </p:spPr>
        <p:txBody>
          <a:bodyPr>
            <a:spAutoFit/>
          </a:bodyPr>
          <a:lstStyle/>
          <a:p>
            <a:pPr marL="285750" indent="-285750">
              <a:buFont typeface="Arial" pitchFamily="34" charset="0"/>
              <a:buChar char="•"/>
              <a:defRPr/>
            </a:pPr>
            <a:r>
              <a:rPr lang="en-US" sz="2000" dirty="0"/>
              <a:t>On the basis of these flows, national income can be </a:t>
            </a:r>
            <a:r>
              <a:rPr lang="en-US" sz="2000" dirty="0" err="1"/>
              <a:t>analysed</a:t>
            </a:r>
            <a:r>
              <a:rPr lang="en-US" sz="2000" dirty="0"/>
              <a:t> at </a:t>
            </a:r>
          </a:p>
          <a:p>
            <a:pPr marL="457200" indent="-457200">
              <a:buFont typeface="+mj-lt"/>
              <a:buAutoNum type="arabicPeriod"/>
              <a:defRPr/>
            </a:pPr>
            <a:r>
              <a:rPr lang="en-US" sz="2000" dirty="0"/>
              <a:t> as a flow of goods and services</a:t>
            </a:r>
          </a:p>
          <a:p>
            <a:pPr marL="457200" indent="-457200">
              <a:buFont typeface="+mj-lt"/>
              <a:buAutoNum type="arabicPeriod"/>
              <a:defRPr/>
            </a:pPr>
            <a:r>
              <a:rPr lang="en-US" sz="2000" dirty="0"/>
              <a:t> as a flow of incomes</a:t>
            </a:r>
          </a:p>
          <a:p>
            <a:pPr marL="457200" indent="-457200">
              <a:buFont typeface="+mj-lt"/>
              <a:buAutoNum type="arabicPeriod"/>
              <a:defRPr/>
            </a:pPr>
            <a:r>
              <a:rPr lang="en-US" sz="2000" dirty="0"/>
              <a:t> as a flow of expenditure on goods and services.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250"/>
                                  </p:stCondLst>
                                  <p:childTnLst>
                                    <p:set>
                                      <p:cBhvr>
                                        <p:cTn id="6" dur="1" fill="hold">
                                          <p:stCondLst>
                                            <p:cond delay="0"/>
                                          </p:stCondLst>
                                        </p:cTn>
                                        <p:tgtEl>
                                          <p:spTgt spid="11266">
                                            <p:txEl>
                                              <p:pRg st="0" end="0"/>
                                            </p:txEl>
                                          </p:spTgt>
                                        </p:tgtEl>
                                        <p:attrNameLst>
                                          <p:attrName>style.visibility</p:attrName>
                                        </p:attrNameLst>
                                      </p:cBhvr>
                                      <p:to>
                                        <p:strVal val="visible"/>
                                      </p:to>
                                    </p:set>
                                    <p:anim calcmode="lin" valueType="num">
                                      <p:cBhvr additive="base">
                                        <p:cTn id="7" dur="500" fill="hold"/>
                                        <p:tgtEl>
                                          <p:spTgt spid="1126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6">
                                            <p:txEl>
                                              <p:pRg st="0" end="0"/>
                                            </p:txEl>
                                          </p:spTgt>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750"/>
                            </p:stCondLst>
                            <p:childTnLst>
                              <p:par>
                                <p:cTn id="10" presetID="2" presetClass="entr" presetSubtype="4" fill="hold" nodeType="afterEffect">
                                  <p:stCondLst>
                                    <p:cond delay="25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4" fill="hold" nodeType="afterEffect">
                                  <p:stCondLst>
                                    <p:cond delay="25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2250"/>
                            </p:stCondLst>
                            <p:childTnLst>
                              <p:par>
                                <p:cTn id="20" presetID="2" presetClass="entr" presetSubtype="4" fill="hold" nodeType="afterEffect">
                                  <p:stCondLst>
                                    <p:cond delay="25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3000"/>
                            </p:stCondLst>
                            <p:childTnLst>
                              <p:par>
                                <p:cTn id="25" presetID="2" presetClass="entr" presetSubtype="4" fill="hold" nodeType="afterEffect">
                                  <p:stCondLst>
                                    <p:cond delay="25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9" fill="hold" nodeType="afterGroup">
                            <p:stCondLst>
                              <p:cond delay="3750"/>
                            </p:stCondLst>
                            <p:childTnLst>
                              <p:par>
                                <p:cTn id="30" presetID="2" presetClass="entr" presetSubtype="4" fill="hold" nodeType="afterEffect">
                                  <p:stCondLst>
                                    <p:cond delay="25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228600"/>
            <a:ext cx="8229600" cy="304800"/>
          </a:xfrm>
        </p:spPr>
        <p:txBody>
          <a:bodyPr rtlCol="0">
            <a:normAutofit fontScale="90000"/>
          </a:bodyPr>
          <a:lstStyle/>
          <a:p>
            <a:pPr fontAlgn="auto">
              <a:spcAft>
                <a:spcPts val="0"/>
              </a:spcAft>
              <a:defRPr/>
            </a:pPr>
            <a:r>
              <a:rPr lang="en-GB" sz="2000" smtClean="0"/>
              <a:t>Figure:  Measuring National Product and National Income</a:t>
            </a:r>
            <a:endParaRPr lang="en-US" sz="2000" smtClean="0"/>
          </a:p>
        </p:txBody>
      </p:sp>
      <p:sp>
        <p:nvSpPr>
          <p:cNvPr id="8195" name="Rectangle 3"/>
          <p:cNvSpPr>
            <a:spLocks noGrp="1" noChangeArrowheads="1"/>
          </p:cNvSpPr>
          <p:nvPr>
            <p:ph idx="1"/>
          </p:nvPr>
        </p:nvSpPr>
        <p:spPr>
          <a:xfrm>
            <a:off x="457200" y="990600"/>
            <a:ext cx="8382000" cy="5135563"/>
          </a:xfrm>
        </p:spPr>
        <p:txBody>
          <a:bodyPr/>
          <a:lstStyle/>
          <a:p>
            <a:pPr>
              <a:buFontTx/>
              <a:buNone/>
            </a:pPr>
            <a:endParaRPr lang="en-US" smtClean="0"/>
          </a:p>
        </p:txBody>
      </p:sp>
      <p:pic>
        <p:nvPicPr>
          <p:cNvPr id="12292" name="Picture 4" descr="Rm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85800"/>
            <a:ext cx="9144000" cy="6172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nodeType="afterEffect">
                                  <p:stCondLst>
                                    <p:cond delay="250"/>
                                  </p:stCondLst>
                                  <p:childTnLst>
                                    <p:set>
                                      <p:cBhvr>
                                        <p:cTn id="6" dur="1" fill="hold">
                                          <p:stCondLst>
                                            <p:cond delay="0"/>
                                          </p:stCondLst>
                                        </p:cTn>
                                        <p:tgtEl>
                                          <p:spTgt spid="12292"/>
                                        </p:tgtEl>
                                        <p:attrNameLst>
                                          <p:attrName>style.visibility</p:attrName>
                                        </p:attrNameLst>
                                      </p:cBhvr>
                                      <p:to>
                                        <p:strVal val="visible"/>
                                      </p:to>
                                    </p:set>
                                    <p:animEffect transition="in" filter="barn(inVertical)">
                                      <p:cBhvr>
                                        <p:cTn id="7" dur="500"/>
                                        <p:tgtEl>
                                          <p:spTgt spid="12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381000"/>
            <a:ext cx="8229600" cy="609600"/>
          </a:xfrm>
          <a:solidFill>
            <a:schemeClr val="accent5">
              <a:lumMod val="20000"/>
              <a:lumOff val="80000"/>
            </a:schemeClr>
          </a:solidFill>
        </p:spPr>
        <p:txBody>
          <a:bodyPr rtlCol="0">
            <a:normAutofit fontScale="90000"/>
          </a:bodyPr>
          <a:lstStyle/>
          <a:p>
            <a:pPr fontAlgn="auto">
              <a:spcAft>
                <a:spcPts val="0"/>
              </a:spcAft>
              <a:defRPr/>
            </a:pPr>
            <a:r>
              <a:rPr lang="en-GB" sz="4000" dirty="0" smtClean="0"/>
              <a:t>A. Product Method</a:t>
            </a:r>
            <a:endParaRPr lang="en-US" sz="4000" dirty="0" smtClean="0"/>
          </a:p>
        </p:txBody>
      </p:sp>
      <p:sp>
        <p:nvSpPr>
          <p:cNvPr id="9219" name="Rectangle 3"/>
          <p:cNvSpPr>
            <a:spLocks noGrp="1" noChangeArrowheads="1"/>
          </p:cNvSpPr>
          <p:nvPr>
            <p:ph idx="1"/>
          </p:nvPr>
        </p:nvSpPr>
        <p:spPr/>
        <p:txBody>
          <a:bodyPr/>
          <a:lstStyle/>
          <a:p>
            <a:pPr algn="just">
              <a:buFontTx/>
              <a:buNone/>
            </a:pPr>
            <a:r>
              <a:rPr lang="en-GB" sz="2000" b="1" smtClean="0"/>
              <a:t>(a) Final product approach</a:t>
            </a:r>
          </a:p>
          <a:p>
            <a:pPr algn="just"/>
            <a:endParaRPr lang="en-GB" sz="2000" b="1" smtClean="0"/>
          </a:p>
          <a:p>
            <a:pPr algn="just"/>
            <a:r>
              <a:rPr lang="en-GB" sz="2000" b="1" smtClean="0"/>
              <a:t>The final product approach involves estimation of the market value of final goods and services produced in the economy in a given period.</a:t>
            </a:r>
            <a:r>
              <a:rPr lang="en-US" sz="2000" b="1" smtClean="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ChangeArrowheads="1"/>
          </p:cNvSpPr>
          <p:nvPr/>
        </p:nvSpPr>
        <p:spPr bwMode="auto">
          <a:xfrm>
            <a:off x="609600" y="839788"/>
            <a:ext cx="7696200" cy="5140325"/>
          </a:xfrm>
          <a:prstGeom prst="rect">
            <a:avLst/>
          </a:prstGeom>
          <a:ln/>
        </p:spPr>
        <p:style>
          <a:lnRef idx="1">
            <a:schemeClr val="accent3"/>
          </a:lnRef>
          <a:fillRef idx="2">
            <a:schemeClr val="accent3"/>
          </a:fillRef>
          <a:effectRef idx="1">
            <a:schemeClr val="accent3"/>
          </a:effectRef>
          <a:fontRef idx="minor">
            <a:schemeClr val="dk1"/>
          </a:fontRef>
        </p:style>
        <p:txBody>
          <a:bodyPr anchor="ctr">
            <a:spAutoFit/>
          </a:bodyPr>
          <a:lstStyle/>
          <a:p>
            <a:pPr marL="371475" indent="-371475">
              <a:defRPr/>
            </a:pPr>
            <a:r>
              <a:rPr lang="en-GB" sz="2400" b="1" dirty="0"/>
              <a:t>Steps in Final Product Approach:</a:t>
            </a:r>
          </a:p>
          <a:p>
            <a:pPr marL="371475" indent="-371475">
              <a:defRPr/>
            </a:pPr>
            <a:endParaRPr lang="en-US" sz="2400" dirty="0"/>
          </a:p>
          <a:p>
            <a:pPr marL="371475" indent="-371475" algn="just">
              <a:buFontTx/>
              <a:buAutoNum type="romanLcParenBoth"/>
              <a:defRPr/>
            </a:pPr>
            <a:r>
              <a:rPr lang="en-GB" sz="2000" b="1" dirty="0"/>
              <a:t>The market value of all final goods and service produced within the  country gives the estimate of </a:t>
            </a:r>
            <a:r>
              <a:rPr lang="en-GB" sz="2000" b="1" dirty="0">
                <a:solidFill>
                  <a:srgbClr val="FF0000"/>
                </a:solidFill>
              </a:rPr>
              <a:t>Gross Domestic Product</a:t>
            </a:r>
            <a:r>
              <a:rPr lang="en-GB" sz="2000" b="1" dirty="0"/>
              <a:t> at Market Price (GDP at MP)</a:t>
            </a:r>
            <a:endParaRPr lang="en-US" sz="2000" b="1" dirty="0"/>
          </a:p>
          <a:p>
            <a:pPr marL="371475" indent="-371475" algn="just">
              <a:defRPr/>
            </a:pPr>
            <a:endParaRPr lang="en-US" sz="2000" b="1" dirty="0">
              <a:sym typeface="Symbol" pitchFamily="18" charset="2"/>
            </a:endParaRPr>
          </a:p>
          <a:p>
            <a:pPr marL="371475" indent="-371475" algn="just">
              <a:defRPr/>
            </a:pPr>
            <a:r>
              <a:rPr lang="en-GB" sz="2000" b="1" dirty="0">
                <a:sym typeface="Symbol" pitchFamily="18" charset="2"/>
              </a:rPr>
              <a:t>(ii) The addition of net factor income from abroad in GDP at</a:t>
            </a:r>
            <a:endParaRPr lang="en-US" sz="2000" b="1" dirty="0">
              <a:sym typeface="Symbol" pitchFamily="18" charset="2"/>
            </a:endParaRPr>
          </a:p>
          <a:p>
            <a:pPr marL="371475" indent="-371475" algn="just">
              <a:defRPr/>
            </a:pPr>
            <a:r>
              <a:rPr lang="en-GB" sz="2000" b="1" dirty="0">
                <a:sym typeface="Symbol" pitchFamily="18" charset="2"/>
              </a:rPr>
              <a:t>     MP gives </a:t>
            </a:r>
            <a:r>
              <a:rPr lang="en-GB" sz="2000" b="1" dirty="0">
                <a:solidFill>
                  <a:srgbClr val="FF0000"/>
                </a:solidFill>
                <a:sym typeface="Symbol" pitchFamily="18" charset="2"/>
              </a:rPr>
              <a:t>Gross National Product </a:t>
            </a:r>
            <a:r>
              <a:rPr lang="en-GB" sz="2000" b="1" dirty="0">
                <a:sym typeface="Symbol" pitchFamily="18" charset="2"/>
              </a:rPr>
              <a:t>at Market Price </a:t>
            </a:r>
            <a:endParaRPr lang="en-US" sz="2000" b="1" dirty="0">
              <a:sym typeface="Symbol" pitchFamily="18" charset="2"/>
            </a:endParaRPr>
          </a:p>
          <a:p>
            <a:pPr marL="371475" indent="-371475" algn="just">
              <a:defRPr/>
            </a:pPr>
            <a:r>
              <a:rPr lang="en-GB" sz="2000" b="1" dirty="0">
                <a:sym typeface="Symbol" pitchFamily="18" charset="2"/>
              </a:rPr>
              <a:t>    (GNP at  MP).</a:t>
            </a:r>
          </a:p>
          <a:p>
            <a:pPr marL="371475" indent="-371475" algn="just">
              <a:defRPr/>
            </a:pPr>
            <a:endParaRPr lang="en-US" sz="2000" b="1" dirty="0">
              <a:sym typeface="Symbol" pitchFamily="18" charset="2"/>
            </a:endParaRPr>
          </a:p>
          <a:p>
            <a:pPr marL="371475" indent="-371475" algn="just">
              <a:defRPr/>
            </a:pPr>
            <a:r>
              <a:rPr lang="en-GB" sz="2000" b="1" dirty="0">
                <a:sym typeface="Symbol" pitchFamily="18" charset="2"/>
              </a:rPr>
              <a:t>(iii) The deduction of depreciation from Gross National </a:t>
            </a:r>
            <a:endParaRPr lang="en-US" sz="2000" b="1" dirty="0">
              <a:sym typeface="Symbol" pitchFamily="18" charset="2"/>
            </a:endParaRPr>
          </a:p>
          <a:p>
            <a:pPr marL="371475" indent="-371475" algn="just">
              <a:defRPr/>
            </a:pPr>
            <a:r>
              <a:rPr lang="en-GB" sz="2000" b="1" dirty="0">
                <a:sym typeface="Symbol" pitchFamily="18" charset="2"/>
              </a:rPr>
              <a:t>       Product at market price (GNP at MP) MP provides </a:t>
            </a:r>
            <a:endParaRPr lang="en-US" sz="2000" b="1" dirty="0">
              <a:sym typeface="Symbol" pitchFamily="18" charset="2"/>
            </a:endParaRPr>
          </a:p>
          <a:p>
            <a:pPr marL="371475" indent="-371475" algn="just">
              <a:defRPr/>
            </a:pPr>
            <a:r>
              <a:rPr lang="en-GB" sz="2000" b="1" dirty="0">
                <a:sym typeface="Symbol" pitchFamily="18" charset="2"/>
              </a:rPr>
              <a:t>      </a:t>
            </a:r>
            <a:r>
              <a:rPr lang="en-GB" sz="2000" b="1" dirty="0">
                <a:solidFill>
                  <a:srgbClr val="FF0000"/>
                </a:solidFill>
                <a:sym typeface="Symbol" pitchFamily="18" charset="2"/>
              </a:rPr>
              <a:t>Net National  Product </a:t>
            </a:r>
            <a:r>
              <a:rPr lang="en-GB" sz="2000" b="1" dirty="0">
                <a:sym typeface="Symbol" pitchFamily="18" charset="2"/>
              </a:rPr>
              <a:t>at market Price (NNP at MP).</a:t>
            </a:r>
          </a:p>
          <a:p>
            <a:pPr marL="371475" indent="-371475" algn="just">
              <a:defRPr/>
            </a:pPr>
            <a:endParaRPr lang="en-US" sz="2000" b="1" dirty="0">
              <a:sym typeface="Symbol" pitchFamily="18" charset="2"/>
            </a:endParaRPr>
          </a:p>
          <a:p>
            <a:pPr marL="371475" indent="-371475" algn="just">
              <a:defRPr/>
            </a:pPr>
            <a:r>
              <a:rPr lang="en-GB" sz="2000" b="1" dirty="0">
                <a:sym typeface="Symbol" pitchFamily="18" charset="2"/>
              </a:rPr>
              <a:t>(iv) The deduction of net indirect taxes from NNP at MP give</a:t>
            </a:r>
            <a:endParaRPr lang="en-US" sz="2000" b="1" dirty="0">
              <a:sym typeface="Symbol" pitchFamily="18" charset="2"/>
            </a:endParaRPr>
          </a:p>
          <a:p>
            <a:pPr marL="371475" indent="-371475" algn="just">
              <a:defRPr/>
            </a:pPr>
            <a:r>
              <a:rPr lang="en-GB" sz="2000" b="1" dirty="0">
                <a:sym typeface="Symbol" pitchFamily="18" charset="2"/>
              </a:rPr>
              <a:t>       </a:t>
            </a:r>
            <a:r>
              <a:rPr lang="en-GB" sz="2000" b="1" dirty="0">
                <a:solidFill>
                  <a:srgbClr val="FF0000"/>
                </a:solidFill>
                <a:sym typeface="Symbol" pitchFamily="18" charset="2"/>
              </a:rPr>
              <a:t>Net National Product at Factor Cost </a:t>
            </a:r>
            <a:r>
              <a:rPr lang="en-GB" sz="2000" b="1" dirty="0">
                <a:sym typeface="Symbol" pitchFamily="18" charset="2"/>
              </a:rPr>
              <a:t>(NNP at FC)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16386">
                                            <p:txEl>
                                              <p:pRg st="2" end="2"/>
                                            </p:txEl>
                                          </p:spTgt>
                                        </p:tgtEl>
                                        <p:attrNameLst>
                                          <p:attrName>style.visibility</p:attrName>
                                        </p:attrNameLst>
                                      </p:cBhvr>
                                      <p:to>
                                        <p:strVal val="visible"/>
                                      </p:to>
                                    </p:set>
                                    <p:anim calcmode="lin" valueType="num">
                                      <p:cBhvr additive="base">
                                        <p:cTn id="7" dur="500" fill="hold"/>
                                        <p:tgtEl>
                                          <p:spTgt spid="16386">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386">
                                            <p:txEl>
                                              <p:pRg st="2" end="2"/>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16386">
                                            <p:txEl>
                                              <p:pRg st="4" end="4"/>
                                            </p:txEl>
                                          </p:spTgt>
                                        </p:tgtEl>
                                        <p:attrNameLst>
                                          <p:attrName>style.visibility</p:attrName>
                                        </p:attrNameLst>
                                      </p:cBhvr>
                                      <p:to>
                                        <p:strVal val="visible"/>
                                      </p:to>
                                    </p:set>
                                    <p:anim calcmode="lin" valueType="num">
                                      <p:cBhvr additive="base">
                                        <p:cTn id="12" dur="500" fill="hold"/>
                                        <p:tgtEl>
                                          <p:spTgt spid="16386">
                                            <p:txEl>
                                              <p:pRg st="4" end="4"/>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6386">
                                            <p:txEl>
                                              <p:pRg st="4" end="4"/>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nodeType="afterEffect">
                                  <p:stCondLst>
                                    <p:cond delay="0"/>
                                  </p:stCondLst>
                                  <p:childTnLst>
                                    <p:set>
                                      <p:cBhvr>
                                        <p:cTn id="16" dur="1" fill="hold">
                                          <p:stCondLst>
                                            <p:cond delay="0"/>
                                          </p:stCondLst>
                                        </p:cTn>
                                        <p:tgtEl>
                                          <p:spTgt spid="16386">
                                            <p:txEl>
                                              <p:pRg st="5" end="5"/>
                                            </p:txEl>
                                          </p:spTgt>
                                        </p:tgtEl>
                                        <p:attrNameLst>
                                          <p:attrName>style.visibility</p:attrName>
                                        </p:attrNameLst>
                                      </p:cBhvr>
                                      <p:to>
                                        <p:strVal val="visible"/>
                                      </p:to>
                                    </p:set>
                                    <p:anim calcmode="lin" valueType="num">
                                      <p:cBhvr additive="base">
                                        <p:cTn id="17" dur="500" fill="hold"/>
                                        <p:tgtEl>
                                          <p:spTgt spid="16386">
                                            <p:txEl>
                                              <p:pRg st="5" end="5"/>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6386">
                                            <p:txEl>
                                              <p:pRg st="5" end="5"/>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nodeType="afterEffect">
                                  <p:stCondLst>
                                    <p:cond delay="0"/>
                                  </p:stCondLst>
                                  <p:childTnLst>
                                    <p:set>
                                      <p:cBhvr>
                                        <p:cTn id="21" dur="1" fill="hold">
                                          <p:stCondLst>
                                            <p:cond delay="0"/>
                                          </p:stCondLst>
                                        </p:cTn>
                                        <p:tgtEl>
                                          <p:spTgt spid="16386">
                                            <p:txEl>
                                              <p:pRg st="6" end="6"/>
                                            </p:txEl>
                                          </p:spTgt>
                                        </p:tgtEl>
                                        <p:attrNameLst>
                                          <p:attrName>style.visibility</p:attrName>
                                        </p:attrNameLst>
                                      </p:cBhvr>
                                      <p:to>
                                        <p:strVal val="visible"/>
                                      </p:to>
                                    </p:set>
                                    <p:anim calcmode="lin" valueType="num">
                                      <p:cBhvr additive="base">
                                        <p:cTn id="22" dur="500" fill="hold"/>
                                        <p:tgtEl>
                                          <p:spTgt spid="16386">
                                            <p:txEl>
                                              <p:pRg st="6" end="6"/>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6386">
                                            <p:txEl>
                                              <p:pRg st="6" end="6"/>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
                            </p:stCondLst>
                            <p:childTnLst>
                              <p:par>
                                <p:cTn id="25" presetID="2" presetClass="entr" presetSubtype="8" fill="hold" nodeType="afterEffect">
                                  <p:stCondLst>
                                    <p:cond delay="0"/>
                                  </p:stCondLst>
                                  <p:childTnLst>
                                    <p:set>
                                      <p:cBhvr>
                                        <p:cTn id="26" dur="1" fill="hold">
                                          <p:stCondLst>
                                            <p:cond delay="0"/>
                                          </p:stCondLst>
                                        </p:cTn>
                                        <p:tgtEl>
                                          <p:spTgt spid="16386">
                                            <p:txEl>
                                              <p:pRg st="8" end="8"/>
                                            </p:txEl>
                                          </p:spTgt>
                                        </p:tgtEl>
                                        <p:attrNameLst>
                                          <p:attrName>style.visibility</p:attrName>
                                        </p:attrNameLst>
                                      </p:cBhvr>
                                      <p:to>
                                        <p:strVal val="visible"/>
                                      </p:to>
                                    </p:set>
                                    <p:anim calcmode="lin" valueType="num">
                                      <p:cBhvr additive="base">
                                        <p:cTn id="27" dur="500" fill="hold"/>
                                        <p:tgtEl>
                                          <p:spTgt spid="16386">
                                            <p:txEl>
                                              <p:pRg st="8" end="8"/>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6386">
                                            <p:txEl>
                                              <p:pRg st="8" end="8"/>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2500"/>
                            </p:stCondLst>
                            <p:childTnLst>
                              <p:par>
                                <p:cTn id="30" presetID="2" presetClass="entr" presetSubtype="8" fill="hold" nodeType="afterEffect">
                                  <p:stCondLst>
                                    <p:cond delay="0"/>
                                  </p:stCondLst>
                                  <p:childTnLst>
                                    <p:set>
                                      <p:cBhvr>
                                        <p:cTn id="31" dur="1" fill="hold">
                                          <p:stCondLst>
                                            <p:cond delay="0"/>
                                          </p:stCondLst>
                                        </p:cTn>
                                        <p:tgtEl>
                                          <p:spTgt spid="16386">
                                            <p:txEl>
                                              <p:pRg st="9" end="9"/>
                                            </p:txEl>
                                          </p:spTgt>
                                        </p:tgtEl>
                                        <p:attrNameLst>
                                          <p:attrName>style.visibility</p:attrName>
                                        </p:attrNameLst>
                                      </p:cBhvr>
                                      <p:to>
                                        <p:strVal val="visible"/>
                                      </p:to>
                                    </p:set>
                                    <p:anim calcmode="lin" valueType="num">
                                      <p:cBhvr additive="base">
                                        <p:cTn id="32" dur="500" fill="hold"/>
                                        <p:tgtEl>
                                          <p:spTgt spid="16386">
                                            <p:txEl>
                                              <p:pRg st="9" end="9"/>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16386">
                                            <p:txEl>
                                              <p:pRg st="9" end="9"/>
                                            </p:txEl>
                                          </p:spTgt>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3000"/>
                            </p:stCondLst>
                            <p:childTnLst>
                              <p:par>
                                <p:cTn id="35" presetID="2" presetClass="entr" presetSubtype="8" fill="hold" nodeType="afterEffect">
                                  <p:stCondLst>
                                    <p:cond delay="0"/>
                                  </p:stCondLst>
                                  <p:childTnLst>
                                    <p:set>
                                      <p:cBhvr>
                                        <p:cTn id="36" dur="1" fill="hold">
                                          <p:stCondLst>
                                            <p:cond delay="0"/>
                                          </p:stCondLst>
                                        </p:cTn>
                                        <p:tgtEl>
                                          <p:spTgt spid="16386">
                                            <p:txEl>
                                              <p:pRg st="10" end="10"/>
                                            </p:txEl>
                                          </p:spTgt>
                                        </p:tgtEl>
                                        <p:attrNameLst>
                                          <p:attrName>style.visibility</p:attrName>
                                        </p:attrNameLst>
                                      </p:cBhvr>
                                      <p:to>
                                        <p:strVal val="visible"/>
                                      </p:to>
                                    </p:set>
                                    <p:anim calcmode="lin" valueType="num">
                                      <p:cBhvr additive="base">
                                        <p:cTn id="37" dur="500" fill="hold"/>
                                        <p:tgtEl>
                                          <p:spTgt spid="16386">
                                            <p:txEl>
                                              <p:pRg st="10" end="10"/>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6386">
                                            <p:txEl>
                                              <p:pRg st="10" end="10"/>
                                            </p:txEl>
                                          </p:spTgt>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3500"/>
                            </p:stCondLst>
                            <p:childTnLst>
                              <p:par>
                                <p:cTn id="40" presetID="2" presetClass="entr" presetSubtype="8" fill="hold" nodeType="afterEffect">
                                  <p:stCondLst>
                                    <p:cond delay="0"/>
                                  </p:stCondLst>
                                  <p:childTnLst>
                                    <p:set>
                                      <p:cBhvr>
                                        <p:cTn id="41" dur="1" fill="hold">
                                          <p:stCondLst>
                                            <p:cond delay="0"/>
                                          </p:stCondLst>
                                        </p:cTn>
                                        <p:tgtEl>
                                          <p:spTgt spid="16386">
                                            <p:txEl>
                                              <p:pRg st="12" end="12"/>
                                            </p:txEl>
                                          </p:spTgt>
                                        </p:tgtEl>
                                        <p:attrNameLst>
                                          <p:attrName>style.visibility</p:attrName>
                                        </p:attrNameLst>
                                      </p:cBhvr>
                                      <p:to>
                                        <p:strVal val="visible"/>
                                      </p:to>
                                    </p:set>
                                    <p:anim calcmode="lin" valueType="num">
                                      <p:cBhvr additive="base">
                                        <p:cTn id="42" dur="500" fill="hold"/>
                                        <p:tgtEl>
                                          <p:spTgt spid="16386">
                                            <p:txEl>
                                              <p:pRg st="12" end="12"/>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16386">
                                            <p:txEl>
                                              <p:pRg st="12" end="12"/>
                                            </p:txEl>
                                          </p:spTgt>
                                        </p:tgtEl>
                                        <p:attrNameLst>
                                          <p:attrName>ppt_y</p:attrName>
                                        </p:attrNameLst>
                                      </p:cBhvr>
                                      <p:tavLst>
                                        <p:tav tm="0">
                                          <p:val>
                                            <p:strVal val="#ppt_y"/>
                                          </p:val>
                                        </p:tav>
                                        <p:tav tm="100000">
                                          <p:val>
                                            <p:strVal val="#ppt_y"/>
                                          </p:val>
                                        </p:tav>
                                      </p:tavLst>
                                    </p:anim>
                                  </p:childTnLst>
                                </p:cTn>
                              </p:par>
                            </p:childTnLst>
                          </p:cTn>
                        </p:par>
                        <p:par>
                          <p:cTn id="44" fill="hold" nodeType="afterGroup">
                            <p:stCondLst>
                              <p:cond delay="4000"/>
                            </p:stCondLst>
                            <p:childTnLst>
                              <p:par>
                                <p:cTn id="45" presetID="2" presetClass="entr" presetSubtype="8" fill="hold" nodeType="afterEffect">
                                  <p:stCondLst>
                                    <p:cond delay="0"/>
                                  </p:stCondLst>
                                  <p:childTnLst>
                                    <p:set>
                                      <p:cBhvr>
                                        <p:cTn id="46" dur="1" fill="hold">
                                          <p:stCondLst>
                                            <p:cond delay="0"/>
                                          </p:stCondLst>
                                        </p:cTn>
                                        <p:tgtEl>
                                          <p:spTgt spid="16386">
                                            <p:txEl>
                                              <p:pRg st="13" end="13"/>
                                            </p:txEl>
                                          </p:spTgt>
                                        </p:tgtEl>
                                        <p:attrNameLst>
                                          <p:attrName>style.visibility</p:attrName>
                                        </p:attrNameLst>
                                      </p:cBhvr>
                                      <p:to>
                                        <p:strVal val="visible"/>
                                      </p:to>
                                    </p:set>
                                    <p:anim calcmode="lin" valueType="num">
                                      <p:cBhvr additive="base">
                                        <p:cTn id="47" dur="500" fill="hold"/>
                                        <p:tgtEl>
                                          <p:spTgt spid="16386">
                                            <p:txEl>
                                              <p:pRg st="13" end="13"/>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16386">
                                            <p:txEl>
                                              <p:pRg st="13" end="1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491</TotalTime>
  <Words>920</Words>
  <Application>Microsoft Office PowerPoint</Application>
  <PresentationFormat>On-screen Show (4:3)</PresentationFormat>
  <Paragraphs>104</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National Income</vt:lpstr>
      <vt:lpstr>What is National Income?</vt:lpstr>
      <vt:lpstr>Why is national income important?</vt:lpstr>
      <vt:lpstr>NATIONAL INCOME CONCEPTS</vt:lpstr>
      <vt:lpstr>Slide 5</vt:lpstr>
      <vt:lpstr>National Income:  Concept and Measurement </vt:lpstr>
      <vt:lpstr>Figure:  Measuring National Product and National Income</vt:lpstr>
      <vt:lpstr>A. Product Method</vt:lpstr>
      <vt:lpstr>Slide 9</vt:lpstr>
      <vt:lpstr>Slide 10</vt:lpstr>
      <vt:lpstr>Slide 11</vt:lpstr>
      <vt:lpstr>Slide 12</vt:lpstr>
      <vt:lpstr>Slide 13</vt:lpstr>
      <vt:lpstr>Slide 14</vt:lpstr>
      <vt:lpstr> </vt:lpstr>
      <vt:lpstr>Is the measurement of NI is an easy task?</vt:lpstr>
      <vt:lpstr>What are the uses of national income statistics?</vt:lpstr>
    </vt:vector>
  </TitlesOfParts>
  <Company>MountDigit Technology (P)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Sachindra Shrestha</dc:creator>
  <cp:lastModifiedBy>DBMS7</cp:lastModifiedBy>
  <cp:revision>90</cp:revision>
  <dcterms:created xsi:type="dcterms:W3CDTF">2005-04-24T08:49:31Z</dcterms:created>
  <dcterms:modified xsi:type="dcterms:W3CDTF">2018-03-21T08:49:55Z</dcterms:modified>
</cp:coreProperties>
</file>