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9"/>
  </p:notesMasterIdLst>
  <p:sldIdLst>
    <p:sldId id="299" r:id="rId2"/>
    <p:sldId id="279" r:id="rId3"/>
    <p:sldId id="280" r:id="rId4"/>
    <p:sldId id="282" r:id="rId5"/>
    <p:sldId id="281" r:id="rId6"/>
    <p:sldId id="269" r:id="rId7"/>
    <p:sldId id="258" r:id="rId8"/>
    <p:sldId id="259" r:id="rId9"/>
    <p:sldId id="260" r:id="rId10"/>
    <p:sldId id="261" r:id="rId11"/>
    <p:sldId id="270" r:id="rId12"/>
    <p:sldId id="262" r:id="rId13"/>
    <p:sldId id="271" r:id="rId14"/>
    <p:sldId id="263" r:id="rId15"/>
    <p:sldId id="272" r:id="rId16"/>
    <p:sldId id="273" r:id="rId17"/>
    <p:sldId id="274" r:id="rId18"/>
    <p:sldId id="275" r:id="rId19"/>
    <p:sldId id="276" r:id="rId20"/>
    <p:sldId id="264" r:id="rId21"/>
    <p:sldId id="265" r:id="rId22"/>
    <p:sldId id="266" r:id="rId23"/>
    <p:sldId id="267" r:id="rId24"/>
    <p:sldId id="283" r:id="rId25"/>
    <p:sldId id="284" r:id="rId26"/>
    <p:sldId id="285" r:id="rId27"/>
    <p:sldId id="286" r:id="rId28"/>
    <p:sldId id="287" r:id="rId29"/>
    <p:sldId id="288" r:id="rId30"/>
    <p:sldId id="289" r:id="rId31"/>
    <p:sldId id="290" r:id="rId32"/>
    <p:sldId id="291" r:id="rId33"/>
    <p:sldId id="292" r:id="rId34"/>
    <p:sldId id="293" r:id="rId35"/>
    <p:sldId id="296" r:id="rId36"/>
    <p:sldId id="297" r:id="rId37"/>
    <p:sldId id="298" r:id="rId38"/>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2787"/>
    <p:restoredTop sz="90929"/>
  </p:normalViewPr>
  <p:slideViewPr>
    <p:cSldViewPr>
      <p:cViewPr varScale="1">
        <p:scale>
          <a:sx n="73" d="100"/>
          <a:sy n="73" d="100"/>
        </p:scale>
        <p:origin x="-172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B2FC24B-3DFA-4A12-9DD9-E4F2CCAC5BA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BE9CEA-5621-4257-9670-05F1B1D15026}" type="slidenum">
              <a:rPr lang="en-US"/>
              <a:pPr/>
              <a:t>2</a:t>
            </a:fld>
            <a:endParaRPr lang="en-US"/>
          </a:p>
        </p:txBody>
      </p:sp>
      <p:sp>
        <p:nvSpPr>
          <p:cNvPr id="28674" name="Rectangle 2"/>
          <p:cNvSpPr>
            <a:spLocks noGrp="1" noChangeArrowheads="1"/>
          </p:cNvSpPr>
          <p:nvPr>
            <p:ph type="body" idx="1"/>
          </p:nvPr>
        </p:nvSpPr>
        <p:spPr>
          <a:xfrm>
            <a:off x="912813" y="4344988"/>
            <a:ext cx="5032375" cy="4114800"/>
          </a:xfrm>
          <a:noFill/>
          <a:ln/>
        </p:spPr>
        <p:txBody>
          <a:bodyPr lIns="93401" tIns="46701" rIns="93401" bIns="46701"/>
          <a:lstStyle/>
          <a:p>
            <a:pPr eaLnBrk="0" hangingPunct="0">
              <a:spcBef>
                <a:spcPct val="0"/>
              </a:spcBef>
            </a:pPr>
            <a:r>
              <a:rPr lang="en-US" sz="1400"/>
              <a:t>Ratios are compared to industry averages.</a:t>
            </a:r>
          </a:p>
          <a:p>
            <a:pPr eaLnBrk="0" hangingPunct="0">
              <a:spcBef>
                <a:spcPct val="0"/>
              </a:spcBef>
            </a:pPr>
            <a:r>
              <a:rPr lang="en-US" sz="1400"/>
              <a:t>There are 14 to 16 common ratios grouped into 4 types.</a:t>
            </a:r>
          </a:p>
          <a:p>
            <a:pPr eaLnBrk="0" hangingPunct="0">
              <a:spcBef>
                <a:spcPct val="0"/>
              </a:spcBef>
            </a:pPr>
            <a:r>
              <a:rPr lang="en-US" sz="1400"/>
              <a:t>Dun and Bradstreet and Robert Morris Associates give industry average ratios for hundreds of industries.</a:t>
            </a:r>
          </a:p>
          <a:p>
            <a:pPr eaLnBrk="0" hangingPunct="0">
              <a:spcBef>
                <a:spcPct val="0"/>
              </a:spcBef>
            </a:pPr>
            <a:r>
              <a:rPr lang="en-US" sz="1400"/>
              <a:t>We will describe the types of ratios and focus on several important financial ratios.</a:t>
            </a:r>
          </a:p>
          <a:p>
            <a:pPr eaLnBrk="0" hangingPunct="0">
              <a:spcBef>
                <a:spcPct val="0"/>
              </a:spcBef>
            </a:pPr>
            <a:endParaRPr lang="en-US" sz="1400"/>
          </a:p>
          <a:p>
            <a:pPr eaLnBrk="0" hangingPunct="0">
              <a:spcBef>
                <a:spcPct val="0"/>
              </a:spcBef>
            </a:pPr>
            <a:r>
              <a:rPr lang="en-US" sz="1400" b="1" i="1"/>
              <a:t>Financial Statements</a:t>
            </a:r>
            <a:r>
              <a:rPr lang="en-US" sz="1400"/>
              <a:t> </a:t>
            </a:r>
          </a:p>
          <a:p>
            <a:pPr eaLnBrk="0" hangingPunct="0">
              <a:spcBef>
                <a:spcPct val="0"/>
              </a:spcBef>
            </a:pPr>
            <a:r>
              <a:rPr lang="en-US" sz="1400"/>
              <a:t>1.  Financial statements report a firm’s position at a point in time and on operations over some past period</a:t>
            </a:r>
          </a:p>
          <a:p>
            <a:pPr eaLnBrk="0" hangingPunct="0">
              <a:spcBef>
                <a:spcPct val="0"/>
              </a:spcBef>
            </a:pPr>
            <a:r>
              <a:rPr lang="en-US" sz="1400"/>
              <a:t>2.  Investors use financial statements to predict future earnings/dividends</a:t>
            </a:r>
          </a:p>
          <a:p>
            <a:pPr eaLnBrk="0" hangingPunct="0">
              <a:spcBef>
                <a:spcPct val="0"/>
              </a:spcBef>
            </a:pPr>
            <a:r>
              <a:rPr lang="en-US" sz="1400"/>
              <a:t>3.  Management uses financial statements to help anticipate future conditions and as starting point for planning actions that will affect future event</a:t>
            </a:r>
          </a:p>
          <a:p>
            <a:pPr eaLnBrk="0" hangingPunct="0">
              <a:spcBef>
                <a:spcPct val="0"/>
              </a:spcBef>
            </a:pPr>
            <a:endParaRPr lang="en-US" sz="1400"/>
          </a:p>
          <a:p>
            <a:pPr eaLnBrk="0" hangingPunct="0">
              <a:spcBef>
                <a:spcPct val="0"/>
              </a:spcBef>
            </a:pPr>
            <a:r>
              <a:rPr lang="en-US" sz="1400" b="1" i="1"/>
              <a:t>Financial ratios </a:t>
            </a:r>
          </a:p>
          <a:p>
            <a:pPr eaLnBrk="0" hangingPunct="0">
              <a:spcBef>
                <a:spcPct val="0"/>
              </a:spcBef>
            </a:pPr>
            <a:r>
              <a:rPr lang="en-US" sz="1400"/>
              <a:t>1.  Help evaluate a financial statement</a:t>
            </a:r>
          </a:p>
          <a:p>
            <a:pPr eaLnBrk="0" hangingPunct="0">
              <a:spcBef>
                <a:spcPct val="0"/>
              </a:spcBef>
            </a:pPr>
            <a:r>
              <a:rPr lang="en-US" sz="1400"/>
              <a:t>2.  Facilitate comparison of firms</a:t>
            </a:r>
            <a:endParaRPr lang="en-US" sz="2800"/>
          </a:p>
        </p:txBody>
      </p:sp>
      <p:sp>
        <p:nvSpPr>
          <p:cNvPr id="28675" name="Rectangle 3"/>
          <p:cNvSpPr>
            <a:spLocks noGrp="1" noRot="1" noChangeAspect="1" noChangeArrowheads="1" noTextEdit="1"/>
          </p:cNvSpPr>
          <p:nvPr>
            <p:ph type="sldImg"/>
          </p:nvPr>
        </p:nvSpPr>
        <p:spPr>
          <a:xfrm>
            <a:off x="1141413" y="682625"/>
            <a:ext cx="4567237" cy="3425825"/>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E0C3A5-9E84-4C59-99B2-56F4E48E4CB1}" type="slidenum">
              <a:rPr lang="en-US"/>
              <a:pPr/>
              <a:t>3</a:t>
            </a:fld>
            <a:endParaRPr lang="en-US"/>
          </a:p>
        </p:txBody>
      </p:sp>
      <p:sp>
        <p:nvSpPr>
          <p:cNvPr id="30722" name="Rectangle 2"/>
          <p:cNvSpPr>
            <a:spLocks noGrp="1" noRot="1" noChangeAspect="1" noChangeArrowheads="1" noTextEdit="1"/>
          </p:cNvSpPr>
          <p:nvPr>
            <p:ph type="sldImg"/>
          </p:nvPr>
        </p:nvSpPr>
        <p:spPr>
          <a:xfrm>
            <a:off x="1150938" y="690563"/>
            <a:ext cx="4557712" cy="3417887"/>
          </a:xfrm>
          <a:ln w="12699" cap="flat">
            <a:solidFill>
              <a:schemeClr val="tx1"/>
            </a:solidFill>
          </a:ln>
        </p:spPr>
      </p:sp>
      <p:sp>
        <p:nvSpPr>
          <p:cNvPr id="30723" name="Rectangle 3"/>
          <p:cNvSpPr>
            <a:spLocks noGrp="1" noChangeArrowheads="1"/>
          </p:cNvSpPr>
          <p:nvPr>
            <p:ph type="body" idx="1"/>
          </p:nvPr>
        </p:nvSpPr>
        <p:spPr>
          <a:xfrm>
            <a:off x="914400" y="4344988"/>
            <a:ext cx="5029200" cy="4114800"/>
          </a:xfrm>
          <a:noFill/>
          <a:ln/>
        </p:spPr>
        <p:txBody>
          <a:bodyPr lIns="92063" tIns="46032" rIns="92063" bIns="46032"/>
          <a:lstStyle/>
          <a:p>
            <a:pPr>
              <a:lnSpc>
                <a:spcPct val="90000"/>
              </a:lnSpc>
            </a:pPr>
            <a:r>
              <a:rPr lang="en-US"/>
              <a:t> </a:t>
            </a:r>
            <a:r>
              <a:rPr lang="en-US" b="1" i="1"/>
              <a:t>Balance Sheet</a:t>
            </a:r>
            <a:endParaRPr lang="en-US"/>
          </a:p>
          <a:p>
            <a:pPr>
              <a:lnSpc>
                <a:spcPct val="90000"/>
              </a:lnSpc>
            </a:pPr>
            <a:r>
              <a:rPr lang="en-US"/>
              <a:t>Statement of financial position at specific point in time </a:t>
            </a:r>
          </a:p>
          <a:p>
            <a:pPr>
              <a:lnSpc>
                <a:spcPct val="90000"/>
              </a:lnSpc>
            </a:pPr>
            <a:endParaRPr lang="en-US"/>
          </a:p>
          <a:p>
            <a:pPr>
              <a:lnSpc>
                <a:spcPct val="90000"/>
              </a:lnSpc>
            </a:pPr>
            <a:r>
              <a:rPr lang="en-US" b="1" i="1"/>
              <a:t>Income Statement</a:t>
            </a:r>
            <a:endParaRPr lang="en-US"/>
          </a:p>
          <a:p>
            <a:pPr>
              <a:lnSpc>
                <a:spcPct val="90000"/>
              </a:lnSpc>
            </a:pPr>
            <a:r>
              <a:rPr lang="en-US"/>
              <a:t>Summarizes revenues and expenses over an accounting period</a:t>
            </a:r>
          </a:p>
          <a:p>
            <a:pPr>
              <a:lnSpc>
                <a:spcPct val="90000"/>
              </a:lnSpc>
            </a:pPr>
            <a:endParaRPr lang="en-US"/>
          </a:p>
          <a:p>
            <a:pPr>
              <a:lnSpc>
                <a:spcPct val="90000"/>
              </a:lnSpc>
            </a:pPr>
            <a:r>
              <a:rPr lang="en-US" b="1" i="1"/>
              <a:t>Statement of Cash Flows</a:t>
            </a:r>
            <a:endParaRPr lang="en-US" i="1"/>
          </a:p>
          <a:p>
            <a:pPr>
              <a:lnSpc>
                <a:spcPct val="90000"/>
              </a:lnSpc>
            </a:pPr>
            <a:r>
              <a:rPr lang="en-US"/>
              <a:t>Amount of cash generated during period is not what is shown on balance sheet</a:t>
            </a:r>
          </a:p>
          <a:p>
            <a:pPr>
              <a:lnSpc>
                <a:spcPct val="90000"/>
              </a:lnSpc>
            </a:pPr>
            <a:r>
              <a:rPr lang="en-US"/>
              <a:t>Tells you what happened to cash generated during specified period</a:t>
            </a:r>
          </a:p>
          <a:p>
            <a:pPr>
              <a:lnSpc>
                <a:spcPct val="90000"/>
              </a:lnSpc>
            </a:pPr>
            <a:r>
              <a:rPr lang="en-US"/>
              <a:t> Categories in Statement of Cash Flows</a:t>
            </a:r>
          </a:p>
          <a:p>
            <a:pPr>
              <a:lnSpc>
                <a:spcPct val="90000"/>
              </a:lnSpc>
            </a:pPr>
            <a:r>
              <a:rPr lang="en-US" i="1"/>
              <a:t>          </a:t>
            </a:r>
            <a:r>
              <a:rPr lang="en-US"/>
              <a:t>(a) Operating activities</a:t>
            </a:r>
          </a:p>
          <a:p>
            <a:pPr>
              <a:lnSpc>
                <a:spcPct val="90000"/>
              </a:lnSpc>
            </a:pPr>
            <a:r>
              <a:rPr lang="en-US"/>
              <a:t>          (b) Investing activities</a:t>
            </a:r>
          </a:p>
          <a:p>
            <a:pPr>
              <a:lnSpc>
                <a:spcPct val="90000"/>
              </a:lnSpc>
            </a:pPr>
            <a:r>
              <a:rPr lang="en-US"/>
              <a:t>          (c) Financing activities</a:t>
            </a:r>
          </a:p>
          <a:p>
            <a:pPr>
              <a:lnSpc>
                <a:spcPct val="90000"/>
              </a:lnSpc>
            </a:pPr>
            <a:endParaRPr lang="en-US" i="1"/>
          </a:p>
          <a:p>
            <a:pPr>
              <a:lnSpc>
                <a:spcPct val="90000"/>
              </a:lnSpc>
            </a:pPr>
            <a:r>
              <a:rPr lang="en-US" b="1" i="1"/>
              <a:t>Statement of Retained Earnings</a:t>
            </a:r>
            <a:endParaRPr lang="en-US"/>
          </a:p>
          <a:p>
            <a:pPr>
              <a:lnSpc>
                <a:spcPct val="90000"/>
              </a:lnSpc>
            </a:pPr>
            <a:r>
              <a:rPr lang="en-US"/>
              <a:t>Reports how much of earnings retained in business rather than paid out in dividends over the life of the firm</a:t>
            </a:r>
          </a:p>
          <a:p>
            <a:pPr>
              <a:lnSpc>
                <a:spcPct val="90000"/>
              </a:lnSpc>
            </a:pPr>
            <a:r>
              <a:rPr lang="en-US"/>
              <a:t>  Retained earnings is claim against assets</a:t>
            </a:r>
          </a:p>
          <a:p>
            <a:pPr>
              <a:lnSpc>
                <a:spcPct val="90000"/>
              </a:lnSpc>
            </a:pPr>
            <a:r>
              <a:rPr lang="en-US"/>
              <a:t>          (a) Earnings retained to expand business</a:t>
            </a:r>
          </a:p>
          <a:p>
            <a:pPr>
              <a:lnSpc>
                <a:spcPct val="90000"/>
              </a:lnSpc>
            </a:pPr>
            <a:r>
              <a:rPr lang="en-US"/>
              <a:t>          (b)  Do </a:t>
            </a:r>
            <a:r>
              <a:rPr lang="en-US" u="sng"/>
              <a:t>not</a:t>
            </a:r>
            <a:r>
              <a:rPr lang="en-US"/>
              <a:t> represent cash</a:t>
            </a:r>
          </a:p>
          <a:p>
            <a:pPr>
              <a:lnSpc>
                <a:spcPct val="90000"/>
              </a:lnSpc>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647723-8AD7-4273-AECD-C84A73002B7D}" type="slidenum">
              <a:rPr lang="en-US"/>
              <a:pPr/>
              <a:t>4</a:t>
            </a:fld>
            <a:endParaRPr lang="en-US"/>
          </a:p>
        </p:txBody>
      </p:sp>
      <p:sp>
        <p:nvSpPr>
          <p:cNvPr id="33794" name="Rectangle 2"/>
          <p:cNvSpPr>
            <a:spLocks noGrp="1" noRot="1" noChangeAspect="1" noChangeArrowheads="1" noTextEdit="1"/>
          </p:cNvSpPr>
          <p:nvPr>
            <p:ph type="sldImg"/>
          </p:nvPr>
        </p:nvSpPr>
        <p:spPr>
          <a:xfrm>
            <a:off x="1150938" y="690563"/>
            <a:ext cx="4557712" cy="3417887"/>
          </a:xfrm>
          <a:ln w="12700" cap="flat">
            <a:solidFill>
              <a:schemeClr val="tx1"/>
            </a:solidFill>
          </a:ln>
        </p:spPr>
      </p:sp>
      <p:sp>
        <p:nvSpPr>
          <p:cNvPr id="33795" name="Rectangle 3"/>
          <p:cNvSpPr>
            <a:spLocks noGrp="1" noChangeArrowheads="1"/>
          </p:cNvSpPr>
          <p:nvPr>
            <p:ph type="body" idx="1"/>
          </p:nvPr>
        </p:nvSpPr>
        <p:spPr>
          <a:xfrm>
            <a:off x="912813" y="4344988"/>
            <a:ext cx="5032375" cy="4114800"/>
          </a:xfrm>
          <a:noFill/>
          <a:ln/>
        </p:spPr>
        <p:txBody>
          <a:bodyPr lIns="93401" tIns="46701" rIns="93401" bIns="46701"/>
          <a:lstStyle/>
          <a:p>
            <a:pPr eaLnBrk="0" hangingPunct="0">
              <a:spcBef>
                <a:spcPct val="0"/>
              </a:spcBef>
            </a:pPr>
            <a:r>
              <a:rPr lang="en-US" i="1"/>
              <a:t>Uses</a:t>
            </a:r>
            <a:endParaRPr lang="en-US"/>
          </a:p>
          <a:p>
            <a:pPr eaLnBrk="0" hangingPunct="0">
              <a:spcBef>
                <a:spcPct val="0"/>
              </a:spcBef>
            </a:pPr>
            <a:r>
              <a:rPr lang="en-US"/>
              <a:t>1.      Managers – to help analyze, control, improve a firm’s operations</a:t>
            </a:r>
          </a:p>
          <a:p>
            <a:pPr eaLnBrk="0" hangingPunct="0">
              <a:spcBef>
                <a:spcPct val="0"/>
              </a:spcBef>
            </a:pPr>
            <a:r>
              <a:rPr lang="en-US"/>
              <a:t>2.      Credit analysts – to help ascertain a company’s ability to pay its debts</a:t>
            </a:r>
          </a:p>
          <a:p>
            <a:pPr eaLnBrk="0" hangingPunct="0">
              <a:spcBef>
                <a:spcPct val="0"/>
              </a:spcBef>
            </a:pPr>
            <a:r>
              <a:rPr lang="en-US"/>
              <a:t>3.      Stock analysts – to determine a company’s efficiency, risk and growth potential</a:t>
            </a:r>
            <a:endParaRPr lang="en-US" sz="2400"/>
          </a:p>
          <a:p>
            <a:pPr eaLnBrk="0" hangingPunct="0">
              <a:spcBef>
                <a:spcPct val="0"/>
              </a:spcBef>
            </a:pPr>
            <a:endParaRPr lang="en-US" sz="24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B62882-3CE2-40F2-86F7-C04DC6A7C161}" type="slidenum">
              <a:rPr lang="en-US"/>
              <a:pPr/>
              <a:t>36</a:t>
            </a:fld>
            <a:endParaRPr lang="en-US"/>
          </a:p>
        </p:txBody>
      </p:sp>
      <p:sp>
        <p:nvSpPr>
          <p:cNvPr id="53250" name="Rectangle 2"/>
          <p:cNvSpPr>
            <a:spLocks noGrp="1" noRot="1" noChangeAspect="1" noChangeArrowheads="1" noTextEdit="1"/>
          </p:cNvSpPr>
          <p:nvPr>
            <p:ph type="sldImg"/>
          </p:nvPr>
        </p:nvSpPr>
        <p:spPr>
          <a:xfrm>
            <a:off x="1143000" y="685800"/>
            <a:ext cx="4573588" cy="3430588"/>
          </a:xfrm>
          <a:ln w="12700" cap="flat">
            <a:solidFill>
              <a:schemeClr val="tx1"/>
            </a:solidFill>
          </a:ln>
        </p:spPr>
      </p:sp>
      <p:sp>
        <p:nvSpPr>
          <p:cNvPr id="53251" name="Rectangle 3"/>
          <p:cNvSpPr>
            <a:spLocks noGrp="1" noChangeArrowheads="1"/>
          </p:cNvSpPr>
          <p:nvPr>
            <p:ph type="body" idx="1"/>
          </p:nvPr>
        </p:nvSpPr>
        <p:spPr>
          <a:xfrm>
            <a:off x="914400" y="4343400"/>
            <a:ext cx="5029200" cy="4114800"/>
          </a:xfrm>
          <a:noFill/>
          <a:ln/>
        </p:spPr>
        <p:txBody>
          <a:bodyPr lIns="92075" tIns="46038" rIns="92075" bIns="46038"/>
          <a:lstStyle/>
          <a:p>
            <a:r>
              <a:rPr lang="en-US" sz="1400"/>
              <a:t>Knowing the absolute level of a single entry on the income statement or balance sheet doesn’t provide sufficient information to evaluate performance.   Ratios help by focusing on relationships   among entries on the financial statements.</a:t>
            </a:r>
          </a:p>
          <a:p>
            <a:endParaRPr lang="en-US" sz="1400"/>
          </a:p>
          <a:p>
            <a:r>
              <a:rPr lang="en-US" sz="1400"/>
              <a:t>The ratios in the DuPont system show the connection between the firm’s operations, its capital structure and the returns for investors.</a:t>
            </a:r>
          </a:p>
          <a:p>
            <a:endParaRPr lang="en-US" sz="1400"/>
          </a:p>
          <a:p>
            <a:r>
              <a:rPr lang="en-US" sz="1400"/>
              <a:t>Because a firm’s size affects financial statement values, it’s hard to evaluate performance using absolute levels. By controlling for differences in size to make comparisons ratios facilitate the evaluation of a firm’s performance.</a:t>
            </a:r>
          </a:p>
          <a:p>
            <a:endParaRPr lang="en-US"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2824ED-8BAC-4B1B-BA04-544220D3DA39}" type="slidenum">
              <a:rPr lang="en-US"/>
              <a:pPr/>
              <a:t>37</a:t>
            </a:fld>
            <a:endParaRPr lang="en-US"/>
          </a:p>
        </p:txBody>
      </p:sp>
      <p:sp>
        <p:nvSpPr>
          <p:cNvPr id="55298" name="Rectangle 2"/>
          <p:cNvSpPr>
            <a:spLocks noGrp="1" noChangeArrowheads="1"/>
          </p:cNvSpPr>
          <p:nvPr>
            <p:ph type="body" idx="1"/>
          </p:nvPr>
        </p:nvSpPr>
        <p:spPr>
          <a:xfrm>
            <a:off x="912813" y="4344988"/>
            <a:ext cx="5032375" cy="4114800"/>
          </a:xfrm>
          <a:noFill/>
          <a:ln/>
        </p:spPr>
        <p:txBody>
          <a:bodyPr lIns="93401" tIns="46701" rIns="93401" bIns="46701"/>
          <a:lstStyle/>
          <a:p>
            <a:pPr eaLnBrk="0" hangingPunct="0">
              <a:lnSpc>
                <a:spcPct val="90000"/>
              </a:lnSpc>
              <a:spcBef>
                <a:spcPct val="0"/>
              </a:spcBef>
            </a:pPr>
            <a:r>
              <a:rPr lang="en-US" sz="1400" b="1" i="1"/>
              <a:t>Limitations</a:t>
            </a:r>
          </a:p>
          <a:p>
            <a:pPr eaLnBrk="0" hangingPunct="0">
              <a:lnSpc>
                <a:spcPct val="90000"/>
              </a:lnSpc>
              <a:spcBef>
                <a:spcPct val="0"/>
              </a:spcBef>
            </a:pPr>
            <a:r>
              <a:rPr lang="en-US" sz="1400"/>
              <a:t>1.      Large firms operate different divisions in different industries</a:t>
            </a:r>
          </a:p>
          <a:p>
            <a:pPr eaLnBrk="0" hangingPunct="0">
              <a:lnSpc>
                <a:spcPct val="90000"/>
              </a:lnSpc>
              <a:spcBef>
                <a:spcPct val="0"/>
              </a:spcBef>
            </a:pPr>
            <a:r>
              <a:rPr lang="en-US" sz="1400">
                <a:latin typeface="Symbol" pitchFamily="18" charset="2"/>
              </a:rPr>
              <a:t>         </a:t>
            </a:r>
            <a:r>
              <a:rPr lang="en-US" sz="1400"/>
              <a:t>a.</a:t>
            </a:r>
            <a:r>
              <a:rPr lang="en-US" sz="1400">
                <a:latin typeface="Symbol" pitchFamily="18" charset="2"/>
              </a:rPr>
              <a:t>  </a:t>
            </a:r>
            <a:r>
              <a:rPr lang="en-US" sz="1400"/>
              <a:t>Difficult to develop meaningful industry averages</a:t>
            </a:r>
          </a:p>
          <a:p>
            <a:pPr eaLnBrk="0" hangingPunct="0">
              <a:lnSpc>
                <a:spcPct val="90000"/>
              </a:lnSpc>
              <a:spcBef>
                <a:spcPct val="0"/>
              </a:spcBef>
            </a:pPr>
            <a:r>
              <a:rPr lang="en-US" sz="1400">
                <a:latin typeface="Symbol" pitchFamily="18" charset="2"/>
              </a:rPr>
              <a:t>	</a:t>
            </a:r>
            <a:r>
              <a:rPr lang="en-US" sz="1400"/>
              <a:t>b.</a:t>
            </a:r>
            <a:r>
              <a:rPr lang="en-US" sz="1400">
                <a:latin typeface="Symbol" pitchFamily="18" charset="2"/>
              </a:rPr>
              <a:t>  </a:t>
            </a:r>
            <a:r>
              <a:rPr lang="en-US" sz="1400"/>
              <a:t>More useful for small, narrowly focused firms</a:t>
            </a:r>
          </a:p>
          <a:p>
            <a:pPr eaLnBrk="0" hangingPunct="0">
              <a:lnSpc>
                <a:spcPct val="90000"/>
              </a:lnSpc>
              <a:spcBef>
                <a:spcPct val="0"/>
              </a:spcBef>
            </a:pPr>
            <a:r>
              <a:rPr lang="en-US" sz="1400"/>
              <a:t>2.      Firms want to be better than average</a:t>
            </a:r>
          </a:p>
          <a:p>
            <a:pPr eaLnBrk="0" hangingPunct="0">
              <a:lnSpc>
                <a:spcPct val="90000"/>
              </a:lnSpc>
              <a:spcBef>
                <a:spcPct val="0"/>
              </a:spcBef>
            </a:pPr>
            <a:r>
              <a:rPr lang="en-US" sz="1400">
                <a:latin typeface="Symbol" pitchFamily="18" charset="2"/>
              </a:rPr>
              <a:t>	</a:t>
            </a:r>
            <a:r>
              <a:rPr lang="en-US" sz="1400"/>
              <a:t>a.</a:t>
            </a:r>
            <a:r>
              <a:rPr lang="en-US" sz="1400">
                <a:latin typeface="Symbol" pitchFamily="18" charset="2"/>
              </a:rPr>
              <a:t>  </a:t>
            </a:r>
            <a:r>
              <a:rPr lang="en-US" sz="1400"/>
              <a:t>Attaining average performance not necessarily good</a:t>
            </a:r>
          </a:p>
          <a:p>
            <a:pPr eaLnBrk="0" hangingPunct="0">
              <a:lnSpc>
                <a:spcPct val="90000"/>
              </a:lnSpc>
              <a:spcBef>
                <a:spcPct val="0"/>
              </a:spcBef>
            </a:pPr>
            <a:r>
              <a:rPr lang="en-US" sz="1400">
                <a:latin typeface="Symbol" pitchFamily="18" charset="2"/>
              </a:rPr>
              <a:t>	</a:t>
            </a:r>
            <a:r>
              <a:rPr lang="en-US" sz="1400"/>
              <a:t>b.</a:t>
            </a:r>
            <a:r>
              <a:rPr lang="en-US" sz="1400">
                <a:latin typeface="Symbol" pitchFamily="18" charset="2"/>
              </a:rPr>
              <a:t>  </a:t>
            </a:r>
            <a:r>
              <a:rPr lang="en-US" sz="1400"/>
              <a:t>Best to focus on industry leaders’ ratios</a:t>
            </a:r>
          </a:p>
          <a:p>
            <a:pPr eaLnBrk="0" hangingPunct="0">
              <a:lnSpc>
                <a:spcPct val="90000"/>
              </a:lnSpc>
              <a:spcBef>
                <a:spcPct val="0"/>
              </a:spcBef>
            </a:pPr>
            <a:r>
              <a:rPr lang="en-US" sz="1400"/>
              <a:t>3.      Inflation may have distorted balance sheets</a:t>
            </a:r>
          </a:p>
          <a:p>
            <a:pPr eaLnBrk="0" hangingPunct="0">
              <a:lnSpc>
                <a:spcPct val="90000"/>
              </a:lnSpc>
              <a:spcBef>
                <a:spcPct val="0"/>
              </a:spcBef>
            </a:pPr>
            <a:r>
              <a:rPr lang="en-US" sz="1400">
                <a:latin typeface="Symbol" pitchFamily="18" charset="2"/>
              </a:rPr>
              <a:t>	</a:t>
            </a:r>
            <a:r>
              <a:rPr lang="en-US" sz="1400"/>
              <a:t>a.</a:t>
            </a:r>
            <a:r>
              <a:rPr lang="en-US" sz="1400">
                <a:latin typeface="Symbol" pitchFamily="18" charset="2"/>
              </a:rPr>
              <a:t>  </a:t>
            </a:r>
            <a:r>
              <a:rPr lang="en-US" sz="1400"/>
              <a:t>Must consider effects when comparing over time</a:t>
            </a:r>
          </a:p>
          <a:p>
            <a:pPr eaLnBrk="0" hangingPunct="0">
              <a:lnSpc>
                <a:spcPct val="90000"/>
              </a:lnSpc>
              <a:spcBef>
                <a:spcPct val="0"/>
              </a:spcBef>
            </a:pPr>
            <a:r>
              <a:rPr lang="en-US" sz="1400"/>
              <a:t>4.      Seasonal factors distort ratio analysis</a:t>
            </a:r>
          </a:p>
          <a:p>
            <a:pPr eaLnBrk="0" hangingPunct="0">
              <a:lnSpc>
                <a:spcPct val="90000"/>
              </a:lnSpc>
              <a:spcBef>
                <a:spcPct val="0"/>
              </a:spcBef>
            </a:pPr>
            <a:r>
              <a:rPr lang="en-US" sz="1400">
                <a:latin typeface="Symbol" pitchFamily="18" charset="2"/>
              </a:rPr>
              <a:t>	</a:t>
            </a:r>
            <a:r>
              <a:rPr lang="en-US" sz="1400"/>
              <a:t>a.</a:t>
            </a:r>
            <a:r>
              <a:rPr lang="en-US" sz="1400">
                <a:latin typeface="Symbol" pitchFamily="18" charset="2"/>
              </a:rPr>
              <a:t>  </a:t>
            </a:r>
            <a:r>
              <a:rPr lang="en-US" sz="1400"/>
              <a:t>Use monthly averages for season items such as inventory</a:t>
            </a:r>
          </a:p>
          <a:p>
            <a:pPr eaLnBrk="0" hangingPunct="0">
              <a:lnSpc>
                <a:spcPct val="90000"/>
              </a:lnSpc>
              <a:spcBef>
                <a:spcPct val="0"/>
              </a:spcBef>
            </a:pPr>
            <a:r>
              <a:rPr lang="en-US" sz="1400"/>
              <a:t>5.      Window dressing can make financial statements look better</a:t>
            </a:r>
          </a:p>
          <a:p>
            <a:pPr eaLnBrk="0" hangingPunct="0">
              <a:lnSpc>
                <a:spcPct val="90000"/>
              </a:lnSpc>
              <a:spcBef>
                <a:spcPct val="0"/>
              </a:spcBef>
            </a:pPr>
            <a:r>
              <a:rPr lang="en-US" sz="1400"/>
              <a:t>6.      Different accounting practices can distort comparisons</a:t>
            </a:r>
          </a:p>
          <a:p>
            <a:pPr eaLnBrk="0" hangingPunct="0">
              <a:lnSpc>
                <a:spcPct val="90000"/>
              </a:lnSpc>
              <a:spcBef>
                <a:spcPct val="0"/>
              </a:spcBef>
            </a:pPr>
            <a:r>
              <a:rPr lang="en-US" sz="1400">
                <a:latin typeface="Symbol" pitchFamily="18" charset="2"/>
              </a:rPr>
              <a:t>	</a:t>
            </a:r>
            <a:r>
              <a:rPr lang="en-US" sz="1400"/>
              <a:t>a.</a:t>
            </a:r>
            <a:r>
              <a:rPr lang="en-US" sz="1400">
                <a:latin typeface="Symbol" pitchFamily="18" charset="2"/>
              </a:rPr>
              <a:t>  </a:t>
            </a:r>
            <a:r>
              <a:rPr lang="en-US" sz="1400"/>
              <a:t>Inventory valuation, depreciation methods</a:t>
            </a:r>
          </a:p>
          <a:p>
            <a:pPr eaLnBrk="0" hangingPunct="0">
              <a:lnSpc>
                <a:spcPct val="90000"/>
              </a:lnSpc>
              <a:spcBef>
                <a:spcPct val="0"/>
              </a:spcBef>
            </a:pPr>
            <a:r>
              <a:rPr lang="en-US" sz="1400"/>
              <a:t>7.      Difficult to generalize whether a ratio is “good” or “bad”</a:t>
            </a:r>
          </a:p>
          <a:p>
            <a:pPr eaLnBrk="0" hangingPunct="0">
              <a:lnSpc>
                <a:spcPct val="90000"/>
              </a:lnSpc>
              <a:spcBef>
                <a:spcPct val="0"/>
              </a:spcBef>
            </a:pPr>
            <a:r>
              <a:rPr lang="en-US" sz="1400">
                <a:latin typeface="Symbol" pitchFamily="18" charset="2"/>
              </a:rPr>
              <a:t>	</a:t>
            </a:r>
            <a:r>
              <a:rPr lang="en-US" sz="1400"/>
              <a:t>a.</a:t>
            </a:r>
            <a:r>
              <a:rPr lang="en-US" sz="1400">
                <a:latin typeface="Symbol" pitchFamily="18" charset="2"/>
              </a:rPr>
              <a:t>  </a:t>
            </a:r>
            <a:r>
              <a:rPr lang="en-US" sz="1400"/>
              <a:t>High current ratio – strong liquidity or too much cash (nonearning)</a:t>
            </a:r>
          </a:p>
          <a:p>
            <a:pPr eaLnBrk="0" hangingPunct="0">
              <a:lnSpc>
                <a:spcPct val="90000"/>
              </a:lnSpc>
              <a:spcBef>
                <a:spcPct val="0"/>
              </a:spcBef>
            </a:pPr>
            <a:r>
              <a:rPr lang="en-US" sz="1400"/>
              <a:t>8.      Ratios can give “mixed” view of company</a:t>
            </a:r>
          </a:p>
          <a:p>
            <a:pPr eaLnBrk="0" hangingPunct="0">
              <a:lnSpc>
                <a:spcPct val="90000"/>
              </a:lnSpc>
              <a:spcBef>
                <a:spcPct val="0"/>
              </a:spcBef>
            </a:pPr>
            <a:r>
              <a:rPr lang="en-US" sz="1400">
                <a:latin typeface="Symbol" pitchFamily="18" charset="2"/>
              </a:rPr>
              <a:t>	</a:t>
            </a:r>
            <a:r>
              <a:rPr lang="en-US" sz="1400"/>
              <a:t>a.</a:t>
            </a:r>
            <a:r>
              <a:rPr lang="en-US" sz="1400">
                <a:latin typeface="Symbol" pitchFamily="18" charset="2"/>
              </a:rPr>
              <a:t>  </a:t>
            </a:r>
            <a:r>
              <a:rPr lang="en-US" sz="1400"/>
              <a:t>Analyze net effects of a set of ratios</a:t>
            </a:r>
          </a:p>
          <a:p>
            <a:pPr eaLnBrk="0" hangingPunct="0">
              <a:lnSpc>
                <a:spcPct val="90000"/>
              </a:lnSpc>
              <a:spcBef>
                <a:spcPct val="0"/>
              </a:spcBef>
            </a:pPr>
            <a:endParaRPr lang="en-US" sz="1400"/>
          </a:p>
        </p:txBody>
      </p:sp>
      <p:sp>
        <p:nvSpPr>
          <p:cNvPr id="55299" name="Rectangle 3"/>
          <p:cNvSpPr>
            <a:spLocks noGrp="1" noRot="1" noChangeAspect="1" noChangeArrowheads="1" noTextEdit="1"/>
          </p:cNvSpPr>
          <p:nvPr>
            <p:ph type="sldImg"/>
          </p:nvPr>
        </p:nvSpPr>
        <p:spPr>
          <a:xfrm>
            <a:off x="1150938" y="690563"/>
            <a:ext cx="4557712" cy="3417887"/>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AB25499-A513-41DE-B914-0D90F370F63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CB078B2-6883-4676-B50E-37152579AA41}"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914400"/>
            <a:ext cx="19431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14400"/>
            <a:ext cx="56769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1AD61D7-5872-4783-9B8A-3A00BC3A2888}"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F020B68-15A9-417E-A741-032856040279}"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82433D9-6580-4D82-B045-D6FBDEE94819}"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867627D8-F128-4116-B584-7220402A0E94}"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ABC0F159-A2EE-4211-9B0F-B4632244E0D1}"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E15A8252-877A-4068-A0E3-B047AC85356B}"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C80CF074-F97A-4CD6-9817-60319CA844F4}"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3AC8BAF-8A57-4D59-9B9F-A818390245A6}"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BE836DBC-503B-46FE-AFF6-336169401611}"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685800" y="914400"/>
            <a:ext cx="77724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355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355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GB"/>
          </a:p>
        </p:txBody>
      </p:sp>
      <p:sp>
        <p:nvSpPr>
          <p:cNvPr id="2355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GB"/>
          </a:p>
        </p:txBody>
      </p:sp>
      <p:sp>
        <p:nvSpPr>
          <p:cNvPr id="2355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58A50AB-D71F-4585-840B-64351DFFBCD7}" type="slidenum">
              <a:rPr lang="en-GB"/>
              <a:pPr/>
              <a:t>‹#›</a:t>
            </a:fld>
            <a:endParaRPr lang="en-GB"/>
          </a:p>
        </p:txBody>
      </p:sp>
      <p:sp>
        <p:nvSpPr>
          <p:cNvPr id="23561" name="Line 9"/>
          <p:cNvSpPr>
            <a:spLocks noChangeShapeType="1"/>
          </p:cNvSpPr>
          <p:nvPr/>
        </p:nvSpPr>
        <p:spPr bwMode="auto">
          <a:xfrm>
            <a:off x="0" y="6248400"/>
            <a:ext cx="9144000" cy="0"/>
          </a:xfrm>
          <a:prstGeom prst="line">
            <a:avLst/>
          </a:prstGeom>
          <a:noFill/>
          <a:ln w="25400">
            <a:solidFill>
              <a:srgbClr val="174174"/>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fontAlgn="base">
        <a:spcBef>
          <a:spcPct val="0"/>
        </a:spcBef>
        <a:spcAft>
          <a:spcPct val="0"/>
        </a:spcAft>
        <a:defRPr sz="4000">
          <a:solidFill>
            <a:srgbClr val="174174"/>
          </a:solidFill>
          <a:latin typeface="+mj-lt"/>
          <a:ea typeface="+mj-ea"/>
          <a:cs typeface="+mj-cs"/>
        </a:defRPr>
      </a:lvl1pPr>
      <a:lvl2pPr algn="ctr" rtl="0" fontAlgn="base">
        <a:spcBef>
          <a:spcPct val="0"/>
        </a:spcBef>
        <a:spcAft>
          <a:spcPct val="0"/>
        </a:spcAft>
        <a:defRPr sz="4000">
          <a:solidFill>
            <a:srgbClr val="174174"/>
          </a:solidFill>
          <a:latin typeface="Verdana" pitchFamily="34" charset="0"/>
          <a:cs typeface="Times New Roman" pitchFamily="18" charset="0"/>
        </a:defRPr>
      </a:lvl2pPr>
      <a:lvl3pPr algn="ctr" rtl="0" fontAlgn="base">
        <a:spcBef>
          <a:spcPct val="0"/>
        </a:spcBef>
        <a:spcAft>
          <a:spcPct val="0"/>
        </a:spcAft>
        <a:defRPr sz="4000">
          <a:solidFill>
            <a:srgbClr val="174174"/>
          </a:solidFill>
          <a:latin typeface="Verdana" pitchFamily="34" charset="0"/>
          <a:cs typeface="Times New Roman" pitchFamily="18" charset="0"/>
        </a:defRPr>
      </a:lvl3pPr>
      <a:lvl4pPr algn="ctr" rtl="0" fontAlgn="base">
        <a:spcBef>
          <a:spcPct val="0"/>
        </a:spcBef>
        <a:spcAft>
          <a:spcPct val="0"/>
        </a:spcAft>
        <a:defRPr sz="4000">
          <a:solidFill>
            <a:srgbClr val="174174"/>
          </a:solidFill>
          <a:latin typeface="Verdana" pitchFamily="34" charset="0"/>
          <a:cs typeface="Times New Roman" pitchFamily="18" charset="0"/>
        </a:defRPr>
      </a:lvl4pPr>
      <a:lvl5pPr algn="ctr" rtl="0" fontAlgn="base">
        <a:spcBef>
          <a:spcPct val="0"/>
        </a:spcBef>
        <a:spcAft>
          <a:spcPct val="0"/>
        </a:spcAft>
        <a:defRPr sz="4000">
          <a:solidFill>
            <a:srgbClr val="174174"/>
          </a:solidFill>
          <a:latin typeface="Verdana" pitchFamily="34" charset="0"/>
          <a:cs typeface="Times New Roman" pitchFamily="18" charset="0"/>
        </a:defRPr>
      </a:lvl5pPr>
      <a:lvl6pPr marL="457200" algn="ctr" rtl="0" fontAlgn="base">
        <a:spcBef>
          <a:spcPct val="0"/>
        </a:spcBef>
        <a:spcAft>
          <a:spcPct val="0"/>
        </a:spcAft>
        <a:defRPr sz="4000">
          <a:solidFill>
            <a:srgbClr val="174174"/>
          </a:solidFill>
          <a:latin typeface="Verdana" pitchFamily="34" charset="0"/>
          <a:cs typeface="Times New Roman" pitchFamily="18" charset="0"/>
        </a:defRPr>
      </a:lvl6pPr>
      <a:lvl7pPr marL="914400" algn="ctr" rtl="0" fontAlgn="base">
        <a:spcBef>
          <a:spcPct val="0"/>
        </a:spcBef>
        <a:spcAft>
          <a:spcPct val="0"/>
        </a:spcAft>
        <a:defRPr sz="4000">
          <a:solidFill>
            <a:srgbClr val="174174"/>
          </a:solidFill>
          <a:latin typeface="Verdana" pitchFamily="34" charset="0"/>
          <a:cs typeface="Times New Roman" pitchFamily="18" charset="0"/>
        </a:defRPr>
      </a:lvl7pPr>
      <a:lvl8pPr marL="1371600" algn="ctr" rtl="0" fontAlgn="base">
        <a:spcBef>
          <a:spcPct val="0"/>
        </a:spcBef>
        <a:spcAft>
          <a:spcPct val="0"/>
        </a:spcAft>
        <a:defRPr sz="4000">
          <a:solidFill>
            <a:srgbClr val="174174"/>
          </a:solidFill>
          <a:latin typeface="Verdana" pitchFamily="34" charset="0"/>
          <a:cs typeface="Times New Roman" pitchFamily="18" charset="0"/>
        </a:defRPr>
      </a:lvl8pPr>
      <a:lvl9pPr marL="1828800" algn="ctr" rtl="0" fontAlgn="base">
        <a:spcBef>
          <a:spcPct val="0"/>
        </a:spcBef>
        <a:spcAft>
          <a:spcPct val="0"/>
        </a:spcAft>
        <a:defRPr sz="4000">
          <a:solidFill>
            <a:srgbClr val="174174"/>
          </a:solidFill>
          <a:latin typeface="Verdana" pitchFamily="34" charset="0"/>
          <a:cs typeface="Times New Roman" pitchFamily="18" charset="0"/>
        </a:defRPr>
      </a:lvl9pPr>
    </p:titleStyle>
    <p:bodyStyle>
      <a:lvl1pPr marL="342900" indent="-342900" algn="l" rtl="0" fontAlgn="base">
        <a:spcBef>
          <a:spcPct val="20000"/>
        </a:spcBef>
        <a:spcAft>
          <a:spcPct val="0"/>
        </a:spcAft>
        <a:buClr>
          <a:srgbClr val="5C89C2"/>
        </a:buClr>
        <a:buChar char="•"/>
        <a:defRPr sz="3200">
          <a:solidFill>
            <a:schemeClr val="tx1"/>
          </a:solidFill>
          <a:latin typeface="+mn-lt"/>
          <a:ea typeface="+mn-ea"/>
          <a:cs typeface="+mn-cs"/>
        </a:defRPr>
      </a:lvl1pPr>
      <a:lvl2pPr marL="742950" indent="-285750" algn="l" rtl="0" fontAlgn="base">
        <a:spcBef>
          <a:spcPct val="20000"/>
        </a:spcBef>
        <a:spcAft>
          <a:spcPct val="0"/>
        </a:spcAft>
        <a:buClr>
          <a:srgbClr val="5C89C2"/>
        </a:buClr>
        <a:buChar char="–"/>
        <a:defRPr sz="2800">
          <a:solidFill>
            <a:schemeClr val="tx1"/>
          </a:solidFill>
          <a:latin typeface="+mn-lt"/>
          <a:cs typeface="+mn-cs"/>
        </a:defRPr>
      </a:lvl2pPr>
      <a:lvl3pPr marL="1143000" indent="-228600" algn="l" rtl="0" fontAlgn="base">
        <a:spcBef>
          <a:spcPct val="20000"/>
        </a:spcBef>
        <a:spcAft>
          <a:spcPct val="0"/>
        </a:spcAft>
        <a:buClr>
          <a:srgbClr val="5C89C2"/>
        </a:buClr>
        <a:buChar char="•"/>
        <a:defRPr sz="2400">
          <a:solidFill>
            <a:schemeClr val="tx1"/>
          </a:solidFill>
          <a:latin typeface="+mn-lt"/>
          <a:cs typeface="+mn-cs"/>
        </a:defRPr>
      </a:lvl3pPr>
      <a:lvl4pPr marL="1600200" indent="-228600" algn="l" rtl="0" fontAlgn="base">
        <a:spcBef>
          <a:spcPct val="20000"/>
        </a:spcBef>
        <a:spcAft>
          <a:spcPct val="0"/>
        </a:spcAft>
        <a:buClr>
          <a:srgbClr val="5C89C2"/>
        </a:buClr>
        <a:buChar char="–"/>
        <a:defRPr sz="2000">
          <a:solidFill>
            <a:schemeClr val="tx1"/>
          </a:solidFill>
          <a:latin typeface="+mn-lt"/>
          <a:cs typeface="+mn-cs"/>
        </a:defRPr>
      </a:lvl4pPr>
      <a:lvl5pPr marL="2057400" indent="-228600" algn="l" rtl="0" fontAlgn="base">
        <a:spcBef>
          <a:spcPct val="20000"/>
        </a:spcBef>
        <a:spcAft>
          <a:spcPct val="0"/>
        </a:spcAft>
        <a:buClr>
          <a:srgbClr val="5C89C2"/>
        </a:buClr>
        <a:buChar char="»"/>
        <a:defRPr sz="2000">
          <a:solidFill>
            <a:schemeClr val="tx1"/>
          </a:solidFill>
          <a:latin typeface="+mn-lt"/>
          <a:cs typeface="+mn-cs"/>
        </a:defRPr>
      </a:lvl5pPr>
      <a:lvl6pPr marL="2514600" indent="-228600" algn="l" rtl="0" fontAlgn="base">
        <a:spcBef>
          <a:spcPct val="20000"/>
        </a:spcBef>
        <a:spcAft>
          <a:spcPct val="0"/>
        </a:spcAft>
        <a:buClr>
          <a:srgbClr val="5C89C2"/>
        </a:buClr>
        <a:buChar char="»"/>
        <a:defRPr sz="2000">
          <a:solidFill>
            <a:schemeClr val="tx1"/>
          </a:solidFill>
          <a:latin typeface="+mn-lt"/>
          <a:cs typeface="+mn-cs"/>
        </a:defRPr>
      </a:lvl6pPr>
      <a:lvl7pPr marL="2971800" indent="-228600" algn="l" rtl="0" fontAlgn="base">
        <a:spcBef>
          <a:spcPct val="20000"/>
        </a:spcBef>
        <a:spcAft>
          <a:spcPct val="0"/>
        </a:spcAft>
        <a:buClr>
          <a:srgbClr val="5C89C2"/>
        </a:buClr>
        <a:buChar char="»"/>
        <a:defRPr sz="2000">
          <a:solidFill>
            <a:schemeClr val="tx1"/>
          </a:solidFill>
          <a:latin typeface="+mn-lt"/>
          <a:cs typeface="+mn-cs"/>
        </a:defRPr>
      </a:lvl7pPr>
      <a:lvl8pPr marL="3429000" indent="-228600" algn="l" rtl="0" fontAlgn="base">
        <a:spcBef>
          <a:spcPct val="20000"/>
        </a:spcBef>
        <a:spcAft>
          <a:spcPct val="0"/>
        </a:spcAft>
        <a:buClr>
          <a:srgbClr val="5C89C2"/>
        </a:buClr>
        <a:buChar char="»"/>
        <a:defRPr sz="2000">
          <a:solidFill>
            <a:schemeClr val="tx1"/>
          </a:solidFill>
          <a:latin typeface="+mn-lt"/>
          <a:cs typeface="+mn-cs"/>
        </a:defRPr>
      </a:lvl8pPr>
      <a:lvl9pPr marL="3886200" indent="-228600" algn="l" rtl="0" fontAlgn="base">
        <a:spcBef>
          <a:spcPct val="20000"/>
        </a:spcBef>
        <a:spcAft>
          <a:spcPct val="0"/>
        </a:spcAft>
        <a:buClr>
          <a:srgbClr val="5C89C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p:txBody>
          <a:bodyPr/>
          <a:lstStyle/>
          <a:p>
            <a:r>
              <a:rPr lang="en-US"/>
              <a:t>Financial Statement &amp; Ratio Analysis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944563"/>
            <a:ext cx="7772400" cy="701675"/>
          </a:xfrm>
        </p:spPr>
        <p:txBody>
          <a:bodyPr>
            <a:spAutoFit/>
          </a:bodyPr>
          <a:lstStyle/>
          <a:p>
            <a:r>
              <a:rPr lang="en-GB">
                <a:solidFill>
                  <a:srgbClr val="000000"/>
                </a:solidFill>
              </a:rPr>
              <a:t>Investment/Shareholders</a:t>
            </a:r>
          </a:p>
        </p:txBody>
      </p:sp>
      <p:pic>
        <p:nvPicPr>
          <p:cNvPr id="7175" name="Picture 7" descr="ra3"/>
          <p:cNvPicPr>
            <a:picLocks noChangeAspect="1" noChangeArrowheads="1"/>
          </p:cNvPicPr>
          <p:nvPr/>
        </p:nvPicPr>
        <p:blipFill>
          <a:blip r:embed="rId2" cstate="print"/>
          <a:srcRect/>
          <a:stretch>
            <a:fillRect/>
          </a:stretch>
        </p:blipFill>
        <p:spPr bwMode="auto">
          <a:xfrm>
            <a:off x="34925" y="2000250"/>
            <a:ext cx="9075738" cy="37147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188640"/>
            <a:ext cx="7772400" cy="762000"/>
          </a:xfrm>
        </p:spPr>
        <p:txBody>
          <a:bodyPr/>
          <a:lstStyle/>
          <a:p>
            <a:r>
              <a:rPr lang="en-GB" dirty="0"/>
              <a:t>Investment/Shareholders</a:t>
            </a:r>
          </a:p>
        </p:txBody>
      </p:sp>
      <p:sp>
        <p:nvSpPr>
          <p:cNvPr id="16387" name="Rectangle 3"/>
          <p:cNvSpPr>
            <a:spLocks noGrp="1" noChangeArrowheads="1"/>
          </p:cNvSpPr>
          <p:nvPr>
            <p:ph type="body" idx="1"/>
          </p:nvPr>
        </p:nvSpPr>
        <p:spPr>
          <a:xfrm>
            <a:off x="323528" y="1124744"/>
            <a:ext cx="8568952" cy="4971256"/>
          </a:xfrm>
        </p:spPr>
        <p:txBody>
          <a:bodyPr/>
          <a:lstStyle/>
          <a:p>
            <a:pPr>
              <a:lnSpc>
                <a:spcPct val="90000"/>
              </a:lnSpc>
            </a:pPr>
            <a:r>
              <a:rPr lang="en-GB" sz="2400" b="1" dirty="0">
                <a:solidFill>
                  <a:srgbClr val="336699"/>
                </a:solidFill>
              </a:rPr>
              <a:t>Earnings per share</a:t>
            </a:r>
            <a:r>
              <a:rPr lang="en-GB" sz="2400" dirty="0"/>
              <a:t> – profit after tax / number of shares</a:t>
            </a:r>
          </a:p>
          <a:p>
            <a:pPr>
              <a:lnSpc>
                <a:spcPct val="90000"/>
              </a:lnSpc>
            </a:pPr>
            <a:r>
              <a:rPr lang="en-GB" sz="2400" b="1" dirty="0">
                <a:solidFill>
                  <a:srgbClr val="336699"/>
                </a:solidFill>
              </a:rPr>
              <a:t>Price earnings ratio</a:t>
            </a:r>
            <a:r>
              <a:rPr lang="en-GB" sz="2400" dirty="0"/>
              <a:t> – market price / earnings per share – the higher the better </a:t>
            </a:r>
            <a:r>
              <a:rPr lang="en-GB" sz="2400" dirty="0" smtClean="0"/>
              <a:t>generally for company. </a:t>
            </a:r>
            <a:r>
              <a:rPr lang="en-GB" sz="2400" dirty="0"/>
              <a:t>Comparison with other firms helps to identify value placed on the market of the business</a:t>
            </a:r>
            <a:r>
              <a:rPr lang="en-GB" sz="2400" dirty="0" smtClean="0"/>
              <a:t>.</a:t>
            </a:r>
          </a:p>
          <a:p>
            <a:pPr>
              <a:lnSpc>
                <a:spcPct val="90000"/>
              </a:lnSpc>
            </a:pPr>
            <a:r>
              <a:rPr lang="en-US" sz="2400" b="1" dirty="0" smtClean="0">
                <a:solidFill>
                  <a:srgbClr val="336699"/>
                </a:solidFill>
              </a:rPr>
              <a:t>EV / EBITDA Ratio</a:t>
            </a:r>
            <a:r>
              <a:rPr lang="en-US" sz="2400" dirty="0" smtClean="0"/>
              <a:t> - Enterprise Value / EBITDA ratio - </a:t>
            </a:r>
            <a:r>
              <a:rPr lang="en-GB" sz="2400" dirty="0" smtClean="0"/>
              <a:t>the higher the better generally for company . </a:t>
            </a:r>
            <a:r>
              <a:rPr lang="en-US" sz="2400" dirty="0" smtClean="0"/>
              <a:t>It measures the operational performance of the firm. </a:t>
            </a:r>
            <a:endParaRPr lang="en-GB" sz="2400" dirty="0"/>
          </a:p>
          <a:p>
            <a:pPr>
              <a:lnSpc>
                <a:spcPct val="90000"/>
              </a:lnSpc>
            </a:pPr>
            <a:r>
              <a:rPr lang="en-GB" sz="2400" b="1" dirty="0">
                <a:solidFill>
                  <a:srgbClr val="336699"/>
                </a:solidFill>
              </a:rPr>
              <a:t>Dividend yield</a:t>
            </a:r>
            <a:r>
              <a:rPr lang="en-GB" sz="2400" dirty="0"/>
              <a:t> – ordinary share dividend / market price x 100 – higher the better. Relates the return on the investment to the share price.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944563"/>
            <a:ext cx="7772400" cy="701675"/>
          </a:xfrm>
        </p:spPr>
        <p:txBody>
          <a:bodyPr>
            <a:spAutoFit/>
          </a:bodyPr>
          <a:lstStyle/>
          <a:p>
            <a:r>
              <a:rPr lang="en-GB">
                <a:solidFill>
                  <a:srgbClr val="000000"/>
                </a:solidFill>
              </a:rPr>
              <a:t>Gearing</a:t>
            </a:r>
          </a:p>
        </p:txBody>
      </p:sp>
      <p:pic>
        <p:nvPicPr>
          <p:cNvPr id="8198" name="Picture 6" descr="ra4"/>
          <p:cNvPicPr>
            <a:picLocks noChangeAspect="1" noChangeArrowheads="1"/>
          </p:cNvPicPr>
          <p:nvPr/>
        </p:nvPicPr>
        <p:blipFill>
          <a:blip r:embed="rId2" cstate="print"/>
          <a:srcRect/>
          <a:stretch>
            <a:fillRect/>
          </a:stretch>
        </p:blipFill>
        <p:spPr bwMode="auto">
          <a:xfrm>
            <a:off x="34925" y="1774825"/>
            <a:ext cx="9075738" cy="432117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a:t>Gearing</a:t>
            </a:r>
          </a:p>
        </p:txBody>
      </p:sp>
      <p:sp>
        <p:nvSpPr>
          <p:cNvPr id="17411" name="Rectangle 3"/>
          <p:cNvSpPr>
            <a:spLocks noGrp="1" noChangeArrowheads="1"/>
          </p:cNvSpPr>
          <p:nvPr>
            <p:ph type="body" idx="1"/>
          </p:nvPr>
        </p:nvSpPr>
        <p:spPr/>
        <p:txBody>
          <a:bodyPr/>
          <a:lstStyle/>
          <a:p>
            <a:r>
              <a:rPr lang="en-GB" b="1">
                <a:solidFill>
                  <a:srgbClr val="336699"/>
                </a:solidFill>
              </a:rPr>
              <a:t>Gearing Ratio = Long term loans / Capital employed x 100</a:t>
            </a:r>
          </a:p>
          <a:p>
            <a:r>
              <a:rPr lang="en-GB"/>
              <a:t>The higher the ratio the more the business is exposed to interest rate fluctuations and to having to pay back interest and loans before being able to re-invest earnings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944563"/>
            <a:ext cx="7772400" cy="701675"/>
          </a:xfrm>
        </p:spPr>
        <p:txBody>
          <a:bodyPr>
            <a:spAutoFit/>
          </a:bodyPr>
          <a:lstStyle/>
          <a:p>
            <a:r>
              <a:rPr lang="en-GB">
                <a:solidFill>
                  <a:srgbClr val="000000"/>
                </a:solidFill>
              </a:rPr>
              <a:t>Profitability</a:t>
            </a:r>
          </a:p>
        </p:txBody>
      </p:sp>
      <p:pic>
        <p:nvPicPr>
          <p:cNvPr id="9222" name="Picture 6" descr="ra5"/>
          <p:cNvPicPr>
            <a:picLocks noChangeAspect="1" noChangeArrowheads="1"/>
          </p:cNvPicPr>
          <p:nvPr/>
        </p:nvPicPr>
        <p:blipFill>
          <a:blip r:embed="rId2" cstate="print"/>
          <a:srcRect/>
          <a:stretch>
            <a:fillRect/>
          </a:stretch>
        </p:blipFill>
        <p:spPr bwMode="auto">
          <a:xfrm>
            <a:off x="34925" y="2274888"/>
            <a:ext cx="9075738" cy="344011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a:t>Profitability</a:t>
            </a:r>
          </a:p>
        </p:txBody>
      </p:sp>
      <p:sp>
        <p:nvSpPr>
          <p:cNvPr id="18435" name="Rectangle 3"/>
          <p:cNvSpPr>
            <a:spLocks noGrp="1" noChangeArrowheads="1"/>
          </p:cNvSpPr>
          <p:nvPr>
            <p:ph type="body" idx="1"/>
          </p:nvPr>
        </p:nvSpPr>
        <p:spPr/>
        <p:txBody>
          <a:bodyPr/>
          <a:lstStyle/>
          <a:p>
            <a:pPr>
              <a:lnSpc>
                <a:spcPct val="90000"/>
              </a:lnSpc>
            </a:pPr>
            <a:r>
              <a:rPr lang="en-GB" sz="2800"/>
              <a:t>Profitability measures look at how much profit the firm generates from sales or from its capital assets</a:t>
            </a:r>
          </a:p>
          <a:p>
            <a:pPr>
              <a:lnSpc>
                <a:spcPct val="90000"/>
              </a:lnSpc>
            </a:pPr>
            <a:r>
              <a:rPr lang="en-GB" sz="2800"/>
              <a:t>Different measures of profit – gross and net</a:t>
            </a:r>
          </a:p>
          <a:p>
            <a:pPr lvl="1">
              <a:lnSpc>
                <a:spcPct val="90000"/>
              </a:lnSpc>
            </a:pPr>
            <a:r>
              <a:rPr lang="en-GB" sz="2400" b="1">
                <a:solidFill>
                  <a:srgbClr val="336699"/>
                </a:solidFill>
              </a:rPr>
              <a:t>Gross profit</a:t>
            </a:r>
            <a:r>
              <a:rPr lang="en-GB" sz="2400"/>
              <a:t> – effectively total revenue (turnover) – variable costs (cost of sales)</a:t>
            </a:r>
          </a:p>
          <a:p>
            <a:pPr lvl="1">
              <a:lnSpc>
                <a:spcPct val="90000"/>
              </a:lnSpc>
            </a:pPr>
            <a:r>
              <a:rPr lang="en-GB" sz="2400" b="1">
                <a:solidFill>
                  <a:srgbClr val="336699"/>
                </a:solidFill>
              </a:rPr>
              <a:t>Net Profit</a:t>
            </a:r>
            <a:r>
              <a:rPr lang="en-GB" sz="2400"/>
              <a:t> – effectively total revenue (turnover) – variable costs and fixed costs (overheads)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a:t>Profitability</a:t>
            </a:r>
          </a:p>
        </p:txBody>
      </p:sp>
      <p:sp>
        <p:nvSpPr>
          <p:cNvPr id="19459" name="Rectangle 3"/>
          <p:cNvSpPr>
            <a:spLocks noGrp="1" noChangeArrowheads="1"/>
          </p:cNvSpPr>
          <p:nvPr>
            <p:ph type="body" idx="1"/>
          </p:nvPr>
        </p:nvSpPr>
        <p:spPr/>
        <p:txBody>
          <a:bodyPr/>
          <a:lstStyle/>
          <a:p>
            <a:pPr>
              <a:lnSpc>
                <a:spcPct val="90000"/>
              </a:lnSpc>
            </a:pPr>
            <a:r>
              <a:rPr lang="en-GB" sz="2800" b="1">
                <a:solidFill>
                  <a:srgbClr val="336699"/>
                </a:solidFill>
              </a:rPr>
              <a:t>Gross Profit Margin = Gross profit / turnover x 100</a:t>
            </a:r>
          </a:p>
          <a:p>
            <a:pPr>
              <a:lnSpc>
                <a:spcPct val="90000"/>
              </a:lnSpc>
            </a:pPr>
            <a:r>
              <a:rPr lang="en-GB" sz="2800"/>
              <a:t>The higher the better</a:t>
            </a:r>
          </a:p>
          <a:p>
            <a:pPr>
              <a:lnSpc>
                <a:spcPct val="90000"/>
              </a:lnSpc>
            </a:pPr>
            <a:r>
              <a:rPr lang="en-GB" sz="2800"/>
              <a:t>Enables the firm to assess the impact of its sales and how much it cost to generate (produce) those sales</a:t>
            </a:r>
          </a:p>
          <a:p>
            <a:pPr>
              <a:lnSpc>
                <a:spcPct val="90000"/>
              </a:lnSpc>
            </a:pPr>
            <a:r>
              <a:rPr lang="en-GB" sz="2800"/>
              <a:t>A gross profit margin of 45% means that for every £1 of sales, the firm makes 45p in gross profit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a:t>Profitability</a:t>
            </a:r>
          </a:p>
        </p:txBody>
      </p:sp>
      <p:sp>
        <p:nvSpPr>
          <p:cNvPr id="20483" name="Rectangle 3"/>
          <p:cNvSpPr>
            <a:spLocks noGrp="1" noChangeArrowheads="1"/>
          </p:cNvSpPr>
          <p:nvPr>
            <p:ph type="body" idx="1"/>
          </p:nvPr>
        </p:nvSpPr>
        <p:spPr>
          <a:xfrm>
            <a:off x="685800" y="1752600"/>
            <a:ext cx="7772400" cy="4114800"/>
          </a:xfrm>
        </p:spPr>
        <p:txBody>
          <a:bodyPr/>
          <a:lstStyle/>
          <a:p>
            <a:pPr>
              <a:lnSpc>
                <a:spcPct val="90000"/>
              </a:lnSpc>
            </a:pPr>
            <a:r>
              <a:rPr lang="en-GB" sz="2400" b="1">
                <a:solidFill>
                  <a:srgbClr val="336699"/>
                </a:solidFill>
              </a:rPr>
              <a:t>Net Profit Margin = Net Profit / Turnover x 100</a:t>
            </a:r>
          </a:p>
          <a:p>
            <a:pPr>
              <a:lnSpc>
                <a:spcPct val="90000"/>
              </a:lnSpc>
            </a:pPr>
            <a:r>
              <a:rPr lang="en-GB" sz="2400"/>
              <a:t>Net profit takes into account the fixed costs involved in production – the overheads</a:t>
            </a:r>
          </a:p>
          <a:p>
            <a:pPr>
              <a:lnSpc>
                <a:spcPct val="90000"/>
              </a:lnSpc>
            </a:pPr>
            <a:r>
              <a:rPr lang="en-GB" sz="2400"/>
              <a:t>Keeping control over fixed costs is important – could be easy to overlook for example the amount of waste - paper, stationery, lighting, heating, water, etc.</a:t>
            </a:r>
          </a:p>
          <a:p>
            <a:pPr lvl="1">
              <a:lnSpc>
                <a:spcPct val="90000"/>
              </a:lnSpc>
            </a:pPr>
            <a:r>
              <a:rPr lang="en-GB" sz="1800"/>
              <a:t>e.g. – leaving a photocopier on overnight uses enough electricity to make 5,300 A4 copies. (1,934,500 per year)</a:t>
            </a:r>
          </a:p>
          <a:p>
            <a:pPr lvl="1">
              <a:lnSpc>
                <a:spcPct val="90000"/>
              </a:lnSpc>
            </a:pPr>
            <a:r>
              <a:rPr lang="en-GB" sz="1800"/>
              <a:t>1 ream = 500 copies. 1 ream = £5.00 (on average)</a:t>
            </a:r>
          </a:p>
          <a:p>
            <a:pPr lvl="1">
              <a:lnSpc>
                <a:spcPct val="90000"/>
              </a:lnSpc>
            </a:pPr>
            <a:r>
              <a:rPr lang="en-GB" sz="1800"/>
              <a:t>Total cost therefore</a:t>
            </a:r>
            <a:r>
              <a:rPr lang="en-GB" sz="2000"/>
              <a:t> </a:t>
            </a:r>
            <a:r>
              <a:rPr lang="en-GB" sz="1800"/>
              <a:t>= £19,345 per year – or 1 person’s salary</a:t>
            </a:r>
          </a:p>
          <a:p>
            <a:pPr>
              <a:lnSpc>
                <a:spcPct val="90000"/>
              </a:lnSpc>
            </a:pPr>
            <a:endParaRPr lang="en-GB"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a:t>Profitability</a:t>
            </a:r>
          </a:p>
        </p:txBody>
      </p:sp>
      <p:sp>
        <p:nvSpPr>
          <p:cNvPr id="21507" name="Rectangle 3"/>
          <p:cNvSpPr>
            <a:spLocks noGrp="1" noChangeArrowheads="1"/>
          </p:cNvSpPr>
          <p:nvPr>
            <p:ph type="body" idx="1"/>
          </p:nvPr>
        </p:nvSpPr>
        <p:spPr/>
        <p:txBody>
          <a:bodyPr/>
          <a:lstStyle/>
          <a:p>
            <a:r>
              <a:rPr lang="en-GB" b="1">
                <a:solidFill>
                  <a:srgbClr val="336699"/>
                </a:solidFill>
              </a:rPr>
              <a:t>Return on Capital Employed (ROCE) = Profit / capital employed x 100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a:t>Profitability</a:t>
            </a:r>
          </a:p>
        </p:txBody>
      </p:sp>
      <p:sp>
        <p:nvSpPr>
          <p:cNvPr id="22531" name="Rectangle 3"/>
          <p:cNvSpPr>
            <a:spLocks noGrp="1" noChangeArrowheads="1"/>
          </p:cNvSpPr>
          <p:nvPr>
            <p:ph type="body" idx="1"/>
          </p:nvPr>
        </p:nvSpPr>
        <p:spPr/>
        <p:txBody>
          <a:bodyPr/>
          <a:lstStyle/>
          <a:p>
            <a:pPr>
              <a:lnSpc>
                <a:spcPct val="90000"/>
              </a:lnSpc>
            </a:pPr>
            <a:r>
              <a:rPr lang="en-GB"/>
              <a:t>The higher the better</a:t>
            </a:r>
          </a:p>
          <a:p>
            <a:pPr>
              <a:lnSpc>
                <a:spcPct val="90000"/>
              </a:lnSpc>
            </a:pPr>
            <a:r>
              <a:rPr lang="en-GB"/>
              <a:t>Shows how effective the firm is in using its capital to generate profit</a:t>
            </a:r>
          </a:p>
          <a:p>
            <a:pPr>
              <a:lnSpc>
                <a:spcPct val="90000"/>
              </a:lnSpc>
            </a:pPr>
            <a:r>
              <a:rPr lang="en-GB"/>
              <a:t>A ROCE of 25% means that it uses every £1 of capital to generate 25p in profit</a:t>
            </a:r>
          </a:p>
          <a:p>
            <a:pPr>
              <a:lnSpc>
                <a:spcPct val="90000"/>
              </a:lnSpc>
            </a:pPr>
            <a:r>
              <a:rPr lang="en-GB"/>
              <a:t>Partly a measure of efficiency in organisation and use of capital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title"/>
          </p:nvPr>
        </p:nvSpPr>
        <p:spPr>
          <a:xfrm>
            <a:off x="685800" y="260350"/>
            <a:ext cx="7772400" cy="762000"/>
          </a:xfrm>
        </p:spPr>
        <p:txBody>
          <a:bodyPr/>
          <a:lstStyle/>
          <a:p>
            <a:r>
              <a:rPr lang="en-US"/>
              <a:t>Financial Analysis</a:t>
            </a:r>
          </a:p>
        </p:txBody>
      </p:sp>
      <p:sp>
        <p:nvSpPr>
          <p:cNvPr id="26628" name="Rectangle 4"/>
          <p:cNvSpPr>
            <a:spLocks noGrp="1" noChangeArrowheads="1"/>
          </p:cNvSpPr>
          <p:nvPr>
            <p:ph type="body" idx="1"/>
          </p:nvPr>
        </p:nvSpPr>
        <p:spPr>
          <a:xfrm>
            <a:off x="685800" y="1341438"/>
            <a:ext cx="7772400" cy="4114800"/>
          </a:xfrm>
        </p:spPr>
        <p:txBody>
          <a:bodyPr/>
          <a:lstStyle/>
          <a:p>
            <a:r>
              <a:rPr lang="en-US"/>
              <a:t>Assessment of the firm’s past, present and future financial conditions</a:t>
            </a:r>
          </a:p>
          <a:p>
            <a:r>
              <a:rPr lang="en-US"/>
              <a:t>Done to find firm’s financial strengths and weaknesses</a:t>
            </a:r>
          </a:p>
          <a:p>
            <a:r>
              <a:rPr lang="en-US"/>
              <a:t>Primary Tools:</a:t>
            </a:r>
          </a:p>
          <a:p>
            <a:pPr lvl="1"/>
            <a:r>
              <a:rPr lang="en-US"/>
              <a:t>Financial Statements</a:t>
            </a:r>
          </a:p>
          <a:p>
            <a:pPr lvl="1"/>
            <a:r>
              <a:rPr lang="en-US"/>
              <a:t>Comparison of financial ratios to past, industry, sector and all firms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additive="base">
                                        <p:cTn id="7" dur="500" fill="hold"/>
                                        <p:tgtEl>
                                          <p:spTgt spid="26627"/>
                                        </p:tgtEl>
                                        <p:attrNameLst>
                                          <p:attrName>ppt_x</p:attrName>
                                        </p:attrNameLst>
                                      </p:cBhvr>
                                      <p:tavLst>
                                        <p:tav tm="0">
                                          <p:val>
                                            <p:strVal val="#ppt_x"/>
                                          </p:val>
                                        </p:tav>
                                        <p:tav tm="100000">
                                          <p:val>
                                            <p:strVal val="#ppt_x"/>
                                          </p:val>
                                        </p:tav>
                                      </p:tavLst>
                                    </p:anim>
                                    <p:anim calcmode="lin" valueType="num">
                                      <p:cBhvr additive="base">
                                        <p:cTn id="8" dur="500" fill="hold"/>
                                        <p:tgtEl>
                                          <p:spTgt spid="2662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26628">
                                            <p:txEl>
                                              <p:pRg st="0" end="0"/>
                                            </p:txEl>
                                          </p:spTgt>
                                        </p:tgtEl>
                                        <p:attrNameLst>
                                          <p:attrName>style.visibility</p:attrName>
                                        </p:attrNameLst>
                                      </p:cBhvr>
                                      <p:to>
                                        <p:strVal val="visible"/>
                                      </p:to>
                                    </p:set>
                                    <p:anim to="" calcmode="lin" valueType="num">
                                      <p:cBhvr>
                                        <p:cTn id="13" dur="1" fill="hold"/>
                                        <p:tgtEl>
                                          <p:spTgt spid="26628">
                                            <p:txEl>
                                              <p:pRg st="0" end="0"/>
                                            </p:txEl>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26628">
                                            <p:txEl>
                                              <p:pRg st="1" end="1"/>
                                            </p:txEl>
                                          </p:spTgt>
                                        </p:tgtEl>
                                        <p:attrNameLst>
                                          <p:attrName>style.visibility</p:attrName>
                                        </p:attrNameLst>
                                      </p:cBhvr>
                                      <p:to>
                                        <p:strVal val="visible"/>
                                      </p:to>
                                    </p:set>
                                    <p:anim to="" calcmode="lin" valueType="num">
                                      <p:cBhvr>
                                        <p:cTn id="18" dur="1" fill="hold"/>
                                        <p:tgtEl>
                                          <p:spTgt spid="26628">
                                            <p:txEl>
                                              <p:pRg st="1" end="1"/>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26628">
                                            <p:txEl>
                                              <p:pRg st="2" end="2"/>
                                            </p:txEl>
                                          </p:spTgt>
                                        </p:tgtEl>
                                        <p:attrNameLst>
                                          <p:attrName>style.visibility</p:attrName>
                                        </p:attrNameLst>
                                      </p:cBhvr>
                                      <p:to>
                                        <p:strVal val="visible"/>
                                      </p:to>
                                    </p:set>
                                    <p:anim to="" calcmode="lin" valueType="num">
                                      <p:cBhvr>
                                        <p:cTn id="23" dur="1" fill="hold"/>
                                        <p:tgtEl>
                                          <p:spTgt spid="26628">
                                            <p:txEl>
                                              <p:pRg st="2" end="2"/>
                                            </p:txEl>
                                          </p:spTgt>
                                        </p:tgtEl>
                                        <p:attrNameLst>
                                          <p:attrName/>
                                        </p:attrNameLst>
                                      </p:cBhvr>
                                    </p:anim>
                                  </p:childTnLst>
                                </p:cTn>
                              </p:par>
                              <p:par>
                                <p:cTn id="24" presetID="24" presetClass="entr" presetSubtype="0" fill="hold" grpId="0" nodeType="withEffect">
                                  <p:stCondLst>
                                    <p:cond delay="0"/>
                                  </p:stCondLst>
                                  <p:childTnLst>
                                    <p:set>
                                      <p:cBhvr>
                                        <p:cTn id="25" dur="1" fill="hold">
                                          <p:stCondLst>
                                            <p:cond delay="499"/>
                                          </p:stCondLst>
                                        </p:cTn>
                                        <p:tgtEl>
                                          <p:spTgt spid="26628">
                                            <p:txEl>
                                              <p:pRg st="3" end="3"/>
                                            </p:txEl>
                                          </p:spTgt>
                                        </p:tgtEl>
                                        <p:attrNameLst>
                                          <p:attrName>style.visibility</p:attrName>
                                        </p:attrNameLst>
                                      </p:cBhvr>
                                      <p:to>
                                        <p:strVal val="visible"/>
                                      </p:to>
                                    </p:set>
                                    <p:anim to="" calcmode="lin" valueType="num">
                                      <p:cBhvr>
                                        <p:cTn id="26" dur="1" fill="hold"/>
                                        <p:tgtEl>
                                          <p:spTgt spid="26628">
                                            <p:txEl>
                                              <p:pRg st="3" end="3"/>
                                            </p:txEl>
                                          </p:spTgt>
                                        </p:tgtEl>
                                        <p:attrNameLst>
                                          <p:attrName/>
                                        </p:attrNameLst>
                                      </p:cBhvr>
                                    </p:anim>
                                  </p:childTnLst>
                                </p:cTn>
                              </p:par>
                              <p:par>
                                <p:cTn id="27" presetID="24" presetClass="entr" presetSubtype="0" fill="hold" grpId="0" nodeType="withEffect">
                                  <p:stCondLst>
                                    <p:cond delay="0"/>
                                  </p:stCondLst>
                                  <p:childTnLst>
                                    <p:set>
                                      <p:cBhvr>
                                        <p:cTn id="28" dur="1" fill="hold">
                                          <p:stCondLst>
                                            <p:cond delay="499"/>
                                          </p:stCondLst>
                                        </p:cTn>
                                        <p:tgtEl>
                                          <p:spTgt spid="26628">
                                            <p:txEl>
                                              <p:pRg st="4" end="4"/>
                                            </p:txEl>
                                          </p:spTgt>
                                        </p:tgtEl>
                                        <p:attrNameLst>
                                          <p:attrName>style.visibility</p:attrName>
                                        </p:attrNameLst>
                                      </p:cBhvr>
                                      <p:to>
                                        <p:strVal val="visible"/>
                                      </p:to>
                                    </p:set>
                                    <p:anim to="" calcmode="lin" valueType="num">
                                      <p:cBhvr>
                                        <p:cTn id="29" dur="1" fill="hold"/>
                                        <p:tgtEl>
                                          <p:spTgt spid="26628">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utoUpdateAnimBg="0"/>
      <p:bldP spid="26628"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944563"/>
            <a:ext cx="7772400" cy="701675"/>
          </a:xfrm>
        </p:spPr>
        <p:txBody>
          <a:bodyPr>
            <a:spAutoFit/>
          </a:bodyPr>
          <a:lstStyle/>
          <a:p>
            <a:r>
              <a:rPr lang="en-GB">
                <a:solidFill>
                  <a:srgbClr val="000000"/>
                </a:solidFill>
              </a:rPr>
              <a:t>Financial</a:t>
            </a:r>
          </a:p>
        </p:txBody>
      </p:sp>
      <p:pic>
        <p:nvPicPr>
          <p:cNvPr id="10246" name="Picture 6" descr="ra6"/>
          <p:cNvPicPr>
            <a:picLocks noChangeAspect="1" noChangeArrowheads="1"/>
          </p:cNvPicPr>
          <p:nvPr/>
        </p:nvPicPr>
        <p:blipFill>
          <a:blip r:embed="rId2" cstate="print"/>
          <a:srcRect/>
          <a:stretch>
            <a:fillRect/>
          </a:stretch>
        </p:blipFill>
        <p:spPr bwMode="auto">
          <a:xfrm>
            <a:off x="34925" y="1752600"/>
            <a:ext cx="9075738" cy="43434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944563"/>
            <a:ext cx="7772400" cy="701675"/>
          </a:xfrm>
        </p:spPr>
        <p:txBody>
          <a:bodyPr>
            <a:spAutoFit/>
          </a:bodyPr>
          <a:lstStyle/>
          <a:p>
            <a:r>
              <a:rPr lang="en-GB">
                <a:solidFill>
                  <a:srgbClr val="000000"/>
                </a:solidFill>
              </a:rPr>
              <a:t>Asset Turnover</a:t>
            </a:r>
          </a:p>
        </p:txBody>
      </p:sp>
      <p:sp>
        <p:nvSpPr>
          <p:cNvPr id="11267" name="Rectangle 3"/>
          <p:cNvSpPr>
            <a:spLocks noGrp="1" noChangeArrowheads="1"/>
          </p:cNvSpPr>
          <p:nvPr>
            <p:ph type="body" idx="1"/>
          </p:nvPr>
        </p:nvSpPr>
        <p:spPr>
          <a:xfrm>
            <a:off x="685800" y="2197100"/>
            <a:ext cx="7772400" cy="1698625"/>
          </a:xfrm>
        </p:spPr>
        <p:txBody>
          <a:bodyPr>
            <a:spAutoFit/>
          </a:bodyPr>
          <a:lstStyle/>
          <a:p>
            <a:r>
              <a:rPr lang="en-GB" sz="2400" b="1"/>
              <a:t>Asset Turnover = Sales turnover / assets employed</a:t>
            </a:r>
          </a:p>
          <a:p>
            <a:r>
              <a:rPr lang="en-GB" sz="2400"/>
              <a:t>Using assets to generate profit</a:t>
            </a:r>
          </a:p>
          <a:p>
            <a:r>
              <a:rPr lang="en-GB" sz="2400"/>
              <a:t>Asset turnover x net profit margin = ROCE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944563"/>
            <a:ext cx="7772400" cy="701675"/>
          </a:xfrm>
        </p:spPr>
        <p:txBody>
          <a:bodyPr>
            <a:spAutoFit/>
          </a:bodyPr>
          <a:lstStyle/>
          <a:p>
            <a:r>
              <a:rPr lang="en-GB">
                <a:solidFill>
                  <a:srgbClr val="000000"/>
                </a:solidFill>
              </a:rPr>
              <a:t>Stock Turnover</a:t>
            </a:r>
          </a:p>
        </p:txBody>
      </p:sp>
      <p:sp>
        <p:nvSpPr>
          <p:cNvPr id="12291" name="Rectangle 3"/>
          <p:cNvSpPr>
            <a:spLocks noGrp="1" noChangeArrowheads="1"/>
          </p:cNvSpPr>
          <p:nvPr>
            <p:ph type="body" idx="1"/>
          </p:nvPr>
        </p:nvSpPr>
        <p:spPr>
          <a:xfrm>
            <a:off x="609600" y="2105025"/>
            <a:ext cx="7772400" cy="3686175"/>
          </a:xfrm>
        </p:spPr>
        <p:txBody>
          <a:bodyPr>
            <a:spAutoFit/>
          </a:bodyPr>
          <a:lstStyle/>
          <a:p>
            <a:r>
              <a:rPr lang="en-GB" sz="2000" b="1">
                <a:solidFill>
                  <a:schemeClr val="accent2"/>
                </a:solidFill>
              </a:rPr>
              <a:t>Stock turnover =  Cost of goods sold / stock expressed as times per year</a:t>
            </a:r>
          </a:p>
          <a:p>
            <a:r>
              <a:rPr lang="en-GB" sz="2000"/>
              <a:t>The rate at which a company’s stock is turned over</a:t>
            </a:r>
          </a:p>
          <a:p>
            <a:r>
              <a:rPr lang="en-GB" sz="2000"/>
              <a:t>A high stock turnover might mean increased efficiency?</a:t>
            </a:r>
          </a:p>
          <a:p>
            <a:pPr lvl="1"/>
            <a:r>
              <a:rPr lang="en-GB" sz="2000"/>
              <a:t>But: dependent on the type of business – supermarkets might have high stock turnover ratios whereas a shop selling high value musical instruments might have low stock turnover ratio</a:t>
            </a:r>
          </a:p>
          <a:p>
            <a:pPr lvl="1"/>
            <a:r>
              <a:rPr lang="en-GB" sz="2000"/>
              <a:t>Low stock turnover could mean poor customer satisfaction if people are not buying the goods (Marks and Spencer?)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944563"/>
            <a:ext cx="7772400" cy="701675"/>
          </a:xfrm>
        </p:spPr>
        <p:txBody>
          <a:bodyPr>
            <a:spAutoFit/>
          </a:bodyPr>
          <a:lstStyle/>
          <a:p>
            <a:r>
              <a:rPr lang="en-GB">
                <a:solidFill>
                  <a:srgbClr val="000000"/>
                </a:solidFill>
              </a:rPr>
              <a:t>Debtor Days</a:t>
            </a:r>
          </a:p>
        </p:txBody>
      </p:sp>
      <p:sp>
        <p:nvSpPr>
          <p:cNvPr id="13315" name="Rectangle 3"/>
          <p:cNvSpPr>
            <a:spLocks noGrp="1" noChangeArrowheads="1"/>
          </p:cNvSpPr>
          <p:nvPr>
            <p:ph type="body" idx="1"/>
          </p:nvPr>
        </p:nvSpPr>
        <p:spPr>
          <a:xfrm>
            <a:off x="685800" y="2197100"/>
            <a:ext cx="7772400" cy="2867025"/>
          </a:xfrm>
        </p:spPr>
        <p:txBody>
          <a:bodyPr>
            <a:spAutoFit/>
          </a:bodyPr>
          <a:lstStyle/>
          <a:p>
            <a:r>
              <a:rPr lang="en-GB" sz="2400" b="1">
                <a:solidFill>
                  <a:srgbClr val="336699"/>
                </a:solidFill>
              </a:rPr>
              <a:t>Debtor Days = Debtors / sales turnover x 365</a:t>
            </a:r>
          </a:p>
          <a:p>
            <a:r>
              <a:rPr lang="en-GB" sz="2400"/>
              <a:t>Shorter the better</a:t>
            </a:r>
          </a:p>
          <a:p>
            <a:r>
              <a:rPr lang="en-GB" sz="2400"/>
              <a:t>Gives a measure of how long it takes the business to recover debts</a:t>
            </a:r>
          </a:p>
          <a:p>
            <a:r>
              <a:rPr lang="en-GB" sz="2400"/>
              <a:t>Can be skewed by the degree of credit facility a firm offers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534400" cy="6002338"/>
          </a:xfrm>
          <a:prstGeom prst="rect">
            <a:avLst/>
          </a:prstGeom>
          <a:noFill/>
        </p:spPr>
        <p:txBody>
          <a:bodyPr>
            <a:spAutoFit/>
          </a:bodyPr>
          <a:lstStyle/>
          <a:p>
            <a:pPr algn="just">
              <a:defRPr/>
            </a:pPr>
            <a:r>
              <a:rPr lang="en-US" dirty="0">
                <a:latin typeface="Arial" charset="0"/>
                <a:cs typeface="+mn-cs"/>
              </a:rPr>
              <a:t>Before looking at the ratios there are a number of </a:t>
            </a:r>
            <a:r>
              <a:rPr lang="en-US" b="1" dirty="0">
                <a:latin typeface="Arial" charset="0"/>
                <a:cs typeface="+mn-cs"/>
              </a:rPr>
              <a:t>cautionary points concerning their use that need to be identified :</a:t>
            </a:r>
            <a:r>
              <a:rPr lang="en-US" dirty="0">
                <a:latin typeface="Arial" charset="0"/>
                <a:cs typeface="+mn-cs"/>
              </a:rPr>
              <a:t> </a:t>
            </a:r>
          </a:p>
          <a:p>
            <a:pPr algn="just">
              <a:defRPr/>
            </a:pPr>
            <a:endParaRPr lang="en-US" dirty="0">
              <a:latin typeface="Arial" charset="0"/>
              <a:cs typeface="+mn-cs"/>
            </a:endParaRPr>
          </a:p>
          <a:p>
            <a:pPr marL="342900" indent="-342900" algn="just">
              <a:buFontTx/>
              <a:buAutoNum type="alphaLcPeriod"/>
              <a:defRPr/>
            </a:pPr>
            <a:r>
              <a:rPr lang="en-US" dirty="0">
                <a:latin typeface="Arial" charset="0"/>
                <a:cs typeface="+mn-cs"/>
              </a:rPr>
              <a:t>The dates and duration of the financial statements being compared should be the same. If not, the effects of seasonality may cause erroneous conclusions to be drawn.</a:t>
            </a:r>
          </a:p>
          <a:p>
            <a:pPr marL="342900" indent="-342900" algn="just">
              <a:buFontTx/>
              <a:buAutoNum type="alphaLcPeriod"/>
              <a:defRPr/>
            </a:pPr>
            <a:endParaRPr lang="en-US" dirty="0">
              <a:latin typeface="Arial" charset="0"/>
              <a:cs typeface="+mn-cs"/>
            </a:endParaRPr>
          </a:p>
          <a:p>
            <a:pPr marL="342900" indent="-342900" algn="just">
              <a:buFontTx/>
              <a:buAutoNum type="alphaLcPeriod"/>
              <a:defRPr/>
            </a:pPr>
            <a:r>
              <a:rPr lang="en-US" dirty="0">
                <a:latin typeface="Arial" charset="0"/>
                <a:cs typeface="+mn-cs"/>
              </a:rPr>
              <a:t>The accounts to be compared should have been prepared on the same bases. Different treatment of stocks or depreciations or asset valuations will distort the results.</a:t>
            </a:r>
          </a:p>
          <a:p>
            <a:pPr marL="342900" indent="-342900" algn="just">
              <a:buFontTx/>
              <a:buAutoNum type="alphaLcPeriod"/>
              <a:defRPr/>
            </a:pPr>
            <a:endParaRPr lang="en-US" dirty="0">
              <a:latin typeface="Arial" charset="0"/>
              <a:cs typeface="+mn-cs"/>
            </a:endParaRPr>
          </a:p>
          <a:p>
            <a:pPr marL="342900" indent="-342900" algn="just">
              <a:buFontTx/>
              <a:buAutoNum type="alphaLcPeriod"/>
              <a:defRPr/>
            </a:pPr>
            <a:r>
              <a:rPr lang="en-US" dirty="0">
                <a:latin typeface="Arial" charset="0"/>
                <a:cs typeface="+mn-cs"/>
              </a:rPr>
              <a:t>In order to judge the overall performance of the firm a group of ratios, as opposed to just one or two should be used. In order to identify trends at least three years of ratios are normally required.    </a:t>
            </a:r>
          </a:p>
          <a:p>
            <a:pPr marL="342900" indent="-342900" algn="just">
              <a:defRPr/>
            </a:pPr>
            <a:endParaRPr lang="en-US" dirty="0">
              <a:latin typeface="Arial" charset="0"/>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50800"/>
            <a:ext cx="8686800" cy="838200"/>
          </a:xfrm>
          <a:noFill/>
          <a:ln/>
        </p:spPr>
        <p:txBody>
          <a:bodyPr>
            <a:normAutofit/>
          </a:bodyPr>
          <a:lstStyle/>
          <a:p>
            <a:pPr algn="l">
              <a:defRPr/>
            </a:pPr>
            <a:r>
              <a:rPr lang="en-US" sz="3600" kern="1200" cap="all" dirty="0">
                <a:solidFill>
                  <a:schemeClr val="tx2"/>
                </a:solidFill>
                <a:effectLst>
                  <a:reflection blurRad="12700" stA="48000" endA="300" endPos="55000" dir="5400000" sy="-90000" algn="bl" rotWithShape="0"/>
                </a:effectLst>
                <a:latin typeface="+mj-lt"/>
                <a:ea typeface="+mj-ea"/>
                <a:cs typeface="+mj-cs"/>
              </a:rPr>
              <a:t>Some important notes </a:t>
            </a:r>
          </a:p>
        </p:txBody>
      </p:sp>
      <p:sp>
        <p:nvSpPr>
          <p:cNvPr id="35843" name="Content Placeholder 2"/>
          <p:cNvSpPr>
            <a:spLocks noGrp="1"/>
          </p:cNvSpPr>
          <p:nvPr>
            <p:ph idx="4294967295"/>
          </p:nvPr>
        </p:nvSpPr>
        <p:spPr>
          <a:xfrm>
            <a:off x="304800" y="933450"/>
            <a:ext cx="8686800" cy="5303838"/>
          </a:xfrm>
        </p:spPr>
        <p:txBody>
          <a:bodyPr/>
          <a:lstStyle/>
          <a:p>
            <a:pPr algn="just">
              <a:lnSpc>
                <a:spcPct val="110000"/>
              </a:lnSpc>
            </a:pPr>
            <a:r>
              <a:rPr lang="en-US" sz="2000"/>
              <a:t>Liabilities have Credit balance and Assets have Debit balance</a:t>
            </a:r>
          </a:p>
          <a:p>
            <a:pPr algn="just">
              <a:lnSpc>
                <a:spcPct val="110000"/>
              </a:lnSpc>
            </a:pPr>
            <a:r>
              <a:rPr lang="en-US" sz="2000"/>
              <a:t>Current Liabilities are those which have either become due for payment or shall fall due for payment within 12 months from the date of Balance Sheet</a:t>
            </a:r>
          </a:p>
          <a:p>
            <a:pPr algn="just">
              <a:lnSpc>
                <a:spcPct val="110000"/>
              </a:lnSpc>
            </a:pPr>
            <a:r>
              <a:rPr lang="en-US" sz="2000"/>
              <a:t>Current Assets are those which undergo change in their shape/form within 12 months. These are also called Working Capital or Gross Working Capital</a:t>
            </a:r>
          </a:p>
          <a:p>
            <a:pPr algn="just">
              <a:lnSpc>
                <a:spcPct val="110000"/>
              </a:lnSpc>
            </a:pPr>
            <a:r>
              <a:rPr lang="en-US" sz="2000"/>
              <a:t>Net Worth &amp; Long Term Liabilities are also called </a:t>
            </a:r>
            <a:r>
              <a:rPr lang="en-US" sz="2000" b="1" i="1" u="sng"/>
              <a:t>Long Term Sources of Funds</a:t>
            </a:r>
          </a:p>
          <a:p>
            <a:pPr algn="just">
              <a:lnSpc>
                <a:spcPct val="110000"/>
              </a:lnSpc>
            </a:pPr>
            <a:r>
              <a:rPr lang="en-US" sz="2000"/>
              <a:t>Current Liabilities are known as </a:t>
            </a:r>
            <a:r>
              <a:rPr lang="en-US" sz="2000" b="1" i="1" u="sng"/>
              <a:t>Short Term Sources of Funds</a:t>
            </a:r>
          </a:p>
          <a:p>
            <a:pPr algn="just">
              <a:lnSpc>
                <a:spcPct val="110000"/>
              </a:lnSpc>
            </a:pPr>
            <a:r>
              <a:rPr lang="en-US" sz="2000"/>
              <a:t>Long Term Liabilities &amp; Short Term Liabilities are also called </a:t>
            </a:r>
            <a:r>
              <a:rPr lang="en-US" sz="2000" b="1" i="1" u="sng"/>
              <a:t>Outside Liabilities</a:t>
            </a:r>
          </a:p>
          <a:p>
            <a:pPr algn="just">
              <a:lnSpc>
                <a:spcPct val="110000"/>
              </a:lnSpc>
            </a:pPr>
            <a:r>
              <a:rPr lang="en-US" sz="2000"/>
              <a:t>Current Assets are </a:t>
            </a:r>
            <a:r>
              <a:rPr lang="en-US" sz="2000" b="1" i="1" u="sng"/>
              <a:t>Short Term Use of Funds</a:t>
            </a:r>
          </a:p>
          <a:p>
            <a:pPr>
              <a:lnSpc>
                <a:spcPct val="110000"/>
              </a:lnSpc>
            </a:pP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20638"/>
            <a:ext cx="8686800" cy="838201"/>
          </a:xfrm>
          <a:noFill/>
          <a:ln/>
        </p:spPr>
        <p:txBody>
          <a:bodyPr>
            <a:normAutofit/>
          </a:bodyPr>
          <a:lstStyle/>
          <a:p>
            <a:pPr algn="l">
              <a:defRPr/>
            </a:pPr>
            <a:r>
              <a:rPr lang="en-US" sz="3600" kern="1200" cap="all" dirty="0">
                <a:solidFill>
                  <a:schemeClr val="tx2"/>
                </a:solidFill>
                <a:effectLst>
                  <a:reflection blurRad="12700" stA="48000" endA="300" endPos="55000" dir="5400000" sy="-90000" algn="bl" rotWithShape="0"/>
                </a:effectLst>
                <a:latin typeface="+mj-lt"/>
                <a:ea typeface="+mj-ea"/>
                <a:cs typeface="+mj-cs"/>
              </a:rPr>
              <a:t>Some important notes </a:t>
            </a:r>
          </a:p>
        </p:txBody>
      </p:sp>
      <p:sp>
        <p:nvSpPr>
          <p:cNvPr id="17411" name="Content Placeholder 2"/>
          <p:cNvSpPr>
            <a:spLocks noGrp="1"/>
          </p:cNvSpPr>
          <p:nvPr>
            <p:ph idx="4294967295"/>
          </p:nvPr>
        </p:nvSpPr>
        <p:spPr>
          <a:xfrm>
            <a:off x="250825" y="908050"/>
            <a:ext cx="8642350" cy="4114800"/>
          </a:xfrm>
        </p:spPr>
        <p:txBody>
          <a:bodyPr/>
          <a:lstStyle/>
          <a:p>
            <a:pPr algn="just"/>
            <a:r>
              <a:rPr lang="en-US" sz="2000"/>
              <a:t>Assets other than Current Assets are </a:t>
            </a:r>
            <a:r>
              <a:rPr lang="en-US" sz="2000" b="1" i="1" u="sng"/>
              <a:t>Long Term Use of Funds </a:t>
            </a:r>
          </a:p>
          <a:p>
            <a:pPr algn="just"/>
            <a:r>
              <a:rPr lang="en-US" sz="2000"/>
              <a:t>Installments of Term Loan Payable in 12 months are to be taken as Current Liability only for Calculation of Current Ratio &amp; Quick Ratio.</a:t>
            </a:r>
          </a:p>
          <a:p>
            <a:pPr algn="just"/>
            <a:r>
              <a:rPr lang="en-US" sz="2000"/>
              <a:t>If there is </a:t>
            </a:r>
            <a:r>
              <a:rPr lang="en-US" sz="2000" b="1"/>
              <a:t>profit</a:t>
            </a:r>
            <a:r>
              <a:rPr lang="en-US" sz="2000"/>
              <a:t> it shall become part of </a:t>
            </a:r>
            <a:r>
              <a:rPr lang="en-US" sz="2000" b="1"/>
              <a:t>Net Worth </a:t>
            </a:r>
            <a:r>
              <a:rPr lang="en-US" sz="2000"/>
              <a:t>under the head Reserves and if there is </a:t>
            </a:r>
            <a:r>
              <a:rPr lang="en-US" sz="2000" b="1">
                <a:solidFill>
                  <a:srgbClr val="FF0000"/>
                </a:solidFill>
              </a:rPr>
              <a:t>loss</a:t>
            </a:r>
            <a:r>
              <a:rPr lang="en-US" sz="2000"/>
              <a:t> it will become part of </a:t>
            </a:r>
            <a:r>
              <a:rPr lang="en-US" sz="2000" b="1">
                <a:solidFill>
                  <a:srgbClr val="FF0000"/>
                </a:solidFill>
              </a:rPr>
              <a:t>Intangible Assets</a:t>
            </a:r>
          </a:p>
          <a:p>
            <a:pPr algn="just"/>
            <a:r>
              <a:rPr lang="en-US" sz="2000"/>
              <a:t>Investments in Govt. Securities to be treated </a:t>
            </a:r>
            <a:r>
              <a:rPr lang="en-US" sz="2000" b="1"/>
              <a:t>current</a:t>
            </a:r>
            <a:r>
              <a:rPr lang="en-US" sz="2000"/>
              <a:t> only if these are marketable and due.  Investments in other securities are to be treated </a:t>
            </a:r>
            <a:r>
              <a:rPr lang="en-US" sz="2000" b="1"/>
              <a:t>Current</a:t>
            </a:r>
            <a:r>
              <a:rPr lang="en-US" sz="2000"/>
              <a:t> if they are quoted. Investments in allied/associate/sister units or firms to be treated as </a:t>
            </a:r>
            <a:r>
              <a:rPr lang="en-US" sz="2000" b="1"/>
              <a:t>Non-current.</a:t>
            </a:r>
          </a:p>
          <a:p>
            <a:pPr algn="just"/>
            <a:r>
              <a:rPr lang="en-US" sz="2000"/>
              <a:t>Bonus Shares as issued by capitalization of General reserves and as such do not affect the Net Worth. With Rights Issue, change takes place in Net Worth and Current Ratio.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1219200" y="457200"/>
            <a:ext cx="6553200" cy="4494213"/>
          </a:xfrm>
          <a:prstGeom prst="rect">
            <a:avLst/>
          </a:prstGeom>
          <a:noFill/>
          <a:ln w="9525">
            <a:noFill/>
            <a:miter lim="800000"/>
            <a:headEnd/>
            <a:tailEnd/>
          </a:ln>
        </p:spPr>
        <p:txBody>
          <a:bodyPr>
            <a:spAutoFit/>
          </a:bodyPr>
          <a:lstStyle/>
          <a:p>
            <a:pPr marL="457200" indent="-457200" algn="just"/>
            <a:r>
              <a:rPr lang="en-US" sz="2000">
                <a:latin typeface="Constantia" pitchFamily="18" charset="0"/>
              </a:rPr>
              <a:t> </a:t>
            </a:r>
            <a:endParaRPr lang="en-US" sz="2000">
              <a:solidFill>
                <a:srgbClr val="7030A0"/>
              </a:solidFill>
              <a:latin typeface="Constantia" pitchFamily="18" charset="0"/>
            </a:endParaRPr>
          </a:p>
          <a:p>
            <a:pPr marL="457200" indent="-457200" algn="just"/>
            <a:endParaRPr lang="en-US" b="1">
              <a:latin typeface="Calibri" pitchFamily="34" charset="0"/>
            </a:endParaRPr>
          </a:p>
          <a:p>
            <a:pPr marL="457200" indent="-457200" algn="just"/>
            <a:endParaRPr lang="en-US" b="1">
              <a:latin typeface="Calibri" pitchFamily="34" charset="0"/>
            </a:endParaRPr>
          </a:p>
          <a:p>
            <a:pPr marL="457200" indent="-457200" algn="just"/>
            <a:endParaRPr lang="en-US" b="1">
              <a:latin typeface="Calibri" pitchFamily="34" charset="0"/>
            </a:endParaRPr>
          </a:p>
          <a:p>
            <a:pPr marL="457200" indent="-457200" algn="just"/>
            <a:r>
              <a:rPr lang="en-US" b="1">
                <a:latin typeface="Calibri" pitchFamily="34" charset="0"/>
              </a:rPr>
              <a:t>            </a:t>
            </a:r>
          </a:p>
          <a:p>
            <a:pPr marL="457200" indent="-457200" algn="just"/>
            <a:endParaRPr lang="en-US" sz="2000" b="1">
              <a:latin typeface="Constantia" pitchFamily="18" charset="0"/>
            </a:endParaRPr>
          </a:p>
          <a:p>
            <a:pPr marL="457200" indent="-457200" algn="just"/>
            <a:r>
              <a:rPr lang="en-US" sz="2000" b="1">
                <a:latin typeface="Constantia" pitchFamily="18" charset="0"/>
              </a:rPr>
              <a:t>         </a:t>
            </a:r>
          </a:p>
          <a:p>
            <a:pPr marL="457200" indent="-457200" algn="just"/>
            <a:r>
              <a:rPr lang="en-US" sz="2000" b="1">
                <a:latin typeface="Constantia" pitchFamily="18" charset="0"/>
              </a:rPr>
              <a:t>        </a:t>
            </a:r>
            <a:r>
              <a:rPr lang="en-US" sz="2000">
                <a:latin typeface="Constantia" pitchFamily="18" charset="0"/>
              </a:rPr>
              <a:t> </a:t>
            </a:r>
          </a:p>
          <a:p>
            <a:pPr marL="457200" indent="-457200" algn="just"/>
            <a:r>
              <a:rPr lang="en-US" sz="2000">
                <a:latin typeface="Constantia" pitchFamily="18" charset="0"/>
              </a:rPr>
              <a:t>          </a:t>
            </a:r>
          </a:p>
          <a:p>
            <a:pPr marL="457200" indent="-457200" algn="just"/>
            <a:endParaRPr lang="en-US" sz="2000">
              <a:latin typeface="Constantia" pitchFamily="18" charset="0"/>
            </a:endParaRPr>
          </a:p>
          <a:p>
            <a:pPr marL="457200" indent="-457200" algn="just"/>
            <a:endParaRPr lang="en-US" sz="2000">
              <a:latin typeface="Constantia" pitchFamily="18" charset="0"/>
            </a:endParaRPr>
          </a:p>
          <a:p>
            <a:pPr marL="457200" indent="-457200" algn="just"/>
            <a:endParaRPr lang="en-US" sz="2800">
              <a:latin typeface="Constantia" pitchFamily="18" charset="0"/>
            </a:endParaRPr>
          </a:p>
          <a:p>
            <a:pPr marL="457200" indent="-457200" algn="just"/>
            <a:r>
              <a:rPr lang="en-US" sz="2200">
                <a:latin typeface="Constantia" pitchFamily="18" charset="0"/>
              </a:rPr>
              <a:t>                                                      </a:t>
            </a:r>
          </a:p>
        </p:txBody>
      </p:sp>
      <p:graphicFrame>
        <p:nvGraphicFramePr>
          <p:cNvPr id="3" name="Table 2"/>
          <p:cNvGraphicFramePr>
            <a:graphicFrameLocks noGrp="1"/>
          </p:cNvGraphicFramePr>
          <p:nvPr/>
        </p:nvGraphicFramePr>
        <p:xfrm>
          <a:off x="1219200" y="498475"/>
          <a:ext cx="6477000" cy="2926080"/>
        </p:xfrm>
        <a:graphic>
          <a:graphicData uri="http://schemas.openxmlformats.org/drawingml/2006/table">
            <a:tbl>
              <a:tblPr/>
              <a:tblGrid>
                <a:gridCol w="2347913"/>
                <a:gridCol w="890587"/>
                <a:gridCol w="2347913"/>
                <a:gridCol w="890587"/>
              </a:tblGrid>
              <a:tr h="342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Verdana" pitchFamily="34" charset="0"/>
                          <a:cs typeface="Times New Roman" pitchFamily="18" charset="0"/>
                        </a:rPr>
                        <a:t>LIABILITES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Verdana" pitchFamily="34" charset="0"/>
                          <a:cs typeface="Times New Roman" pitchFamily="18" charset="0"/>
                        </a:rPr>
                        <a:t>ASSETS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42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Capital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Net Fixed Assets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42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Reserves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Inventories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42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Term Loan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300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Cash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42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Bank C/C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Receivables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42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Trade Creditors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Goodwill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42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Provisions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42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bl>
          </a:graphicData>
        </a:graphic>
      </p:graphicFrame>
      <p:sp>
        <p:nvSpPr>
          <p:cNvPr id="37938" name="TextBox 3"/>
          <p:cNvSpPr txBox="1">
            <a:spLocks noChangeArrowheads="1"/>
          </p:cNvSpPr>
          <p:nvPr/>
        </p:nvSpPr>
        <p:spPr bwMode="auto">
          <a:xfrm>
            <a:off x="685800" y="0"/>
            <a:ext cx="7620000" cy="369888"/>
          </a:xfrm>
          <a:prstGeom prst="rect">
            <a:avLst/>
          </a:prstGeom>
          <a:noFill/>
          <a:ln w="9525">
            <a:noFill/>
            <a:miter lim="800000"/>
            <a:headEnd/>
            <a:tailEnd/>
          </a:ln>
        </p:spPr>
        <p:txBody>
          <a:bodyPr>
            <a:spAutoFit/>
          </a:bodyPr>
          <a:lstStyle/>
          <a:p>
            <a:r>
              <a:rPr lang="en-US" sz="1800" b="1">
                <a:latin typeface="Arial" charset="0"/>
              </a:rPr>
              <a:t>EXERCISE   1</a:t>
            </a:r>
          </a:p>
        </p:txBody>
      </p:sp>
      <p:sp>
        <p:nvSpPr>
          <p:cNvPr id="5" name="TextBox 4"/>
          <p:cNvSpPr txBox="1"/>
          <p:nvPr/>
        </p:nvSpPr>
        <p:spPr>
          <a:xfrm>
            <a:off x="762000" y="3810000"/>
            <a:ext cx="8077200" cy="2216150"/>
          </a:xfrm>
          <a:prstGeom prst="rect">
            <a:avLst/>
          </a:prstGeom>
          <a:noFill/>
        </p:spPr>
        <p:txBody>
          <a:bodyPr>
            <a:spAutoFit/>
          </a:bodyPr>
          <a:lstStyle/>
          <a:p>
            <a:pPr marL="342900" indent="-342900">
              <a:buFont typeface="+mj-lt"/>
              <a:buAutoNum type="alphaLcPeriod"/>
              <a:defRPr/>
            </a:pPr>
            <a:r>
              <a:rPr lang="en-US" sz="2000" dirty="0">
                <a:latin typeface="Arial" charset="0"/>
                <a:cs typeface="+mn-cs"/>
              </a:rPr>
              <a:t>    What is the Net Worth  : Capital + Reserve =  200</a:t>
            </a:r>
          </a:p>
          <a:p>
            <a:pPr marL="457200" indent="-457200">
              <a:buFont typeface="+mj-lt"/>
              <a:buAutoNum type="alphaLcPeriod"/>
              <a:defRPr/>
            </a:pPr>
            <a:r>
              <a:rPr lang="en-US" sz="2000" dirty="0">
                <a:latin typeface="Arial" charset="0"/>
                <a:cs typeface="+mn-cs"/>
              </a:rPr>
              <a:t>  Tangible Net Worth  is :  Net Worth  -  Goodwill  = 150                   </a:t>
            </a:r>
          </a:p>
          <a:p>
            <a:pPr marL="457200" indent="-457200">
              <a:buFont typeface="+mj-lt"/>
              <a:buAutoNum type="alphaLcPeriod"/>
              <a:defRPr/>
            </a:pPr>
            <a:r>
              <a:rPr lang="en-US" sz="2000" dirty="0">
                <a:latin typeface="Arial" charset="0"/>
                <a:cs typeface="+mn-cs"/>
              </a:rPr>
              <a:t>  Outside  Liabilities   :   TL + CC + Creditors + Provisions   = 600         </a:t>
            </a:r>
          </a:p>
          <a:p>
            <a:pPr marL="457200" indent="-457200">
              <a:buFont typeface="+mj-lt"/>
              <a:buAutoNum type="alphaLcPeriod"/>
              <a:defRPr/>
            </a:pPr>
            <a:r>
              <a:rPr lang="en-US" sz="2000" dirty="0">
                <a:latin typeface="Arial" charset="0"/>
                <a:cs typeface="+mn-cs"/>
              </a:rPr>
              <a:t>   Net Working Capital  :   C A  - C L  =  350  -  250    = 50  </a:t>
            </a:r>
          </a:p>
          <a:p>
            <a:pPr marL="457200" indent="-457200">
              <a:buFont typeface="+mj-lt"/>
              <a:buAutoNum type="alphaLcPeriod"/>
              <a:defRPr/>
            </a:pPr>
            <a:r>
              <a:rPr lang="en-US" sz="2000" dirty="0">
                <a:latin typeface="Arial" charset="0"/>
                <a:cs typeface="+mn-cs"/>
              </a:rPr>
              <a:t>   Current Ratio :   C A  / C L      =   350 / 300  =  1.17  :  1</a:t>
            </a:r>
          </a:p>
          <a:p>
            <a:pPr marL="457200" indent="-457200">
              <a:buFont typeface="+mj-lt"/>
              <a:buAutoNum type="alphaLcPeriod"/>
              <a:defRPr/>
            </a:pPr>
            <a:r>
              <a:rPr lang="en-US" sz="2000" dirty="0">
                <a:latin typeface="Arial" charset="0"/>
                <a:cs typeface="+mn-cs"/>
              </a:rPr>
              <a:t>   Quick Ratio     :  Quick Assets / C L   =  200/300  =  0.66 : 1</a:t>
            </a:r>
          </a:p>
          <a:p>
            <a:pPr marL="342900" indent="-342900">
              <a:buFontTx/>
              <a:buAutoNum type="alphaLcParenR" startAt="3"/>
              <a:defRPr/>
            </a:pPr>
            <a:endParaRPr lang="en-US" sz="1800" dirty="0">
              <a:latin typeface="Arial"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blinds(horizontal)">
                                      <p:cBhvr>
                                        <p:cTn id="11" dur="500"/>
                                        <p:tgtEl>
                                          <p:spTgt spid="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box(in)">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checkerboard(across)">
                                      <p:cBhvr>
                                        <p:cTn id="29"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1"/>
          <p:cNvSpPr txBox="1">
            <a:spLocks noChangeArrowheads="1"/>
          </p:cNvSpPr>
          <p:nvPr/>
        </p:nvSpPr>
        <p:spPr bwMode="auto">
          <a:xfrm>
            <a:off x="685800" y="0"/>
            <a:ext cx="7620000" cy="369888"/>
          </a:xfrm>
          <a:prstGeom prst="rect">
            <a:avLst/>
          </a:prstGeom>
          <a:noFill/>
          <a:ln w="9525">
            <a:noFill/>
            <a:miter lim="800000"/>
            <a:headEnd/>
            <a:tailEnd/>
          </a:ln>
        </p:spPr>
        <p:txBody>
          <a:bodyPr>
            <a:spAutoFit/>
          </a:bodyPr>
          <a:lstStyle/>
          <a:p>
            <a:r>
              <a:rPr lang="en-US" sz="1800" b="1">
                <a:latin typeface="Arial" charset="0"/>
              </a:rPr>
              <a:t>EXERCISE   2</a:t>
            </a:r>
          </a:p>
        </p:txBody>
      </p:sp>
      <p:sp>
        <p:nvSpPr>
          <p:cNvPr id="38915" name="TextBox 2"/>
          <p:cNvSpPr txBox="1">
            <a:spLocks noChangeArrowheads="1"/>
          </p:cNvSpPr>
          <p:nvPr/>
        </p:nvSpPr>
        <p:spPr bwMode="auto">
          <a:xfrm>
            <a:off x="685800" y="609600"/>
            <a:ext cx="7772400" cy="369888"/>
          </a:xfrm>
          <a:prstGeom prst="rect">
            <a:avLst/>
          </a:prstGeom>
          <a:noFill/>
          <a:ln w="9525">
            <a:noFill/>
            <a:miter lim="800000"/>
            <a:headEnd/>
            <a:tailEnd/>
          </a:ln>
        </p:spPr>
        <p:txBody>
          <a:bodyPr>
            <a:spAutoFit/>
          </a:bodyPr>
          <a:lstStyle/>
          <a:p>
            <a:endParaRPr lang="en-US" sz="1800">
              <a:latin typeface="Arial" charset="0"/>
            </a:endParaRPr>
          </a:p>
        </p:txBody>
      </p:sp>
      <p:graphicFrame>
        <p:nvGraphicFramePr>
          <p:cNvPr id="5" name="Table 4"/>
          <p:cNvGraphicFramePr>
            <a:graphicFrameLocks noGrp="1"/>
          </p:cNvGraphicFramePr>
          <p:nvPr/>
        </p:nvGraphicFramePr>
        <p:xfrm>
          <a:off x="179512" y="44624"/>
          <a:ext cx="8784976" cy="5446743"/>
        </p:xfrm>
        <a:graphic>
          <a:graphicData uri="http://schemas.openxmlformats.org/drawingml/2006/table">
            <a:tbl>
              <a:tblPr/>
              <a:tblGrid>
                <a:gridCol w="2134148"/>
                <a:gridCol w="1232118"/>
                <a:gridCol w="1232118"/>
                <a:gridCol w="1911910"/>
                <a:gridCol w="1176560"/>
                <a:gridCol w="1098122"/>
              </a:tblGrid>
              <a:tr h="578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Verdana" pitchFamily="34" charset="0"/>
                          <a:cs typeface="Times New Roman" pitchFamily="18" charset="0"/>
                        </a:rPr>
                        <a:t>LIABILITIES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Verdana" pitchFamily="34" charset="0"/>
                          <a:cs typeface="Times New Roman" pitchFamily="18" charset="0"/>
                        </a:rPr>
                        <a:t> 2005-06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Verdana" pitchFamily="34" charset="0"/>
                          <a:cs typeface="Times New Roman" pitchFamily="18" charset="0"/>
                        </a:rPr>
                        <a:t>2006-07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cap="none" normalizeH="0" baseline="0" dirty="0" smtClean="0">
                          <a:ln>
                            <a:noFill/>
                          </a:ln>
                          <a:solidFill>
                            <a:srgbClr val="FFFFFF"/>
                          </a:solidFill>
                          <a:effectLst/>
                          <a:latin typeface="Verdana" pitchFamily="34" charset="0"/>
                          <a:cs typeface="Times New Roman" pitchFamily="18" charset="0"/>
                        </a:rPr>
                        <a:t>ASSETS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FF"/>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Verdana" pitchFamily="34" charset="0"/>
                          <a:cs typeface="Times New Roman" pitchFamily="18" charset="0"/>
                        </a:rPr>
                        <a:t> 2005-06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Verdana" pitchFamily="34" charset="0"/>
                          <a:cs typeface="Times New Roman" pitchFamily="18" charset="0"/>
                        </a:rPr>
                        <a:t>2006-07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569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Capital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300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350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Net Fixed Assets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730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5232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Reserves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140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160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Security Electricity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304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Bank Term Loan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320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280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Investments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110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110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304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Bank CC  (Hyp)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490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580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Raw Materials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150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170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4896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Unsec. Long  T 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150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170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S I 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578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Creditors (RM)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120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Finished Goods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140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170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304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Bills Payable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Cash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578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Expenses Payable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Receivables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310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240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578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Provisions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Loans/Advances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190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3047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Goodwill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Verdana" pitchFamily="34" charset="0"/>
                          <a:cs typeface="Times New Roman" pitchFamily="18" charset="0"/>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Verdana" pitchFamily="34" charset="0"/>
                          <a:cs typeface="Times New Roman" pitchFamily="18" charset="0"/>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304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Verdana" pitchFamily="34" charset="0"/>
                          <a:cs typeface="Times New Roman" pitchFamily="18" charset="0"/>
                        </a:rPr>
                        <a:t>Total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Verdana" pitchFamily="34" charset="0"/>
                          <a:cs typeface="Times New Roman" pitchFamily="18" charset="0"/>
                        </a:rPr>
                        <a:t>1600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Verdana" pitchFamily="34" charset="0"/>
                          <a:cs typeface="Times New Roman" pitchFamily="18" charset="0"/>
                        </a:rPr>
                        <a:t>1760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Verdana" pitchFamily="34" charset="0"/>
                          <a:cs typeface="Times New Roman" pitchFamily="18" charset="0"/>
                        </a:rPr>
                        <a:t>1600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Verdana" pitchFamily="34" charset="0"/>
                          <a:cs typeface="Times New Roman" pitchFamily="18" charset="0"/>
                        </a:rPr>
                        <a:t>1760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bl>
          </a:graphicData>
        </a:graphic>
      </p:graphicFrame>
      <p:sp>
        <p:nvSpPr>
          <p:cNvPr id="6" name="TextBox 5"/>
          <p:cNvSpPr txBox="1">
            <a:spLocks noChangeArrowheads="1"/>
          </p:cNvSpPr>
          <p:nvPr/>
        </p:nvSpPr>
        <p:spPr bwMode="auto">
          <a:xfrm>
            <a:off x="336376" y="5589240"/>
            <a:ext cx="7620000" cy="381000"/>
          </a:xfrm>
          <a:prstGeom prst="rect">
            <a:avLst/>
          </a:prstGeom>
          <a:noFill/>
          <a:ln w="9525">
            <a:noFill/>
            <a:miter lim="800000"/>
            <a:headEnd/>
            <a:tailEnd/>
          </a:ln>
        </p:spPr>
        <p:txBody>
          <a:bodyPr>
            <a:spAutoFit/>
          </a:bodyPr>
          <a:lstStyle/>
          <a:p>
            <a:r>
              <a:rPr lang="en-US" sz="1800" dirty="0">
                <a:latin typeface="Arial" charset="0"/>
              </a:rPr>
              <a:t> 1. Tangible Net Worth  for 1</a:t>
            </a:r>
            <a:r>
              <a:rPr lang="en-US" sz="1800" baseline="30000" dirty="0">
                <a:latin typeface="Arial" charset="0"/>
              </a:rPr>
              <a:t>st</a:t>
            </a:r>
            <a:r>
              <a:rPr lang="en-US" sz="1800" dirty="0">
                <a:latin typeface="Arial" charset="0"/>
              </a:rPr>
              <a:t> Year  :  ( 300 + 140)  -  50  =  390</a:t>
            </a:r>
          </a:p>
        </p:txBody>
      </p:sp>
      <p:sp>
        <p:nvSpPr>
          <p:cNvPr id="7" name="TextBox 6"/>
          <p:cNvSpPr txBox="1">
            <a:spLocks noChangeArrowheads="1"/>
          </p:cNvSpPr>
          <p:nvPr/>
        </p:nvSpPr>
        <p:spPr bwMode="auto">
          <a:xfrm>
            <a:off x="381000" y="5877272"/>
            <a:ext cx="8534400" cy="646113"/>
          </a:xfrm>
          <a:prstGeom prst="rect">
            <a:avLst/>
          </a:prstGeom>
          <a:noFill/>
          <a:ln w="9525">
            <a:noFill/>
            <a:miter lim="800000"/>
            <a:headEnd/>
            <a:tailEnd/>
          </a:ln>
        </p:spPr>
        <p:txBody>
          <a:bodyPr>
            <a:spAutoFit/>
          </a:bodyPr>
          <a:lstStyle/>
          <a:p>
            <a:r>
              <a:rPr lang="en-US" sz="1800" dirty="0">
                <a:latin typeface="Arial" charset="0"/>
              </a:rPr>
              <a:t>2. Current Ratio for 2</a:t>
            </a:r>
            <a:r>
              <a:rPr lang="en-US" sz="1800" baseline="30000" dirty="0">
                <a:latin typeface="Arial" charset="0"/>
              </a:rPr>
              <a:t>nd</a:t>
            </a:r>
            <a:r>
              <a:rPr lang="en-US" sz="1800" dirty="0">
                <a:latin typeface="Arial" charset="0"/>
              </a:rPr>
              <a:t> Year  :  (170 + 30 +170+20+ 240 + 190 ) / (580+70+80+70)</a:t>
            </a:r>
          </a:p>
          <a:p>
            <a:r>
              <a:rPr lang="en-US" sz="1800" dirty="0">
                <a:latin typeface="Arial" charset="0"/>
              </a:rPr>
              <a:t>                                                         820 /800   =   1.02  </a:t>
            </a:r>
          </a:p>
        </p:txBody>
      </p:sp>
      <p:sp>
        <p:nvSpPr>
          <p:cNvPr id="8" name="TextBox 7"/>
          <p:cNvSpPr txBox="1">
            <a:spLocks noChangeArrowheads="1"/>
          </p:cNvSpPr>
          <p:nvPr/>
        </p:nvSpPr>
        <p:spPr bwMode="auto">
          <a:xfrm>
            <a:off x="251520" y="6443488"/>
            <a:ext cx="7924800" cy="369888"/>
          </a:xfrm>
          <a:prstGeom prst="rect">
            <a:avLst/>
          </a:prstGeom>
          <a:noFill/>
          <a:ln w="9525">
            <a:noFill/>
            <a:miter lim="800000"/>
            <a:headEnd/>
            <a:tailEnd/>
          </a:ln>
        </p:spPr>
        <p:txBody>
          <a:bodyPr>
            <a:spAutoFit/>
          </a:bodyPr>
          <a:lstStyle/>
          <a:p>
            <a:r>
              <a:rPr lang="en-US" sz="1800" dirty="0">
                <a:latin typeface="Arial" charset="0"/>
              </a:rPr>
              <a:t>  3. Debt Equity Ratio for 1</a:t>
            </a:r>
            <a:r>
              <a:rPr lang="en-US" sz="1800" baseline="30000" dirty="0">
                <a:latin typeface="Arial" charset="0"/>
              </a:rPr>
              <a:t>st</a:t>
            </a:r>
            <a:r>
              <a:rPr lang="en-US" sz="1800" dirty="0">
                <a:latin typeface="Arial" charset="0"/>
              </a:rPr>
              <a:t> Year :  320+150  / 390  =  1.21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2"/>
          <p:cNvSpPr txBox="1">
            <a:spLocks noChangeArrowheads="1"/>
          </p:cNvSpPr>
          <p:nvPr/>
        </p:nvSpPr>
        <p:spPr bwMode="auto">
          <a:xfrm>
            <a:off x="685800" y="381000"/>
            <a:ext cx="7772400" cy="369888"/>
          </a:xfrm>
          <a:prstGeom prst="rect">
            <a:avLst/>
          </a:prstGeom>
          <a:noFill/>
          <a:ln w="9525">
            <a:noFill/>
            <a:miter lim="800000"/>
            <a:headEnd/>
            <a:tailEnd/>
          </a:ln>
        </p:spPr>
        <p:txBody>
          <a:bodyPr>
            <a:spAutoFit/>
          </a:bodyPr>
          <a:lstStyle/>
          <a:p>
            <a:r>
              <a:rPr lang="en-US" sz="1800" b="1">
                <a:latin typeface="Arial" charset="0"/>
              </a:rPr>
              <a:t>Exercise 3.</a:t>
            </a:r>
          </a:p>
        </p:txBody>
      </p:sp>
      <p:sp>
        <p:nvSpPr>
          <p:cNvPr id="39939" name="TextBox 3"/>
          <p:cNvSpPr txBox="1">
            <a:spLocks noChangeArrowheads="1"/>
          </p:cNvSpPr>
          <p:nvPr/>
        </p:nvSpPr>
        <p:spPr bwMode="auto">
          <a:xfrm>
            <a:off x="762000" y="838200"/>
            <a:ext cx="7848600" cy="369888"/>
          </a:xfrm>
          <a:prstGeom prst="rect">
            <a:avLst/>
          </a:prstGeom>
          <a:noFill/>
          <a:ln w="9525">
            <a:noFill/>
            <a:miter lim="800000"/>
            <a:headEnd/>
            <a:tailEnd/>
          </a:ln>
        </p:spPr>
        <p:txBody>
          <a:bodyPr>
            <a:spAutoFit/>
          </a:bodyPr>
          <a:lstStyle/>
          <a:p>
            <a:r>
              <a:rPr lang="en-US" sz="1800">
                <a:latin typeface="Arial" charset="0"/>
              </a:rPr>
              <a:t> </a:t>
            </a:r>
          </a:p>
        </p:txBody>
      </p:sp>
      <p:graphicFrame>
        <p:nvGraphicFramePr>
          <p:cNvPr id="5" name="Table 4"/>
          <p:cNvGraphicFramePr>
            <a:graphicFrameLocks noGrp="1"/>
          </p:cNvGraphicFramePr>
          <p:nvPr/>
        </p:nvGraphicFramePr>
        <p:xfrm>
          <a:off x="838200" y="914400"/>
          <a:ext cx="7620000" cy="2868930"/>
        </p:xfrm>
        <a:graphic>
          <a:graphicData uri="http://schemas.openxmlformats.org/drawingml/2006/table">
            <a:tbl>
              <a:tblPr/>
              <a:tblGrid>
                <a:gridCol w="2667000"/>
                <a:gridCol w="1143000"/>
                <a:gridCol w="2743200"/>
                <a:gridCol w="10668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Verdana" pitchFamily="34" charset="0"/>
                          <a:cs typeface="Times New Roman" pitchFamily="18" charset="0"/>
                        </a:rPr>
                        <a:t>LIABIITIES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Verdana" pitchFamily="34" charset="0"/>
                          <a:cs typeface="Times New Roman" pitchFamily="18" charset="0"/>
                        </a:rPr>
                        <a:t>ASSETS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Equity Capital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Net Fixed Assets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Preference Capital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Inventory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300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Term Loan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600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Receivables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Bank CC (Hyp)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Investment In Govt. Secu.</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Sundry Creditors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Preliminary Expenses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Verdana" pitchFamily="34" charset="0"/>
                          <a:cs typeface="Times New Roman" pitchFamily="18" charset="0"/>
                        </a:rPr>
                        <a:t>Total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Verdana" pitchFamily="34" charset="0"/>
                          <a:cs typeface="Times New Roman" pitchFamily="18" charset="0"/>
                        </a:rPr>
                        <a:t>1400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Verdana" pitchFamily="34" charset="0"/>
                          <a:cs typeface="Times New Roman" pitchFamily="18" charset="0"/>
                        </a:rPr>
                        <a:t>1400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bl>
          </a:graphicData>
        </a:graphic>
      </p:graphicFrame>
      <p:sp>
        <p:nvSpPr>
          <p:cNvPr id="30766" name="TextBox 5"/>
          <p:cNvSpPr txBox="1">
            <a:spLocks noChangeArrowheads="1"/>
          </p:cNvSpPr>
          <p:nvPr/>
        </p:nvSpPr>
        <p:spPr bwMode="auto">
          <a:xfrm>
            <a:off x="762000" y="3860800"/>
            <a:ext cx="8001000" cy="366713"/>
          </a:xfrm>
          <a:prstGeom prst="rect">
            <a:avLst/>
          </a:prstGeom>
          <a:noFill/>
          <a:ln w="9525">
            <a:noFill/>
            <a:miter lim="800000"/>
            <a:headEnd/>
            <a:tailEnd/>
          </a:ln>
        </p:spPr>
        <p:txBody>
          <a:bodyPr>
            <a:spAutoFit/>
          </a:bodyPr>
          <a:lstStyle/>
          <a:p>
            <a:r>
              <a:rPr lang="en-US" sz="1800">
                <a:latin typeface="Arial" charset="0"/>
              </a:rPr>
              <a:t> 1. </a:t>
            </a:r>
            <a:r>
              <a:rPr lang="en-US" sz="1800" b="1">
                <a:latin typeface="Arial" charset="0"/>
              </a:rPr>
              <a:t>Debt Equity Ratio </a:t>
            </a:r>
            <a:r>
              <a:rPr lang="en-US" sz="1800">
                <a:latin typeface="Arial" charset="0"/>
              </a:rPr>
              <a:t>will be   :   600 /  (200+100)    =  2 : 1</a:t>
            </a:r>
          </a:p>
        </p:txBody>
      </p:sp>
      <p:sp>
        <p:nvSpPr>
          <p:cNvPr id="30767" name="TextBox 6"/>
          <p:cNvSpPr txBox="1">
            <a:spLocks noChangeArrowheads="1"/>
          </p:cNvSpPr>
          <p:nvPr/>
        </p:nvSpPr>
        <p:spPr bwMode="auto">
          <a:xfrm>
            <a:off x="762000" y="4365625"/>
            <a:ext cx="7696200" cy="641350"/>
          </a:xfrm>
          <a:prstGeom prst="rect">
            <a:avLst/>
          </a:prstGeom>
          <a:noFill/>
          <a:ln w="9525">
            <a:noFill/>
            <a:miter lim="800000"/>
            <a:headEnd/>
            <a:tailEnd/>
          </a:ln>
        </p:spPr>
        <p:txBody>
          <a:bodyPr>
            <a:spAutoFit/>
          </a:bodyPr>
          <a:lstStyle/>
          <a:p>
            <a:r>
              <a:rPr lang="en-US" sz="1800">
                <a:latin typeface="Arial" charset="0"/>
              </a:rPr>
              <a:t>2</a:t>
            </a:r>
            <a:r>
              <a:rPr lang="en-US" sz="1800" b="1">
                <a:latin typeface="Arial" charset="0"/>
              </a:rPr>
              <a:t>. Tangible Net Worth  </a:t>
            </a:r>
            <a:r>
              <a:rPr lang="en-US" sz="1800">
                <a:latin typeface="Arial" charset="0"/>
              </a:rPr>
              <a:t>:   Only equity Capital  i.e. =  200</a:t>
            </a:r>
          </a:p>
          <a:p>
            <a:r>
              <a:rPr lang="en-US" sz="1800">
                <a:latin typeface="Arial" charset="0"/>
              </a:rPr>
              <a:t>                                    </a:t>
            </a:r>
          </a:p>
        </p:txBody>
      </p:sp>
      <p:sp>
        <p:nvSpPr>
          <p:cNvPr id="30768" name="TextBox 7"/>
          <p:cNvSpPr txBox="1">
            <a:spLocks noChangeArrowheads="1"/>
          </p:cNvSpPr>
          <p:nvPr/>
        </p:nvSpPr>
        <p:spPr bwMode="auto">
          <a:xfrm>
            <a:off x="685800" y="4797425"/>
            <a:ext cx="8001000" cy="915988"/>
          </a:xfrm>
          <a:prstGeom prst="rect">
            <a:avLst/>
          </a:prstGeom>
          <a:noFill/>
          <a:ln w="9525">
            <a:noFill/>
            <a:miter lim="800000"/>
            <a:headEnd/>
            <a:tailEnd/>
          </a:ln>
        </p:spPr>
        <p:txBody>
          <a:bodyPr>
            <a:spAutoFit/>
          </a:bodyPr>
          <a:lstStyle/>
          <a:p>
            <a:r>
              <a:rPr lang="en-US" sz="1800">
                <a:latin typeface="Arial" charset="0"/>
              </a:rPr>
              <a:t>3. Total Outside Liabilities / Total Tangible Net Worth  :   (600+400+100) / 200</a:t>
            </a:r>
          </a:p>
          <a:p>
            <a:r>
              <a:rPr lang="en-US" sz="1800">
                <a:latin typeface="Arial" charset="0"/>
              </a:rPr>
              <a:t>                                                                                       = 11 : 2</a:t>
            </a:r>
          </a:p>
        </p:txBody>
      </p:sp>
      <p:sp>
        <p:nvSpPr>
          <p:cNvPr id="30769" name="TextBox 8"/>
          <p:cNvSpPr txBox="1">
            <a:spLocks noChangeArrowheads="1"/>
          </p:cNvSpPr>
          <p:nvPr/>
        </p:nvSpPr>
        <p:spPr bwMode="auto">
          <a:xfrm>
            <a:off x="762000" y="5805488"/>
            <a:ext cx="8153400" cy="366712"/>
          </a:xfrm>
          <a:prstGeom prst="rect">
            <a:avLst/>
          </a:prstGeom>
          <a:noFill/>
          <a:ln w="9525">
            <a:noFill/>
            <a:miter lim="800000"/>
            <a:headEnd/>
            <a:tailEnd/>
          </a:ln>
        </p:spPr>
        <p:txBody>
          <a:bodyPr>
            <a:spAutoFit/>
          </a:bodyPr>
          <a:lstStyle/>
          <a:p>
            <a:r>
              <a:rPr lang="en-US" sz="1800">
                <a:latin typeface="Arial" charset="0"/>
              </a:rPr>
              <a:t>4. Current Ratio will be :   (300 + 150 + 50 ) / (400 + 100   )   =  1 :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6" grpId="0"/>
      <p:bldP spid="30767" grpId="0"/>
      <p:bldP spid="30768" grpId="0"/>
      <p:bldP spid="30769"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Financial Statements</a:t>
            </a:r>
          </a:p>
        </p:txBody>
      </p:sp>
      <p:sp>
        <p:nvSpPr>
          <p:cNvPr id="29699" name="Rectangle 3"/>
          <p:cNvSpPr>
            <a:spLocks noGrp="1" noChangeArrowheads="1"/>
          </p:cNvSpPr>
          <p:nvPr>
            <p:ph type="body" idx="1"/>
          </p:nvPr>
        </p:nvSpPr>
        <p:spPr/>
        <p:txBody>
          <a:bodyPr/>
          <a:lstStyle/>
          <a:p>
            <a:r>
              <a:rPr lang="en-US" sz="4000"/>
              <a:t>Balance Sheet</a:t>
            </a:r>
          </a:p>
          <a:p>
            <a:r>
              <a:rPr lang="en-US" sz="4000"/>
              <a:t>Income Statement</a:t>
            </a:r>
          </a:p>
          <a:p>
            <a:r>
              <a:rPr lang="en-US" sz="4000"/>
              <a:t>Cashflow Statement</a:t>
            </a:r>
          </a:p>
          <a:p>
            <a:r>
              <a:rPr lang="en-US" sz="4000"/>
              <a:t>Statement of Retained Earnings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500" fill="hold"/>
                                        <p:tgtEl>
                                          <p:spTgt spid="29698"/>
                                        </p:tgtEl>
                                        <p:attrNameLst>
                                          <p:attrName>ppt_x</p:attrName>
                                        </p:attrNameLst>
                                      </p:cBhvr>
                                      <p:tavLst>
                                        <p:tav tm="0">
                                          <p:val>
                                            <p:strVal val="#ppt_x"/>
                                          </p:val>
                                        </p:tav>
                                        <p:tav tm="100000">
                                          <p:val>
                                            <p:strVal val="#ppt_x"/>
                                          </p:val>
                                        </p:tav>
                                      </p:tavLst>
                                    </p:anim>
                                    <p:anim calcmode="lin" valueType="num">
                                      <p:cBhvr additive="base">
                                        <p:cTn id="8" dur="500" fill="hold"/>
                                        <p:tgtEl>
                                          <p:spTgt spid="2969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29699">
                                            <p:txEl>
                                              <p:pRg st="0" end="0"/>
                                            </p:txEl>
                                          </p:spTgt>
                                        </p:tgtEl>
                                        <p:attrNameLst>
                                          <p:attrName>style.visibility</p:attrName>
                                        </p:attrNameLst>
                                      </p:cBhvr>
                                      <p:to>
                                        <p:strVal val="visible"/>
                                      </p:to>
                                    </p:set>
                                    <p:animEffect transition="in" filter="dissolve">
                                      <p:cBhvr>
                                        <p:cTn id="13" dur="500"/>
                                        <p:tgtEl>
                                          <p:spTgt spid="2969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9699">
                                            <p:txEl>
                                              <p:pRg st="1" end="1"/>
                                            </p:txEl>
                                          </p:spTgt>
                                        </p:tgtEl>
                                        <p:attrNameLst>
                                          <p:attrName>style.visibility</p:attrName>
                                        </p:attrNameLst>
                                      </p:cBhvr>
                                      <p:to>
                                        <p:strVal val="visible"/>
                                      </p:to>
                                    </p:set>
                                    <p:animEffect transition="in" filter="dissolve">
                                      <p:cBhvr>
                                        <p:cTn id="18" dur="500"/>
                                        <p:tgtEl>
                                          <p:spTgt spid="2969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9699">
                                            <p:txEl>
                                              <p:pRg st="2" end="2"/>
                                            </p:txEl>
                                          </p:spTgt>
                                        </p:tgtEl>
                                        <p:attrNameLst>
                                          <p:attrName>style.visibility</p:attrName>
                                        </p:attrNameLst>
                                      </p:cBhvr>
                                      <p:to>
                                        <p:strVal val="visible"/>
                                      </p:to>
                                    </p:set>
                                    <p:animEffect transition="in" filter="dissolve">
                                      <p:cBhvr>
                                        <p:cTn id="23" dur="500"/>
                                        <p:tgtEl>
                                          <p:spTgt spid="2969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29699">
                                            <p:txEl>
                                              <p:pRg st="3" end="3"/>
                                            </p:txEl>
                                          </p:spTgt>
                                        </p:tgtEl>
                                        <p:attrNameLst>
                                          <p:attrName>style.visibility</p:attrName>
                                        </p:attrNameLst>
                                      </p:cBhvr>
                                      <p:to>
                                        <p:strVal val="visible"/>
                                      </p:to>
                                    </p:set>
                                    <p:animEffect transition="in" filter="dissolve">
                                      <p:cBhvr>
                                        <p:cTn id="28"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685800" y="685800"/>
          <a:ext cx="7467600" cy="3291840"/>
        </p:xfrm>
        <a:graphic>
          <a:graphicData uri="http://schemas.openxmlformats.org/drawingml/2006/table">
            <a:tbl>
              <a:tblPr/>
              <a:tblGrid>
                <a:gridCol w="2916238"/>
                <a:gridCol w="995362"/>
                <a:gridCol w="2632075"/>
                <a:gridCol w="923925"/>
              </a:tblGrid>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Verdana" pitchFamily="34" charset="0"/>
                          <a:cs typeface="Times New Roman" pitchFamily="18" charset="0"/>
                        </a:rPr>
                        <a:t>LIABILITIES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Verdana" pitchFamily="34" charset="0"/>
                          <a:cs typeface="Times New Roman" pitchFamily="18" charset="0"/>
                        </a:rPr>
                        <a:t>ASSETS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Capital + Reserves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355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 Net Fixed Assets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265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P &amp; L Credit Balance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Cash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Loan From S F 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Receivables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Bank Overdraft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38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Stocks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128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Creditors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26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Prepaid Expenses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Provision of Tax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Intangible Assets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Proposed Dividend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Verdana" pitchFamily="34" charset="0"/>
                          <a:cs typeface="Times New Roman" pitchFamily="18" charset="0"/>
                        </a:rPr>
                        <a:t>550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Verdana" pitchFamily="34" charset="0"/>
                          <a:cs typeface="Times New Roman" pitchFamily="18" charset="0"/>
                        </a:rPr>
                        <a:t>550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bl>
          </a:graphicData>
        </a:graphic>
      </p:graphicFrame>
      <p:sp>
        <p:nvSpPr>
          <p:cNvPr id="4" name="TextBox 3"/>
          <p:cNvSpPr txBox="1">
            <a:spLocks noChangeArrowheads="1"/>
          </p:cNvSpPr>
          <p:nvPr/>
        </p:nvSpPr>
        <p:spPr bwMode="auto">
          <a:xfrm>
            <a:off x="533400" y="4005263"/>
            <a:ext cx="8305800" cy="2838450"/>
          </a:xfrm>
          <a:prstGeom prst="rect">
            <a:avLst/>
          </a:prstGeom>
          <a:noFill/>
          <a:ln w="9525">
            <a:noFill/>
            <a:miter lim="800000"/>
            <a:headEnd/>
            <a:tailEnd/>
          </a:ln>
        </p:spPr>
        <p:txBody>
          <a:bodyPr>
            <a:spAutoFit/>
          </a:bodyPr>
          <a:lstStyle/>
          <a:p>
            <a:pPr marL="342900" indent="-342900">
              <a:buFontTx/>
              <a:buAutoNum type="alphaUcPeriod" startAt="17"/>
            </a:pPr>
            <a:r>
              <a:rPr lang="en-US" sz="1800" b="1">
                <a:latin typeface="Arial" charset="0"/>
              </a:rPr>
              <a:t>What is the Current Ratio  </a:t>
            </a:r>
            <a:r>
              <a:rPr lang="en-US" sz="1800">
                <a:latin typeface="Arial" charset="0"/>
              </a:rPr>
              <a:t>?       Ans :  (1+125 +128+1) / (38+26+9+15)</a:t>
            </a:r>
          </a:p>
          <a:p>
            <a:pPr marL="342900" indent="-342900"/>
            <a:r>
              <a:rPr lang="en-US" sz="1800">
                <a:latin typeface="Arial" charset="0"/>
              </a:rPr>
              <a:t>                                                                   :  255/88  =    2.89 : 1</a:t>
            </a:r>
          </a:p>
          <a:p>
            <a:pPr marL="342900" indent="-342900"/>
            <a:endParaRPr lang="en-US" sz="1800">
              <a:latin typeface="Arial" charset="0"/>
            </a:endParaRPr>
          </a:p>
          <a:p>
            <a:pPr marL="342900" indent="-342900"/>
            <a:r>
              <a:rPr lang="en-US" sz="1800" b="1">
                <a:latin typeface="Arial" charset="0"/>
              </a:rPr>
              <a:t>Q What is the Quick Ratio </a:t>
            </a:r>
            <a:r>
              <a:rPr lang="en-US" sz="1800">
                <a:latin typeface="Arial" charset="0"/>
              </a:rPr>
              <a:t>?     Ans :   (125+1)/ 88  =  1.43 : 11</a:t>
            </a:r>
          </a:p>
          <a:p>
            <a:pPr marL="342900" indent="-342900"/>
            <a:endParaRPr lang="en-US" sz="1800">
              <a:latin typeface="Arial" charset="0"/>
            </a:endParaRPr>
          </a:p>
          <a:p>
            <a:pPr marL="342900" indent="-342900"/>
            <a:r>
              <a:rPr lang="en-US" sz="1800" b="1">
                <a:latin typeface="Arial" charset="0"/>
              </a:rPr>
              <a:t>Q. What is the Debt Equity Ratio </a:t>
            </a:r>
            <a:r>
              <a:rPr lang="en-US" sz="1800">
                <a:latin typeface="Arial" charset="0"/>
              </a:rPr>
              <a:t>?     Ans  : LTL / Tangible NW</a:t>
            </a:r>
          </a:p>
          <a:p>
            <a:pPr marL="342900" indent="-342900"/>
            <a:r>
              <a:rPr lang="en-US" sz="1800">
                <a:latin typeface="Arial" charset="0"/>
              </a:rPr>
              <a:t>                                                                        =  100 /  ( 362 – 30)</a:t>
            </a:r>
          </a:p>
          <a:p>
            <a:pPr marL="342900" indent="-342900"/>
            <a:r>
              <a:rPr lang="en-US" sz="1800">
                <a:latin typeface="Arial" charset="0"/>
              </a:rPr>
              <a:t>                                                                        =   100 / 332  =  0.30 : 1 </a:t>
            </a:r>
          </a:p>
          <a:p>
            <a:pPr marL="342900" indent="-342900"/>
            <a:r>
              <a:rPr lang="en-US" sz="1800">
                <a:latin typeface="Arial" charset="0"/>
              </a:rPr>
              <a:t>     </a:t>
            </a:r>
          </a:p>
          <a:p>
            <a:pPr marL="342900" indent="-342900"/>
            <a:endParaRPr lang="en-US" sz="1800">
              <a:latin typeface="Arial" charset="0"/>
            </a:endParaRPr>
          </a:p>
        </p:txBody>
      </p:sp>
      <p:sp>
        <p:nvSpPr>
          <p:cNvPr id="41015" name="TextBox 4"/>
          <p:cNvSpPr txBox="1">
            <a:spLocks noChangeArrowheads="1"/>
          </p:cNvSpPr>
          <p:nvPr/>
        </p:nvSpPr>
        <p:spPr bwMode="auto">
          <a:xfrm>
            <a:off x="990600" y="228600"/>
            <a:ext cx="3352800" cy="369888"/>
          </a:xfrm>
          <a:prstGeom prst="rect">
            <a:avLst/>
          </a:prstGeom>
          <a:noFill/>
          <a:ln w="9525">
            <a:noFill/>
            <a:miter lim="800000"/>
            <a:headEnd/>
            <a:tailEnd/>
          </a:ln>
        </p:spPr>
        <p:txBody>
          <a:bodyPr>
            <a:spAutoFit/>
          </a:bodyPr>
          <a:lstStyle/>
          <a:p>
            <a:r>
              <a:rPr lang="en-US" sz="1800" b="1">
                <a:latin typeface="Arial" charset="0"/>
              </a:rPr>
              <a:t>Exercise 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66800" y="669925"/>
          <a:ext cx="7010400" cy="3291840"/>
        </p:xfrm>
        <a:graphic>
          <a:graphicData uri="http://schemas.openxmlformats.org/drawingml/2006/table">
            <a:tbl>
              <a:tblPr/>
              <a:tblGrid>
                <a:gridCol w="2736850"/>
                <a:gridCol w="935038"/>
                <a:gridCol w="2470150"/>
                <a:gridCol w="868362"/>
              </a:tblGrid>
              <a:tr h="363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Verdana" pitchFamily="34" charset="0"/>
                          <a:cs typeface="Times New Roman" pitchFamily="18" charset="0"/>
                        </a:rPr>
                        <a:t>LIABILITIES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Verdana" pitchFamily="34" charset="0"/>
                          <a:cs typeface="Times New Roman" pitchFamily="18" charset="0"/>
                        </a:rPr>
                        <a:t>ASSETS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63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Capital + Reserves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355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 Net Fixed Assets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265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63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P &amp; L Credit Balance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Cash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63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Loan From S F 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Receivables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63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Bank Overdraft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38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Stocks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128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63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Creditors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26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Prepaid Expenses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63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Provision of Tax</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Intangible Assets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r h="363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Proposed Dividend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Verdana" pitchFamily="34" charset="0"/>
                          <a:cs typeface="Times New Roman" pitchFamily="18" charset="0"/>
                        </a:rPr>
                        <a:t>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0CD"/>
                    </a:solidFill>
                  </a:tcPr>
                </a:tc>
              </a:tr>
              <a:tr h="363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Verdana" pitchFamily="34" charset="0"/>
                          <a:cs typeface="Times New Roman" pitchFamily="18" charset="0"/>
                        </a:rPr>
                        <a:t>550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Verdana" pitchFamily="34"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Verdana" pitchFamily="34" charset="0"/>
                          <a:cs typeface="Times New Roman" pitchFamily="18" charset="0"/>
                        </a:rPr>
                        <a:t>550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0E8"/>
                    </a:solidFill>
                  </a:tcPr>
                </a:tc>
              </a:tr>
            </a:tbl>
          </a:graphicData>
        </a:graphic>
      </p:graphicFrame>
      <p:sp>
        <p:nvSpPr>
          <p:cNvPr id="3" name="TextBox 2"/>
          <p:cNvSpPr txBox="1">
            <a:spLocks noChangeArrowheads="1"/>
          </p:cNvSpPr>
          <p:nvPr/>
        </p:nvSpPr>
        <p:spPr bwMode="auto">
          <a:xfrm>
            <a:off x="609600" y="4114800"/>
            <a:ext cx="7848600" cy="1200150"/>
          </a:xfrm>
          <a:prstGeom prst="rect">
            <a:avLst/>
          </a:prstGeom>
          <a:noFill/>
          <a:ln w="9525">
            <a:noFill/>
            <a:miter lim="800000"/>
            <a:headEnd/>
            <a:tailEnd/>
          </a:ln>
        </p:spPr>
        <p:txBody>
          <a:bodyPr>
            <a:spAutoFit/>
          </a:bodyPr>
          <a:lstStyle/>
          <a:p>
            <a:pPr marL="342900" indent="-342900">
              <a:buFontTx/>
              <a:buAutoNum type="alphaUcPeriod" startAt="17"/>
            </a:pPr>
            <a:r>
              <a:rPr lang="en-US" sz="1800" b="1">
                <a:latin typeface="Arial" charset="0"/>
              </a:rPr>
              <a:t>What is the Debtors Velocity Ratio ? If the  sales are Rs. 15 Lac.</a:t>
            </a:r>
          </a:p>
          <a:p>
            <a:pPr marL="342900" indent="-342900"/>
            <a:endParaRPr lang="en-US" sz="1800" b="1">
              <a:latin typeface="Arial" charset="0"/>
            </a:endParaRPr>
          </a:p>
          <a:p>
            <a:pPr marL="342900" indent="-342900"/>
            <a:r>
              <a:rPr lang="en-US" sz="1800">
                <a:latin typeface="Arial" charset="0"/>
              </a:rPr>
              <a:t> Ans   : ( Average Debtors / Net Sales) x 12   =   (125 / 1500) x 12</a:t>
            </a:r>
          </a:p>
          <a:p>
            <a:pPr marL="342900" indent="-342900"/>
            <a:r>
              <a:rPr lang="en-US" sz="1800">
                <a:latin typeface="Arial" charset="0"/>
              </a:rPr>
              <a:t>                                                                        =    1 month</a:t>
            </a:r>
          </a:p>
        </p:txBody>
      </p:sp>
      <p:sp>
        <p:nvSpPr>
          <p:cNvPr id="4" name="TextBox 3"/>
          <p:cNvSpPr txBox="1">
            <a:spLocks noChangeArrowheads="1"/>
          </p:cNvSpPr>
          <p:nvPr/>
        </p:nvSpPr>
        <p:spPr bwMode="auto">
          <a:xfrm>
            <a:off x="381000" y="5638800"/>
            <a:ext cx="8382000" cy="646113"/>
          </a:xfrm>
          <a:prstGeom prst="rect">
            <a:avLst/>
          </a:prstGeom>
          <a:noFill/>
          <a:ln w="9525">
            <a:noFill/>
            <a:miter lim="800000"/>
            <a:headEnd/>
            <a:tailEnd/>
          </a:ln>
        </p:spPr>
        <p:txBody>
          <a:bodyPr>
            <a:spAutoFit/>
          </a:bodyPr>
          <a:lstStyle/>
          <a:p>
            <a:r>
              <a:rPr lang="en-US" sz="1800" b="1">
                <a:latin typeface="Arial" charset="0"/>
              </a:rPr>
              <a:t> Q. What is the  Creditors Velocity Ratio  if Purchases are  Rs.10.5 Lac ?</a:t>
            </a:r>
          </a:p>
          <a:p>
            <a:r>
              <a:rPr lang="en-US" sz="1800">
                <a:latin typeface="Arial" charset="0"/>
              </a:rPr>
              <a:t> Ans :   (Average Creditors / Purchases ) x 12    =  (26 / 1050) x 12 = 0.3 months</a:t>
            </a:r>
          </a:p>
        </p:txBody>
      </p:sp>
      <p:sp>
        <p:nvSpPr>
          <p:cNvPr id="42040" name="TextBox 4"/>
          <p:cNvSpPr txBox="1">
            <a:spLocks noChangeArrowheads="1"/>
          </p:cNvSpPr>
          <p:nvPr/>
        </p:nvSpPr>
        <p:spPr bwMode="auto">
          <a:xfrm>
            <a:off x="990600" y="228600"/>
            <a:ext cx="3352800" cy="369888"/>
          </a:xfrm>
          <a:prstGeom prst="rect">
            <a:avLst/>
          </a:prstGeom>
          <a:noFill/>
          <a:ln w="9525">
            <a:noFill/>
            <a:miter lim="800000"/>
            <a:headEnd/>
            <a:tailEnd/>
          </a:ln>
        </p:spPr>
        <p:txBody>
          <a:bodyPr>
            <a:spAutoFit/>
          </a:bodyPr>
          <a:lstStyle/>
          <a:p>
            <a:r>
              <a:rPr lang="en-US" sz="1800" b="1">
                <a:latin typeface="Arial" charset="0"/>
              </a:rPr>
              <a:t>Exercise 4.    contd…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609600" y="304800"/>
            <a:ext cx="7848600" cy="1938338"/>
          </a:xfrm>
          <a:prstGeom prst="rect">
            <a:avLst/>
          </a:prstGeom>
          <a:noFill/>
          <a:ln w="9525">
            <a:noFill/>
            <a:miter lim="800000"/>
            <a:headEnd/>
            <a:tailEnd/>
          </a:ln>
        </p:spPr>
        <p:txBody>
          <a:bodyPr>
            <a:spAutoFit/>
          </a:bodyPr>
          <a:lstStyle/>
          <a:p>
            <a:r>
              <a:rPr lang="en-US" sz="2000" b="1">
                <a:latin typeface="Arial" charset="0"/>
              </a:rPr>
              <a:t>Exercise  5.  :  Profit  to sales is 2% and amount of profit is say Rs.5 Lac. Then What is the amount of Sales ?</a:t>
            </a:r>
          </a:p>
          <a:p>
            <a:endParaRPr lang="en-US" sz="2000">
              <a:latin typeface="Arial" charset="0"/>
            </a:endParaRPr>
          </a:p>
          <a:p>
            <a:r>
              <a:rPr lang="en-US" sz="2000">
                <a:latin typeface="Arial" charset="0"/>
              </a:rPr>
              <a:t>Answer  :   Net Profit Ratio =  (Net Profit / Sales ) x 100</a:t>
            </a:r>
          </a:p>
          <a:p>
            <a:r>
              <a:rPr lang="en-US" sz="2000">
                <a:latin typeface="Arial" charset="0"/>
              </a:rPr>
              <a:t>                             2              =   (5 x100) /Sales</a:t>
            </a:r>
          </a:p>
          <a:p>
            <a:r>
              <a:rPr lang="en-US" sz="2000">
                <a:latin typeface="Arial" charset="0"/>
              </a:rPr>
              <a:t>                Therefore  Sales  =     500/2   = Rs.250 Lac</a:t>
            </a:r>
          </a:p>
        </p:txBody>
      </p:sp>
      <p:sp>
        <p:nvSpPr>
          <p:cNvPr id="4" name="TextBox 3"/>
          <p:cNvSpPr txBox="1">
            <a:spLocks noChangeArrowheads="1"/>
          </p:cNvSpPr>
          <p:nvPr/>
        </p:nvSpPr>
        <p:spPr bwMode="auto">
          <a:xfrm>
            <a:off x="762000" y="2286000"/>
            <a:ext cx="7543800" cy="3786188"/>
          </a:xfrm>
          <a:prstGeom prst="rect">
            <a:avLst/>
          </a:prstGeom>
          <a:noFill/>
          <a:ln w="9525">
            <a:noFill/>
            <a:miter lim="800000"/>
            <a:headEnd/>
            <a:tailEnd/>
          </a:ln>
        </p:spPr>
        <p:txBody>
          <a:bodyPr>
            <a:spAutoFit/>
          </a:bodyPr>
          <a:lstStyle/>
          <a:p>
            <a:pPr algn="just"/>
            <a:r>
              <a:rPr lang="en-US" sz="2000" b="1">
                <a:latin typeface="Arial" charset="0"/>
              </a:rPr>
              <a:t>Exercise  6.  A Company has Net Worth  of Rs.5 Lac, Term Liabilities of Rs.10 Lac. Fixed Assets worth RS.16 Lac and Current Assets are Rs.25 Lac. There is no intangible Assets or other Non Current  Assets. Calculate its Net Working Capital.</a:t>
            </a:r>
          </a:p>
          <a:p>
            <a:pPr algn="just"/>
            <a:r>
              <a:rPr lang="en-US" sz="2000" b="1">
                <a:latin typeface="Arial" charset="0"/>
              </a:rPr>
              <a:t>                                                Answer</a:t>
            </a:r>
          </a:p>
          <a:p>
            <a:pPr algn="just"/>
            <a:r>
              <a:rPr lang="en-US" sz="2000">
                <a:latin typeface="Arial" charset="0"/>
              </a:rPr>
              <a:t>Total Assets      = 16 + 25  = Rs. 41 Lac</a:t>
            </a:r>
          </a:p>
          <a:p>
            <a:pPr algn="just"/>
            <a:r>
              <a:rPr lang="en-US" sz="2000">
                <a:latin typeface="Arial" charset="0"/>
              </a:rPr>
              <a:t>Total Liabilities =  NW + LTL + CL =  5 + 10+  CL = 41 Lac</a:t>
            </a:r>
          </a:p>
          <a:p>
            <a:pPr algn="just"/>
            <a:r>
              <a:rPr lang="en-US" sz="2000" b="1">
                <a:latin typeface="Arial" charset="0"/>
              </a:rPr>
              <a:t> </a:t>
            </a:r>
            <a:r>
              <a:rPr lang="en-US" sz="2000">
                <a:latin typeface="Arial" charset="0"/>
              </a:rPr>
              <a:t>Current Liabilities  =  41 – 15 = 26 Lac</a:t>
            </a:r>
          </a:p>
          <a:p>
            <a:pPr algn="just"/>
            <a:endParaRPr lang="en-US" sz="2000" b="1">
              <a:latin typeface="Arial" charset="0"/>
            </a:endParaRPr>
          </a:p>
          <a:p>
            <a:pPr algn="just"/>
            <a:r>
              <a:rPr lang="en-US" sz="2000">
                <a:latin typeface="Arial" charset="0"/>
              </a:rPr>
              <a:t>Therefore </a:t>
            </a:r>
            <a:r>
              <a:rPr lang="en-US" sz="2000" b="1">
                <a:latin typeface="Arial" charset="0"/>
              </a:rPr>
              <a:t> Net Working Capital =  C. A – C.L </a:t>
            </a:r>
          </a:p>
          <a:p>
            <a:pPr algn="just"/>
            <a:r>
              <a:rPr lang="en-US" sz="2000" b="1">
                <a:latin typeface="Arial" charset="0"/>
              </a:rPr>
              <a:t>                                                     =  25 – 26  </a:t>
            </a:r>
            <a:r>
              <a:rPr lang="en-US" sz="2000">
                <a:latin typeface="Arial" charset="0"/>
              </a:rPr>
              <a:t>=  (- )</a:t>
            </a:r>
            <a:r>
              <a:rPr lang="en-US" sz="2000" b="1">
                <a:latin typeface="Arial" charset="0"/>
              </a:rPr>
              <a:t>1 Lac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ox(in)">
                                      <p:cBhvr>
                                        <p:cTn id="11" dur="500"/>
                                        <p:tgtEl>
                                          <p:spTgt spid="3">
                                            <p:txEl>
                                              <p:pRg st="2" end="2"/>
                                            </p:txEl>
                                          </p:spTgt>
                                        </p:tgtEl>
                                      </p:cBhvr>
                                    </p:animEffect>
                                  </p:childTnLst>
                                </p:cTn>
                              </p:par>
                              <p:par>
                                <p:cTn id="12" presetID="4" presetClass="entr" presetSubtype="16" fill="hold"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box(in)">
                                      <p:cBhvr>
                                        <p:cTn id="14" dur="500"/>
                                        <p:tgtEl>
                                          <p:spTgt spid="3">
                                            <p:txEl>
                                              <p:pRg st="3" end="3"/>
                                            </p:txEl>
                                          </p:spTgt>
                                        </p:tgtEl>
                                      </p:cBhvr>
                                    </p:animEffect>
                                  </p:childTnLst>
                                </p:cTn>
                              </p:par>
                              <p:par>
                                <p:cTn id="15" presetID="4" presetClass="entr" presetSubtype="16"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blinds(horizontal)">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685800" y="188913"/>
            <a:ext cx="7924800" cy="1465262"/>
          </a:xfrm>
          <a:prstGeom prst="rect">
            <a:avLst/>
          </a:prstGeom>
          <a:noFill/>
          <a:ln w="9525">
            <a:noFill/>
            <a:miter lim="800000"/>
            <a:headEnd/>
            <a:tailEnd/>
          </a:ln>
        </p:spPr>
        <p:txBody>
          <a:bodyPr>
            <a:spAutoFit/>
          </a:bodyPr>
          <a:lstStyle/>
          <a:p>
            <a:r>
              <a:rPr lang="en-US" sz="1800" b="1">
                <a:latin typeface="Arial" charset="0"/>
              </a:rPr>
              <a:t>Exercise  7</a:t>
            </a:r>
            <a:r>
              <a:rPr lang="en-US" sz="1800">
                <a:latin typeface="Arial" charset="0"/>
              </a:rPr>
              <a:t> :   </a:t>
            </a:r>
            <a:r>
              <a:rPr lang="en-US" sz="1800" b="1">
                <a:latin typeface="Arial" charset="0"/>
              </a:rPr>
              <a:t>Current Ratio of a concern is 1 : 1. What will be the Net Working Capital ?</a:t>
            </a:r>
          </a:p>
          <a:p>
            <a:endParaRPr lang="en-US" sz="1800">
              <a:latin typeface="Arial" charset="0"/>
            </a:endParaRPr>
          </a:p>
          <a:p>
            <a:r>
              <a:rPr lang="en-US" sz="1800" b="1">
                <a:latin typeface="Arial" charset="0"/>
              </a:rPr>
              <a:t>Answer </a:t>
            </a:r>
            <a:r>
              <a:rPr lang="en-US" sz="1800">
                <a:latin typeface="Arial" charset="0"/>
              </a:rPr>
              <a:t>: It suggest that the Current Assets is equal to Current Liabilities hence the NWC would be </a:t>
            </a:r>
            <a:r>
              <a:rPr lang="en-US" sz="1800" b="1">
                <a:latin typeface="Arial" charset="0"/>
              </a:rPr>
              <a:t> NIL </a:t>
            </a:r>
            <a:r>
              <a:rPr lang="en-US" sz="1800">
                <a:latin typeface="Arial" charset="0"/>
              </a:rPr>
              <a:t>( since  NWC = C.A  - C.L )</a:t>
            </a:r>
          </a:p>
        </p:txBody>
      </p:sp>
      <p:sp>
        <p:nvSpPr>
          <p:cNvPr id="4" name="TextBox 3"/>
          <p:cNvSpPr txBox="1">
            <a:spLocks noChangeArrowheads="1"/>
          </p:cNvSpPr>
          <p:nvPr/>
        </p:nvSpPr>
        <p:spPr bwMode="auto">
          <a:xfrm>
            <a:off x="685800" y="1844675"/>
            <a:ext cx="8001000" cy="2289175"/>
          </a:xfrm>
          <a:prstGeom prst="rect">
            <a:avLst/>
          </a:prstGeom>
          <a:noFill/>
          <a:ln w="9525">
            <a:noFill/>
            <a:miter lim="800000"/>
            <a:headEnd/>
            <a:tailEnd/>
          </a:ln>
        </p:spPr>
        <p:txBody>
          <a:bodyPr>
            <a:spAutoFit/>
          </a:bodyPr>
          <a:lstStyle/>
          <a:p>
            <a:r>
              <a:rPr lang="en-US" sz="1800" b="1">
                <a:latin typeface="Arial" charset="0"/>
              </a:rPr>
              <a:t>Exercise  8 : </a:t>
            </a:r>
            <a:r>
              <a:rPr lang="en-US" sz="1800">
                <a:latin typeface="Arial" charset="0"/>
              </a:rPr>
              <a:t> </a:t>
            </a:r>
            <a:r>
              <a:rPr lang="en-US" sz="1800" b="1">
                <a:latin typeface="Arial" charset="0"/>
              </a:rPr>
              <a:t>Suppose Current Ratio is 4 : 1.  NWC  is Rs.30,000/-. What is the amount of Current Assets ?</a:t>
            </a:r>
          </a:p>
          <a:p>
            <a:endParaRPr lang="en-US" sz="1800" b="1">
              <a:latin typeface="Arial" charset="0"/>
            </a:endParaRPr>
          </a:p>
          <a:p>
            <a:r>
              <a:rPr lang="en-US" sz="1800" b="1">
                <a:latin typeface="Arial" charset="0"/>
              </a:rPr>
              <a:t>Answer  </a:t>
            </a:r>
            <a:r>
              <a:rPr lang="en-US" sz="1800" b="1" i="1">
                <a:latin typeface="Arial" charset="0"/>
              </a:rPr>
              <a:t>:    4a  - 1a  </a:t>
            </a:r>
            <a:r>
              <a:rPr lang="en-US" sz="1800">
                <a:latin typeface="Arial" charset="0"/>
              </a:rPr>
              <a:t>= 30,000</a:t>
            </a:r>
          </a:p>
          <a:p>
            <a:r>
              <a:rPr lang="en-US" sz="1800">
                <a:latin typeface="Arial" charset="0"/>
              </a:rPr>
              <a:t>                Therefore  </a:t>
            </a:r>
            <a:r>
              <a:rPr lang="en-US" sz="1800" b="1">
                <a:latin typeface="Arial" charset="0"/>
              </a:rPr>
              <a:t>a</a:t>
            </a:r>
            <a:r>
              <a:rPr lang="en-US" sz="1800" b="1" i="1">
                <a:latin typeface="Arial" charset="0"/>
              </a:rPr>
              <a:t> =  </a:t>
            </a:r>
            <a:r>
              <a:rPr lang="en-US" sz="1800">
                <a:latin typeface="Arial" charset="0"/>
              </a:rPr>
              <a:t>10,000  i.e. Current Liabilities is Rs.10,000</a:t>
            </a:r>
          </a:p>
          <a:p>
            <a:r>
              <a:rPr lang="en-US" sz="1800">
                <a:latin typeface="Arial" charset="0"/>
              </a:rPr>
              <a:t>                 </a:t>
            </a:r>
            <a:r>
              <a:rPr lang="en-US" sz="1800" b="1">
                <a:latin typeface="Arial" charset="0"/>
              </a:rPr>
              <a:t>Hence Current Assets would be  </a:t>
            </a:r>
            <a:r>
              <a:rPr lang="en-US" sz="1800" b="1" i="1">
                <a:latin typeface="Arial" charset="0"/>
              </a:rPr>
              <a:t>4a </a:t>
            </a:r>
            <a:r>
              <a:rPr lang="en-US" sz="1800" b="1">
                <a:latin typeface="Arial" charset="0"/>
              </a:rPr>
              <a:t>= 4 x 10,000 = Rs.40,000/-</a:t>
            </a:r>
          </a:p>
          <a:p>
            <a:endParaRPr lang="en-US" sz="1800">
              <a:latin typeface="Arial" charset="0"/>
            </a:endParaRPr>
          </a:p>
          <a:p>
            <a:endParaRPr lang="en-US" sz="1800" b="1">
              <a:latin typeface="Arial" charset="0"/>
            </a:endParaRPr>
          </a:p>
        </p:txBody>
      </p:sp>
      <p:sp>
        <p:nvSpPr>
          <p:cNvPr id="5" name="TextBox 4"/>
          <p:cNvSpPr txBox="1">
            <a:spLocks noChangeArrowheads="1"/>
          </p:cNvSpPr>
          <p:nvPr/>
        </p:nvSpPr>
        <p:spPr bwMode="auto">
          <a:xfrm>
            <a:off x="838200" y="3860800"/>
            <a:ext cx="7620000" cy="2563813"/>
          </a:xfrm>
          <a:prstGeom prst="rect">
            <a:avLst/>
          </a:prstGeom>
          <a:noFill/>
          <a:ln w="9525">
            <a:noFill/>
            <a:miter lim="800000"/>
            <a:headEnd/>
            <a:tailEnd/>
          </a:ln>
        </p:spPr>
        <p:txBody>
          <a:bodyPr>
            <a:spAutoFit/>
          </a:bodyPr>
          <a:lstStyle/>
          <a:p>
            <a:pPr algn="just"/>
            <a:r>
              <a:rPr lang="en-US" sz="1800" b="1">
                <a:latin typeface="Arial" charset="0"/>
              </a:rPr>
              <a:t>Exercise  9. The amount of Term Loan installment is  Rs.10000/ per month, monthly average interest on TL is Rs.5000/-. If the  amount of Depreciation is  Rs.30,000/- p.a. and PAT is Rs.2,70,000/-. What would be the DSCR ?</a:t>
            </a:r>
          </a:p>
          <a:p>
            <a:endParaRPr lang="en-US" sz="1800" b="1">
              <a:latin typeface="Arial" charset="0"/>
            </a:endParaRPr>
          </a:p>
          <a:p>
            <a:r>
              <a:rPr lang="en-US" sz="1800" b="1">
                <a:latin typeface="Arial" charset="0"/>
              </a:rPr>
              <a:t>DSCR =  </a:t>
            </a:r>
            <a:r>
              <a:rPr lang="en-US" sz="1800">
                <a:latin typeface="Arial" charset="0"/>
              </a:rPr>
              <a:t> (PAT + Depr +  Annual Intt.) / Annual Intt  + Annual  Installment</a:t>
            </a:r>
          </a:p>
          <a:p>
            <a:r>
              <a:rPr lang="en-US" sz="1800">
                <a:latin typeface="Arial" charset="0"/>
              </a:rPr>
              <a:t>            =   (270000 + 30000 + 60000 ) / 60000 + 120000</a:t>
            </a:r>
          </a:p>
          <a:p>
            <a:r>
              <a:rPr lang="en-US" sz="1800" b="1">
                <a:latin typeface="Arial" charset="0"/>
              </a:rPr>
              <a:t>             =   </a:t>
            </a:r>
            <a:r>
              <a:rPr lang="en-US" sz="1800">
                <a:latin typeface="Arial" charset="0"/>
              </a:rPr>
              <a:t>360000 / 180000    =  </a:t>
            </a:r>
            <a:r>
              <a:rPr lang="en-US" sz="1800" b="1">
                <a:latin typeface="Arial" charset="0"/>
              </a:rPr>
              <a:t>2</a:t>
            </a:r>
          </a:p>
          <a:p>
            <a:endParaRPr lang="en-US" sz="1800" b="1">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609600" y="304800"/>
            <a:ext cx="8077200" cy="3140075"/>
          </a:xfrm>
          <a:prstGeom prst="rect">
            <a:avLst/>
          </a:prstGeom>
          <a:noFill/>
          <a:ln w="9525">
            <a:noFill/>
            <a:miter lim="800000"/>
            <a:headEnd/>
            <a:tailEnd/>
          </a:ln>
        </p:spPr>
        <p:txBody>
          <a:bodyPr>
            <a:spAutoFit/>
          </a:bodyPr>
          <a:lstStyle/>
          <a:p>
            <a:pPr algn="just"/>
            <a:r>
              <a:rPr lang="en-US" sz="1800" b="1">
                <a:latin typeface="Arial" charset="0"/>
              </a:rPr>
              <a:t>Exercise  10 : Total Liabilities of a firm is Rs.100 Lac and Current Ratio is 1.5 : 1. If Fixed Assets and Other Non Current Assets are to the tune of Rs. 70 Lac and Debt Equity Ratio being  3 : 1. What would be the Long Term Liabilities?</a:t>
            </a:r>
          </a:p>
          <a:p>
            <a:endParaRPr lang="en-US" sz="1800" b="1">
              <a:latin typeface="Arial" charset="0"/>
            </a:endParaRPr>
          </a:p>
          <a:p>
            <a:pPr algn="just"/>
            <a:r>
              <a:rPr lang="en-US" sz="1800">
                <a:latin typeface="Arial" charset="0"/>
              </a:rPr>
              <a:t> Ans :  We can easily arrive at the amount of Current Asset being  Rs. 30 Lac i.e.  ( Rs. 100 L  - Rs. 70 L ).  If the Current Ratio is 1.5 : 1, then Current Liabilities works out to be  Rs. 20 Lac.  That means the aggregate of  Net Worth  and Long Term Liabilities would be Rs. 80 Lacs.  If the Debt Equity Ratio is  3 : 1 then  Debt works out to be Rs. 60 Lacs and equity Rs. 20 Lacs. </a:t>
            </a:r>
            <a:r>
              <a:rPr lang="en-US" sz="1800" b="1">
                <a:latin typeface="Arial" charset="0"/>
              </a:rPr>
              <a:t>Therefore the Long Term Liabilities would be Rs.60 Lac.</a:t>
            </a:r>
          </a:p>
        </p:txBody>
      </p:sp>
      <p:sp>
        <p:nvSpPr>
          <p:cNvPr id="4" name="TextBox 3"/>
          <p:cNvSpPr txBox="1">
            <a:spLocks noChangeArrowheads="1"/>
          </p:cNvSpPr>
          <p:nvPr/>
        </p:nvSpPr>
        <p:spPr bwMode="auto">
          <a:xfrm>
            <a:off x="609600" y="3886200"/>
            <a:ext cx="8077200" cy="2032000"/>
          </a:xfrm>
          <a:prstGeom prst="rect">
            <a:avLst/>
          </a:prstGeom>
          <a:noFill/>
          <a:ln w="9525">
            <a:noFill/>
            <a:miter lim="800000"/>
            <a:headEnd/>
            <a:tailEnd/>
          </a:ln>
        </p:spPr>
        <p:txBody>
          <a:bodyPr>
            <a:spAutoFit/>
          </a:bodyPr>
          <a:lstStyle/>
          <a:p>
            <a:r>
              <a:rPr lang="en-US" sz="1800" b="1">
                <a:latin typeface="Arial" charset="0"/>
              </a:rPr>
              <a:t> Exercise  11 :  Current Ratio is say 1.2 : 1 . Total of balance sheet being Rs.22 Lac.  The amount of Fixed Assets + Non Current Assets is Rs. 10 Lac. What would be the Current Liabilities?</a:t>
            </a:r>
          </a:p>
          <a:p>
            <a:endParaRPr lang="en-US" sz="1800" b="1">
              <a:latin typeface="Arial" charset="0"/>
            </a:endParaRPr>
          </a:p>
          <a:p>
            <a:pPr algn="just"/>
            <a:r>
              <a:rPr lang="en-US" sz="1800">
                <a:latin typeface="Arial" charset="0"/>
              </a:rPr>
              <a:t>Ans  : When Total Assets is Rs.22 Lac then Current Assets  would be  22 – 10 i.e  Rs. 12 Lac. Thus we can easily arrive at the Current Liabilities figure which should be  Rs. 10 Lac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534400" cy="5859463"/>
          </a:xfrm>
          <a:prstGeom prst="rect">
            <a:avLst/>
          </a:prstGeom>
          <a:noFill/>
        </p:spPr>
        <p:txBody>
          <a:bodyPr>
            <a:spAutoFit/>
          </a:bodyPr>
          <a:lstStyle/>
          <a:p>
            <a:pPr algn="just"/>
            <a:r>
              <a:rPr lang="en-US" sz="1800" b="1">
                <a:latin typeface="Arial" charset="0"/>
              </a:rPr>
              <a:t>Exercise 12.  </a:t>
            </a:r>
            <a:r>
              <a:rPr lang="en-US" sz="1800">
                <a:latin typeface="Arial" charset="0"/>
              </a:rPr>
              <a:t>From the following financial statement calculate (i) Current Ratio (ii) Acid test Ratio (iii) Inventory Turnover (iv) Average Debt Collection Period (v) Average Creditors’ payment period. </a:t>
            </a:r>
          </a:p>
          <a:p>
            <a:pPr algn="just"/>
            <a:r>
              <a:rPr lang="en-US" sz="1800">
                <a:latin typeface="Arial" charset="0"/>
              </a:rPr>
              <a:t>                                                                                       </a:t>
            </a:r>
            <a:r>
              <a:rPr lang="en-US" sz="1800" u="sng">
                <a:latin typeface="Arial" charset="0"/>
              </a:rPr>
              <a:t>C.Assets</a:t>
            </a:r>
          </a:p>
          <a:p>
            <a:pPr algn="just"/>
            <a:r>
              <a:rPr lang="en-US" sz="1800" u="sng">
                <a:latin typeface="Arial" charset="0"/>
              </a:rPr>
              <a:t>Sales               1500</a:t>
            </a:r>
            <a:r>
              <a:rPr lang="en-US" sz="1800">
                <a:latin typeface="Arial" charset="0"/>
              </a:rPr>
              <a:t>				Inventories                  125</a:t>
            </a:r>
          </a:p>
          <a:p>
            <a:pPr algn="just"/>
            <a:r>
              <a:rPr lang="en-US" sz="1800">
                <a:latin typeface="Arial" charset="0"/>
              </a:rPr>
              <a:t>Cost of sales   1000                                                       Debtors                       250</a:t>
            </a:r>
          </a:p>
          <a:p>
            <a:pPr algn="just"/>
            <a:r>
              <a:rPr lang="en-US" sz="1800">
                <a:latin typeface="Arial" charset="0"/>
              </a:rPr>
              <a:t>Gross profit       500                                                       Cash                           225   </a:t>
            </a:r>
          </a:p>
          <a:p>
            <a:r>
              <a:rPr lang="en-US" sz="1800">
                <a:latin typeface="Arial" charset="0"/>
              </a:rPr>
              <a:t>                                                                                       </a:t>
            </a:r>
            <a:r>
              <a:rPr lang="en-US" sz="1800" u="sng">
                <a:latin typeface="Arial" charset="0"/>
              </a:rPr>
              <a:t>C. Liabilities</a:t>
            </a:r>
          </a:p>
          <a:p>
            <a:r>
              <a:rPr lang="en-US" sz="1800">
                <a:latin typeface="Arial" charset="0"/>
              </a:rPr>
              <a:t>							 Trade Creditors          200</a:t>
            </a:r>
          </a:p>
          <a:p>
            <a:endParaRPr lang="en-US" sz="1800">
              <a:latin typeface="Arial" charset="0"/>
            </a:endParaRPr>
          </a:p>
          <a:p>
            <a:r>
              <a:rPr lang="en-US" sz="1800">
                <a:latin typeface="Arial" charset="0"/>
              </a:rPr>
              <a:t>(i)  Current Ratio :  600/200 =  3 : 1</a:t>
            </a:r>
          </a:p>
          <a:p>
            <a:pPr>
              <a:buFontTx/>
              <a:buAutoNum type="romanLcParenBoth" startAt="2"/>
            </a:pPr>
            <a:r>
              <a:rPr lang="en-US" sz="1800">
                <a:latin typeface="Arial" charset="0"/>
              </a:rPr>
              <a:t>Acid Test Ratio :  Debtors+Cash /Trade creditors  = 475/200 = 2.4 : 1</a:t>
            </a:r>
          </a:p>
          <a:p>
            <a:pPr>
              <a:buFontTx/>
              <a:buAutoNum type="romanLcParenBoth" startAt="2"/>
            </a:pPr>
            <a:r>
              <a:rPr lang="en-US" sz="1800">
                <a:latin typeface="Arial" charset="0"/>
              </a:rPr>
              <a:t> Inventory Turnover Ratio :  Cost of sales / Inventories  = 1000/125 = 8 times</a:t>
            </a:r>
          </a:p>
          <a:p>
            <a:pPr>
              <a:buFontTx/>
              <a:buAutoNum type="romanLcParenBoth" startAt="2"/>
            </a:pPr>
            <a:r>
              <a:rPr lang="en-US" sz="1800">
                <a:latin typeface="Arial" charset="0"/>
              </a:rPr>
              <a:t> Average Debt collection period :  (Debtors/sales) x 365  = (250/1500)x365 = 61 days</a:t>
            </a:r>
          </a:p>
          <a:p>
            <a:pPr>
              <a:buFontTx/>
              <a:buAutoNum type="romanLcParenBoth" startAt="2"/>
            </a:pPr>
            <a:r>
              <a:rPr lang="en-US" sz="1800">
                <a:latin typeface="Arial" charset="0"/>
              </a:rPr>
              <a:t>Average Creditors’ payment period : (Trade Creditors/Cost of sales) x 365 </a:t>
            </a:r>
          </a:p>
          <a:p>
            <a:r>
              <a:rPr lang="en-US" sz="1800">
                <a:latin typeface="Arial" charset="0"/>
              </a:rPr>
              <a:t>                                                                    (200/100) x 365 = 73 days</a:t>
            </a:r>
          </a:p>
          <a:p>
            <a:endParaRPr lang="en-US" sz="1800">
              <a:latin typeface="Arial" charset="0"/>
            </a:endParaRPr>
          </a:p>
          <a:p>
            <a:r>
              <a:rPr lang="en-US" sz="1800">
                <a:latin typeface="Arial" charset="0"/>
              </a:rPr>
              <a:t> </a:t>
            </a:r>
          </a:p>
          <a:p>
            <a:endParaRPr lang="en-US" sz="1800">
              <a:latin typeface="Arial"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title"/>
          </p:nvPr>
        </p:nvSpPr>
        <p:spPr>
          <a:xfrm>
            <a:off x="685800" y="404813"/>
            <a:ext cx="7772400" cy="762000"/>
          </a:xfrm>
        </p:spPr>
        <p:txBody>
          <a:bodyPr/>
          <a:lstStyle/>
          <a:p>
            <a:r>
              <a:rPr lang="en-US"/>
              <a:t>Summary of Financial Ratios</a:t>
            </a:r>
          </a:p>
        </p:txBody>
      </p:sp>
      <p:sp>
        <p:nvSpPr>
          <p:cNvPr id="52228" name="Rectangle 4"/>
          <p:cNvSpPr>
            <a:spLocks noGrp="1" noChangeArrowheads="1"/>
          </p:cNvSpPr>
          <p:nvPr>
            <p:ph type="body" idx="1"/>
          </p:nvPr>
        </p:nvSpPr>
        <p:spPr>
          <a:xfrm>
            <a:off x="685800" y="1484313"/>
            <a:ext cx="7772400" cy="4114800"/>
          </a:xfrm>
        </p:spPr>
        <p:txBody>
          <a:bodyPr/>
          <a:lstStyle/>
          <a:p>
            <a:pPr>
              <a:lnSpc>
                <a:spcPct val="80000"/>
              </a:lnSpc>
            </a:pPr>
            <a:r>
              <a:rPr lang="en-US" dirty="0"/>
              <a:t>Ratios help to:</a:t>
            </a:r>
          </a:p>
          <a:p>
            <a:pPr lvl="1">
              <a:lnSpc>
                <a:spcPct val="80000"/>
              </a:lnSpc>
            </a:pPr>
            <a:r>
              <a:rPr lang="en-US" dirty="0"/>
              <a:t>Evaluate performance</a:t>
            </a:r>
          </a:p>
          <a:p>
            <a:pPr lvl="1">
              <a:lnSpc>
                <a:spcPct val="80000"/>
              </a:lnSpc>
            </a:pPr>
            <a:r>
              <a:rPr lang="en-US" dirty="0"/>
              <a:t>Structure analysis</a:t>
            </a:r>
          </a:p>
          <a:p>
            <a:pPr lvl="1">
              <a:lnSpc>
                <a:spcPct val="80000"/>
              </a:lnSpc>
            </a:pPr>
            <a:r>
              <a:rPr lang="en-US" dirty="0"/>
              <a:t>Show the connection between activities and performance</a:t>
            </a:r>
          </a:p>
          <a:p>
            <a:pPr>
              <a:lnSpc>
                <a:spcPct val="80000"/>
              </a:lnSpc>
            </a:pPr>
            <a:r>
              <a:rPr lang="en-US" dirty="0"/>
              <a:t>Benchmark with</a:t>
            </a:r>
          </a:p>
          <a:p>
            <a:pPr lvl="1">
              <a:lnSpc>
                <a:spcPct val="80000"/>
              </a:lnSpc>
            </a:pPr>
            <a:r>
              <a:rPr lang="en-US" dirty="0"/>
              <a:t>Past for the company</a:t>
            </a:r>
          </a:p>
          <a:p>
            <a:pPr lvl="1">
              <a:lnSpc>
                <a:spcPct val="80000"/>
              </a:lnSpc>
            </a:pPr>
            <a:r>
              <a:rPr lang="en-US" dirty="0"/>
              <a:t>Industry</a:t>
            </a:r>
          </a:p>
          <a:p>
            <a:pPr>
              <a:lnSpc>
                <a:spcPct val="80000"/>
              </a:lnSpc>
            </a:pPr>
            <a:r>
              <a:rPr lang="en-US" dirty="0"/>
              <a:t>Ratios adjust for size differences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2227"/>
                                        </p:tgtEl>
                                        <p:attrNameLst>
                                          <p:attrName>style.visibility</p:attrName>
                                        </p:attrNameLst>
                                      </p:cBhvr>
                                      <p:to>
                                        <p:strVal val="visible"/>
                                      </p:to>
                                    </p:set>
                                    <p:anim calcmode="lin" valueType="num">
                                      <p:cBhvr additive="base">
                                        <p:cTn id="7" dur="500" fill="hold"/>
                                        <p:tgtEl>
                                          <p:spTgt spid="52227"/>
                                        </p:tgtEl>
                                        <p:attrNameLst>
                                          <p:attrName>ppt_x</p:attrName>
                                        </p:attrNameLst>
                                      </p:cBhvr>
                                      <p:tavLst>
                                        <p:tav tm="0">
                                          <p:val>
                                            <p:strVal val="#ppt_x"/>
                                          </p:val>
                                        </p:tav>
                                        <p:tav tm="100000">
                                          <p:val>
                                            <p:strVal val="#ppt_x"/>
                                          </p:val>
                                        </p:tav>
                                      </p:tavLst>
                                    </p:anim>
                                    <p:anim calcmode="lin" valueType="num">
                                      <p:cBhvr additive="base">
                                        <p:cTn id="8" dur="500" fill="hold"/>
                                        <p:tgtEl>
                                          <p:spTgt spid="5222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52228">
                                            <p:txEl>
                                              <p:pRg st="0" end="0"/>
                                            </p:txEl>
                                          </p:spTgt>
                                        </p:tgtEl>
                                        <p:attrNameLst>
                                          <p:attrName>style.visibility</p:attrName>
                                        </p:attrNameLst>
                                      </p:cBhvr>
                                      <p:to>
                                        <p:strVal val="visible"/>
                                      </p:to>
                                    </p:set>
                                    <p:animEffect transition="in" filter="dissolve">
                                      <p:cBhvr>
                                        <p:cTn id="13" dur="500"/>
                                        <p:tgtEl>
                                          <p:spTgt spid="52228">
                                            <p:txEl>
                                              <p:pRg st="0" end="0"/>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52228">
                                            <p:txEl>
                                              <p:pRg st="1" end="1"/>
                                            </p:txEl>
                                          </p:spTgt>
                                        </p:tgtEl>
                                        <p:attrNameLst>
                                          <p:attrName>style.visibility</p:attrName>
                                        </p:attrNameLst>
                                      </p:cBhvr>
                                      <p:to>
                                        <p:strVal val="visible"/>
                                      </p:to>
                                    </p:set>
                                    <p:animEffect transition="in" filter="dissolve">
                                      <p:cBhvr>
                                        <p:cTn id="16" dur="500"/>
                                        <p:tgtEl>
                                          <p:spTgt spid="52228">
                                            <p:txEl>
                                              <p:pRg st="1" end="1"/>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52228">
                                            <p:txEl>
                                              <p:pRg st="2" end="2"/>
                                            </p:txEl>
                                          </p:spTgt>
                                        </p:tgtEl>
                                        <p:attrNameLst>
                                          <p:attrName>style.visibility</p:attrName>
                                        </p:attrNameLst>
                                      </p:cBhvr>
                                      <p:to>
                                        <p:strVal val="visible"/>
                                      </p:to>
                                    </p:set>
                                    <p:animEffect transition="in" filter="dissolve">
                                      <p:cBhvr>
                                        <p:cTn id="19" dur="500"/>
                                        <p:tgtEl>
                                          <p:spTgt spid="52228">
                                            <p:txEl>
                                              <p:pRg st="2" end="2"/>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52228">
                                            <p:txEl>
                                              <p:pRg st="3" end="3"/>
                                            </p:txEl>
                                          </p:spTgt>
                                        </p:tgtEl>
                                        <p:attrNameLst>
                                          <p:attrName>style.visibility</p:attrName>
                                        </p:attrNameLst>
                                      </p:cBhvr>
                                      <p:to>
                                        <p:strVal val="visible"/>
                                      </p:to>
                                    </p:set>
                                    <p:animEffect transition="in" filter="dissolve">
                                      <p:cBhvr>
                                        <p:cTn id="22" dur="500"/>
                                        <p:tgtEl>
                                          <p:spTgt spid="5222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2228">
                                            <p:txEl>
                                              <p:pRg st="4" end="4"/>
                                            </p:txEl>
                                          </p:spTgt>
                                        </p:tgtEl>
                                        <p:attrNameLst>
                                          <p:attrName>style.visibility</p:attrName>
                                        </p:attrNameLst>
                                      </p:cBhvr>
                                      <p:to>
                                        <p:strVal val="visible"/>
                                      </p:to>
                                    </p:set>
                                    <p:animEffect transition="in" filter="dissolve">
                                      <p:cBhvr>
                                        <p:cTn id="27" dur="500"/>
                                        <p:tgtEl>
                                          <p:spTgt spid="52228">
                                            <p:txEl>
                                              <p:pRg st="4" end="4"/>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52228">
                                            <p:txEl>
                                              <p:pRg st="5" end="5"/>
                                            </p:txEl>
                                          </p:spTgt>
                                        </p:tgtEl>
                                        <p:attrNameLst>
                                          <p:attrName>style.visibility</p:attrName>
                                        </p:attrNameLst>
                                      </p:cBhvr>
                                      <p:to>
                                        <p:strVal val="visible"/>
                                      </p:to>
                                    </p:set>
                                    <p:animEffect transition="in" filter="dissolve">
                                      <p:cBhvr>
                                        <p:cTn id="30" dur="500"/>
                                        <p:tgtEl>
                                          <p:spTgt spid="52228">
                                            <p:txEl>
                                              <p:pRg st="5" end="5"/>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52228">
                                            <p:txEl>
                                              <p:pRg st="6" end="6"/>
                                            </p:txEl>
                                          </p:spTgt>
                                        </p:tgtEl>
                                        <p:attrNameLst>
                                          <p:attrName>style.visibility</p:attrName>
                                        </p:attrNameLst>
                                      </p:cBhvr>
                                      <p:to>
                                        <p:strVal val="visible"/>
                                      </p:to>
                                    </p:set>
                                    <p:animEffect transition="in" filter="dissolve">
                                      <p:cBhvr>
                                        <p:cTn id="33" dur="500"/>
                                        <p:tgtEl>
                                          <p:spTgt spid="52228">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52228">
                                            <p:txEl>
                                              <p:pRg st="7" end="7"/>
                                            </p:txEl>
                                          </p:spTgt>
                                        </p:tgtEl>
                                        <p:attrNameLst>
                                          <p:attrName>style.visibility</p:attrName>
                                        </p:attrNameLst>
                                      </p:cBhvr>
                                      <p:to>
                                        <p:strVal val="visible"/>
                                      </p:to>
                                    </p:set>
                                    <p:animEffect transition="in" filter="dissolve">
                                      <p:cBhvr>
                                        <p:cTn id="38" dur="500"/>
                                        <p:tgtEl>
                                          <p:spTgt spid="5222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utoUpdateAnimBg="0"/>
      <p:bldP spid="52228"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3"/>
          <p:cNvSpPr>
            <a:spLocks noGrp="1" noChangeArrowheads="1"/>
          </p:cNvSpPr>
          <p:nvPr>
            <p:ph type="title"/>
          </p:nvPr>
        </p:nvSpPr>
        <p:spPr>
          <a:xfrm>
            <a:off x="685800" y="188913"/>
            <a:ext cx="7772400" cy="762000"/>
          </a:xfrm>
        </p:spPr>
        <p:txBody>
          <a:bodyPr/>
          <a:lstStyle/>
          <a:p>
            <a:r>
              <a:rPr lang="en-US"/>
              <a:t>Limitations of Ratio Analysis</a:t>
            </a:r>
          </a:p>
        </p:txBody>
      </p:sp>
      <p:sp>
        <p:nvSpPr>
          <p:cNvPr id="54276" name="Rectangle 4"/>
          <p:cNvSpPr>
            <a:spLocks noGrp="1" noChangeArrowheads="1"/>
          </p:cNvSpPr>
          <p:nvPr>
            <p:ph type="body" idx="1"/>
          </p:nvPr>
        </p:nvSpPr>
        <p:spPr>
          <a:xfrm>
            <a:off x="395288" y="1196975"/>
            <a:ext cx="8424862" cy="4114800"/>
          </a:xfrm>
        </p:spPr>
        <p:txBody>
          <a:bodyPr/>
          <a:lstStyle/>
          <a:p>
            <a:pPr>
              <a:lnSpc>
                <a:spcPct val="80000"/>
              </a:lnSpc>
            </a:pPr>
            <a:r>
              <a:rPr lang="en-US"/>
              <a:t>A firm’s industry category is often difficult to identify</a:t>
            </a:r>
          </a:p>
          <a:p>
            <a:pPr>
              <a:lnSpc>
                <a:spcPct val="80000"/>
              </a:lnSpc>
            </a:pPr>
            <a:r>
              <a:rPr lang="en-US"/>
              <a:t>Published industry averages are only guidelines</a:t>
            </a:r>
          </a:p>
          <a:p>
            <a:pPr>
              <a:lnSpc>
                <a:spcPct val="80000"/>
              </a:lnSpc>
            </a:pPr>
            <a:r>
              <a:rPr lang="en-US"/>
              <a:t>Accounting practices differ across firms</a:t>
            </a:r>
          </a:p>
          <a:p>
            <a:pPr>
              <a:lnSpc>
                <a:spcPct val="80000"/>
              </a:lnSpc>
            </a:pPr>
            <a:r>
              <a:rPr lang="en-US"/>
              <a:t>Sometimes difficult to interpret deviations in ratios</a:t>
            </a:r>
          </a:p>
          <a:p>
            <a:pPr>
              <a:lnSpc>
                <a:spcPct val="80000"/>
              </a:lnSpc>
            </a:pPr>
            <a:r>
              <a:rPr lang="en-US"/>
              <a:t>Industry ratios may not be desirable targets</a:t>
            </a:r>
          </a:p>
          <a:p>
            <a:pPr>
              <a:lnSpc>
                <a:spcPct val="80000"/>
              </a:lnSpc>
            </a:pPr>
            <a:r>
              <a:rPr lang="en-US"/>
              <a:t>Seasonality affects ratios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4275"/>
                                        </p:tgtEl>
                                        <p:attrNameLst>
                                          <p:attrName>style.visibility</p:attrName>
                                        </p:attrNameLst>
                                      </p:cBhvr>
                                      <p:to>
                                        <p:strVal val="visible"/>
                                      </p:to>
                                    </p:set>
                                    <p:anim calcmode="lin" valueType="num">
                                      <p:cBhvr additive="base">
                                        <p:cTn id="7" dur="500" fill="hold"/>
                                        <p:tgtEl>
                                          <p:spTgt spid="54275"/>
                                        </p:tgtEl>
                                        <p:attrNameLst>
                                          <p:attrName>ppt_x</p:attrName>
                                        </p:attrNameLst>
                                      </p:cBhvr>
                                      <p:tavLst>
                                        <p:tav tm="0">
                                          <p:val>
                                            <p:strVal val="#ppt_x"/>
                                          </p:val>
                                        </p:tav>
                                        <p:tav tm="100000">
                                          <p:val>
                                            <p:strVal val="#ppt_x"/>
                                          </p:val>
                                        </p:tav>
                                      </p:tavLst>
                                    </p:anim>
                                    <p:anim calcmode="lin" valueType="num">
                                      <p:cBhvr additive="base">
                                        <p:cTn id="8" dur="500" fill="hold"/>
                                        <p:tgtEl>
                                          <p:spTgt spid="5427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54276">
                                            <p:txEl>
                                              <p:pRg st="0" end="0"/>
                                            </p:txEl>
                                          </p:spTgt>
                                        </p:tgtEl>
                                        <p:attrNameLst>
                                          <p:attrName>style.visibility</p:attrName>
                                        </p:attrNameLst>
                                      </p:cBhvr>
                                      <p:to>
                                        <p:strVal val="visible"/>
                                      </p:to>
                                    </p:set>
                                    <p:animEffect transition="in" filter="dissolve">
                                      <p:cBhvr>
                                        <p:cTn id="13" dur="500"/>
                                        <p:tgtEl>
                                          <p:spTgt spid="5427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4276">
                                            <p:txEl>
                                              <p:pRg st="1" end="1"/>
                                            </p:txEl>
                                          </p:spTgt>
                                        </p:tgtEl>
                                        <p:attrNameLst>
                                          <p:attrName>style.visibility</p:attrName>
                                        </p:attrNameLst>
                                      </p:cBhvr>
                                      <p:to>
                                        <p:strVal val="visible"/>
                                      </p:to>
                                    </p:set>
                                    <p:animEffect transition="in" filter="dissolve">
                                      <p:cBhvr>
                                        <p:cTn id="18" dur="500"/>
                                        <p:tgtEl>
                                          <p:spTgt spid="5427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4276">
                                            <p:txEl>
                                              <p:pRg st="2" end="2"/>
                                            </p:txEl>
                                          </p:spTgt>
                                        </p:tgtEl>
                                        <p:attrNameLst>
                                          <p:attrName>style.visibility</p:attrName>
                                        </p:attrNameLst>
                                      </p:cBhvr>
                                      <p:to>
                                        <p:strVal val="visible"/>
                                      </p:to>
                                    </p:set>
                                    <p:animEffect transition="in" filter="dissolve">
                                      <p:cBhvr>
                                        <p:cTn id="23" dur="500"/>
                                        <p:tgtEl>
                                          <p:spTgt spid="5427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54276">
                                            <p:txEl>
                                              <p:pRg st="3" end="3"/>
                                            </p:txEl>
                                          </p:spTgt>
                                        </p:tgtEl>
                                        <p:attrNameLst>
                                          <p:attrName>style.visibility</p:attrName>
                                        </p:attrNameLst>
                                      </p:cBhvr>
                                      <p:to>
                                        <p:strVal val="visible"/>
                                      </p:to>
                                    </p:set>
                                    <p:animEffect transition="in" filter="dissolve">
                                      <p:cBhvr>
                                        <p:cTn id="28" dur="500"/>
                                        <p:tgtEl>
                                          <p:spTgt spid="54276">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54276">
                                            <p:txEl>
                                              <p:pRg st="4" end="4"/>
                                            </p:txEl>
                                          </p:spTgt>
                                        </p:tgtEl>
                                        <p:attrNameLst>
                                          <p:attrName>style.visibility</p:attrName>
                                        </p:attrNameLst>
                                      </p:cBhvr>
                                      <p:to>
                                        <p:strVal val="visible"/>
                                      </p:to>
                                    </p:set>
                                    <p:animEffect transition="in" filter="dissolve">
                                      <p:cBhvr>
                                        <p:cTn id="33" dur="500"/>
                                        <p:tgtEl>
                                          <p:spTgt spid="54276">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54276">
                                            <p:txEl>
                                              <p:pRg st="5" end="5"/>
                                            </p:txEl>
                                          </p:spTgt>
                                        </p:tgtEl>
                                        <p:attrNameLst>
                                          <p:attrName>style.visibility</p:attrName>
                                        </p:attrNameLst>
                                      </p:cBhvr>
                                      <p:to>
                                        <p:strVal val="visible"/>
                                      </p:to>
                                    </p:set>
                                    <p:animEffect transition="in" filter="dissolve">
                                      <p:cBhvr>
                                        <p:cTn id="38" dur="500"/>
                                        <p:tgtEl>
                                          <p:spTgt spid="5427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autoUpdateAnimBg="0"/>
      <p:bldP spid="54276"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115888"/>
            <a:ext cx="7772400" cy="762000"/>
          </a:xfrm>
          <a:noFill/>
          <a:ln/>
        </p:spPr>
        <p:txBody>
          <a:bodyPr lIns="92075" tIns="46038" rIns="92075" bIns="46038" anchor="b"/>
          <a:lstStyle/>
          <a:p>
            <a:r>
              <a:rPr lang="en-US"/>
              <a:t>Objectives of Ratio Analysis</a:t>
            </a:r>
          </a:p>
        </p:txBody>
      </p:sp>
      <p:sp>
        <p:nvSpPr>
          <p:cNvPr id="32772" name="Rectangle 4"/>
          <p:cNvSpPr>
            <a:spLocks noGrp="1" noChangeArrowheads="1"/>
          </p:cNvSpPr>
          <p:nvPr>
            <p:ph type="body" idx="1"/>
          </p:nvPr>
        </p:nvSpPr>
        <p:spPr>
          <a:xfrm>
            <a:off x="685800" y="1258888"/>
            <a:ext cx="7989888" cy="4114800"/>
          </a:xfrm>
          <a:noFill/>
          <a:ln/>
        </p:spPr>
        <p:txBody>
          <a:bodyPr lIns="92075" tIns="46038" rIns="92075" bIns="46038"/>
          <a:lstStyle/>
          <a:p>
            <a:r>
              <a:rPr lang="en-US"/>
              <a:t>Standardize financial information for comparisons</a:t>
            </a:r>
          </a:p>
          <a:p>
            <a:r>
              <a:rPr lang="en-US"/>
              <a:t>Evaluate current operations</a:t>
            </a:r>
          </a:p>
          <a:p>
            <a:r>
              <a:rPr lang="en-US"/>
              <a:t>Compare performance with past performance</a:t>
            </a:r>
          </a:p>
          <a:p>
            <a:r>
              <a:rPr lang="en-US"/>
              <a:t>Compare performance against other firms or industry standards</a:t>
            </a:r>
          </a:p>
          <a:p>
            <a:r>
              <a:rPr lang="en-US"/>
              <a:t>Study the efficiency of operations</a:t>
            </a:r>
          </a:p>
          <a:p>
            <a:r>
              <a:rPr lang="en-US"/>
              <a:t>Study the risk of operations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ppt_x"/>
                                          </p:val>
                                        </p:tav>
                                        <p:tav tm="100000">
                                          <p:val>
                                            <p:strVal val="#ppt_x"/>
                                          </p:val>
                                        </p:tav>
                                      </p:tavLst>
                                    </p:anim>
                                    <p:anim calcmode="lin" valueType="num">
                                      <p:cBhvr additive="base">
                                        <p:cTn id="8" dur="500" fill="hold"/>
                                        <p:tgtEl>
                                          <p:spTgt spid="3277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32772">
                                            <p:txEl>
                                              <p:pRg st="0" end="0"/>
                                            </p:txEl>
                                          </p:spTgt>
                                        </p:tgtEl>
                                        <p:attrNameLst>
                                          <p:attrName>style.visibility</p:attrName>
                                        </p:attrNameLst>
                                      </p:cBhvr>
                                      <p:to>
                                        <p:strVal val="visible"/>
                                      </p:to>
                                    </p:set>
                                    <p:animEffect transition="in" filter="dissolve">
                                      <p:cBhvr>
                                        <p:cTn id="13" dur="500"/>
                                        <p:tgtEl>
                                          <p:spTgt spid="3277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32772">
                                            <p:txEl>
                                              <p:pRg st="1" end="1"/>
                                            </p:txEl>
                                          </p:spTgt>
                                        </p:tgtEl>
                                        <p:attrNameLst>
                                          <p:attrName>style.visibility</p:attrName>
                                        </p:attrNameLst>
                                      </p:cBhvr>
                                      <p:to>
                                        <p:strVal val="visible"/>
                                      </p:to>
                                    </p:set>
                                    <p:animEffect transition="in" filter="dissolve">
                                      <p:cBhvr>
                                        <p:cTn id="18" dur="500"/>
                                        <p:tgtEl>
                                          <p:spTgt spid="3277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2772">
                                            <p:txEl>
                                              <p:pRg st="2" end="2"/>
                                            </p:txEl>
                                          </p:spTgt>
                                        </p:tgtEl>
                                        <p:attrNameLst>
                                          <p:attrName>style.visibility</p:attrName>
                                        </p:attrNameLst>
                                      </p:cBhvr>
                                      <p:to>
                                        <p:strVal val="visible"/>
                                      </p:to>
                                    </p:set>
                                    <p:animEffect transition="in" filter="dissolve">
                                      <p:cBhvr>
                                        <p:cTn id="23" dur="500"/>
                                        <p:tgtEl>
                                          <p:spTgt spid="3277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2772">
                                            <p:txEl>
                                              <p:pRg st="3" end="3"/>
                                            </p:txEl>
                                          </p:spTgt>
                                        </p:tgtEl>
                                        <p:attrNameLst>
                                          <p:attrName>style.visibility</p:attrName>
                                        </p:attrNameLst>
                                      </p:cBhvr>
                                      <p:to>
                                        <p:strVal val="visible"/>
                                      </p:to>
                                    </p:set>
                                    <p:animEffect transition="in" filter="dissolve">
                                      <p:cBhvr>
                                        <p:cTn id="28" dur="500"/>
                                        <p:tgtEl>
                                          <p:spTgt spid="3277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32772">
                                            <p:txEl>
                                              <p:pRg st="4" end="4"/>
                                            </p:txEl>
                                          </p:spTgt>
                                        </p:tgtEl>
                                        <p:attrNameLst>
                                          <p:attrName>style.visibility</p:attrName>
                                        </p:attrNameLst>
                                      </p:cBhvr>
                                      <p:to>
                                        <p:strVal val="visible"/>
                                      </p:to>
                                    </p:set>
                                    <p:animEffect transition="in" filter="dissolve">
                                      <p:cBhvr>
                                        <p:cTn id="33" dur="500"/>
                                        <p:tgtEl>
                                          <p:spTgt spid="3277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32772">
                                            <p:txEl>
                                              <p:pRg st="5" end="5"/>
                                            </p:txEl>
                                          </p:spTgt>
                                        </p:tgtEl>
                                        <p:attrNameLst>
                                          <p:attrName>style.visibility</p:attrName>
                                        </p:attrNameLst>
                                      </p:cBhvr>
                                      <p:to>
                                        <p:strVal val="visible"/>
                                      </p:to>
                                    </p:set>
                                    <p:animEffect transition="in" filter="dissolve">
                                      <p:cBhvr>
                                        <p:cTn id="38" dur="500"/>
                                        <p:tgtEl>
                                          <p:spTgt spid="3277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2"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944563"/>
            <a:ext cx="7772400" cy="701675"/>
          </a:xfrm>
        </p:spPr>
        <p:txBody>
          <a:bodyPr>
            <a:spAutoFit/>
          </a:bodyPr>
          <a:lstStyle/>
          <a:p>
            <a:r>
              <a:rPr lang="en-GB">
                <a:solidFill>
                  <a:srgbClr val="333333"/>
                </a:solidFill>
              </a:rPr>
              <a:t>Ratio Analysis</a:t>
            </a:r>
          </a:p>
        </p:txBody>
      </p:sp>
      <p:pic>
        <p:nvPicPr>
          <p:cNvPr id="31747" name="Picture 3" descr="ra1"/>
          <p:cNvPicPr>
            <a:picLocks noChangeAspect="1" noChangeArrowheads="1"/>
          </p:cNvPicPr>
          <p:nvPr/>
        </p:nvPicPr>
        <p:blipFill>
          <a:blip r:embed="rId2" cstate="print"/>
          <a:srcRect/>
          <a:stretch>
            <a:fillRect/>
          </a:stretch>
        </p:blipFill>
        <p:spPr bwMode="auto">
          <a:xfrm>
            <a:off x="1711325" y="1752600"/>
            <a:ext cx="6213475" cy="439261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a:t>Ratio Analysis</a:t>
            </a:r>
          </a:p>
        </p:txBody>
      </p:sp>
      <p:sp>
        <p:nvSpPr>
          <p:cNvPr id="15363" name="Rectangle 3"/>
          <p:cNvSpPr>
            <a:spLocks noGrp="1" noChangeArrowheads="1"/>
          </p:cNvSpPr>
          <p:nvPr>
            <p:ph type="body" idx="1"/>
          </p:nvPr>
        </p:nvSpPr>
        <p:spPr/>
        <p:txBody>
          <a:bodyPr/>
          <a:lstStyle/>
          <a:p>
            <a:pPr marL="533400" indent="-533400">
              <a:buFontTx/>
              <a:buAutoNum type="arabicPeriod"/>
            </a:pPr>
            <a:r>
              <a:rPr lang="en-GB" sz="2000" b="1">
                <a:solidFill>
                  <a:srgbClr val="336699"/>
                </a:solidFill>
              </a:rPr>
              <a:t>Liquidity</a:t>
            </a:r>
            <a:r>
              <a:rPr lang="en-GB" sz="2000"/>
              <a:t> – the ability of the firm to pay its way</a:t>
            </a:r>
          </a:p>
          <a:p>
            <a:pPr marL="533400" indent="-533400">
              <a:buFontTx/>
              <a:buAutoNum type="arabicPeriod"/>
            </a:pPr>
            <a:r>
              <a:rPr lang="en-GB" sz="2000" b="1">
                <a:solidFill>
                  <a:srgbClr val="336699"/>
                </a:solidFill>
              </a:rPr>
              <a:t>Investment/shareholders</a:t>
            </a:r>
            <a:r>
              <a:rPr lang="en-GB" sz="2000"/>
              <a:t> – information to enable decisions to be made on the extent of the risk and the earning potential of a business investment</a:t>
            </a:r>
          </a:p>
          <a:p>
            <a:pPr marL="533400" indent="-533400">
              <a:buFontTx/>
              <a:buAutoNum type="arabicPeriod"/>
            </a:pPr>
            <a:r>
              <a:rPr lang="en-GB" sz="2000" b="1">
                <a:solidFill>
                  <a:srgbClr val="336699"/>
                </a:solidFill>
              </a:rPr>
              <a:t>Gearing</a:t>
            </a:r>
            <a:r>
              <a:rPr lang="en-GB" sz="2000"/>
              <a:t> – information on the relationship between the exposure of the business to loans as opposed to share capital</a:t>
            </a:r>
          </a:p>
          <a:p>
            <a:pPr marL="533400" indent="-533400">
              <a:buFontTx/>
              <a:buAutoNum type="arabicPeriod"/>
            </a:pPr>
            <a:r>
              <a:rPr lang="en-GB" sz="2000" b="1">
                <a:solidFill>
                  <a:srgbClr val="336699"/>
                </a:solidFill>
              </a:rPr>
              <a:t>Profitability</a:t>
            </a:r>
            <a:r>
              <a:rPr lang="en-GB" sz="2000"/>
              <a:t> – how effective the firm is at generating profits given sales and or its capital assets</a:t>
            </a:r>
          </a:p>
          <a:p>
            <a:pPr marL="533400" indent="-533400">
              <a:buFontTx/>
              <a:buAutoNum type="arabicPeriod"/>
            </a:pPr>
            <a:r>
              <a:rPr lang="en-GB" sz="2000" b="1">
                <a:solidFill>
                  <a:srgbClr val="336699"/>
                </a:solidFill>
              </a:rPr>
              <a:t>Financial</a:t>
            </a:r>
            <a:r>
              <a:rPr lang="en-GB" sz="2000"/>
              <a:t> – the rate at which the company sells its stock and the efficiency with which it uses its assets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944563"/>
            <a:ext cx="7772400" cy="701675"/>
          </a:xfrm>
        </p:spPr>
        <p:txBody>
          <a:bodyPr>
            <a:spAutoFit/>
          </a:bodyPr>
          <a:lstStyle/>
          <a:p>
            <a:r>
              <a:rPr lang="en-GB">
                <a:solidFill>
                  <a:srgbClr val="000000"/>
                </a:solidFill>
              </a:rPr>
              <a:t>Liquidity</a:t>
            </a:r>
          </a:p>
        </p:txBody>
      </p:sp>
      <p:pic>
        <p:nvPicPr>
          <p:cNvPr id="4102" name="Picture 6" descr="ra2"/>
          <p:cNvPicPr>
            <a:picLocks noChangeAspect="1" noChangeArrowheads="1"/>
          </p:cNvPicPr>
          <p:nvPr/>
        </p:nvPicPr>
        <p:blipFill>
          <a:blip r:embed="rId2" cstate="print"/>
          <a:srcRect/>
          <a:stretch>
            <a:fillRect/>
          </a:stretch>
        </p:blipFill>
        <p:spPr bwMode="auto">
          <a:xfrm>
            <a:off x="796925" y="1828800"/>
            <a:ext cx="7813675" cy="413226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944563"/>
            <a:ext cx="7772400" cy="701675"/>
          </a:xfrm>
        </p:spPr>
        <p:txBody>
          <a:bodyPr>
            <a:spAutoFit/>
          </a:bodyPr>
          <a:lstStyle/>
          <a:p>
            <a:r>
              <a:rPr lang="en-GB">
                <a:solidFill>
                  <a:srgbClr val="000000"/>
                </a:solidFill>
              </a:rPr>
              <a:t>Acid Test</a:t>
            </a:r>
          </a:p>
        </p:txBody>
      </p:sp>
      <p:sp>
        <p:nvSpPr>
          <p:cNvPr id="5123" name="Rectangle 3"/>
          <p:cNvSpPr>
            <a:spLocks noGrp="1" noChangeArrowheads="1"/>
          </p:cNvSpPr>
          <p:nvPr>
            <p:ph type="body" idx="1"/>
          </p:nvPr>
        </p:nvSpPr>
        <p:spPr>
          <a:xfrm>
            <a:off x="685800" y="1892300"/>
            <a:ext cx="7772400" cy="3746500"/>
          </a:xfrm>
        </p:spPr>
        <p:txBody>
          <a:bodyPr>
            <a:spAutoFit/>
          </a:bodyPr>
          <a:lstStyle/>
          <a:p>
            <a:r>
              <a:rPr lang="en-GB" sz="2000"/>
              <a:t>Also referred to as the ‘Quick ratio’</a:t>
            </a:r>
          </a:p>
          <a:p>
            <a:r>
              <a:rPr lang="en-GB" sz="2000" b="1">
                <a:solidFill>
                  <a:srgbClr val="336699"/>
                </a:solidFill>
              </a:rPr>
              <a:t>(Current assets – stock) : liabilities</a:t>
            </a:r>
          </a:p>
          <a:p>
            <a:r>
              <a:rPr lang="en-GB" sz="2000"/>
              <a:t>1:1 seen as ideal</a:t>
            </a:r>
          </a:p>
          <a:p>
            <a:r>
              <a:rPr lang="en-GB" sz="2000"/>
              <a:t>The omission of stock gives an indication of the cash the firm has in relation to its liabilities (what it owes)</a:t>
            </a:r>
          </a:p>
          <a:p>
            <a:r>
              <a:rPr lang="en-GB" sz="2000"/>
              <a:t>A ratio of 3:1 therefore would suggest the firm has 3 times as much cash as it owes – very healthy!</a:t>
            </a:r>
          </a:p>
          <a:p>
            <a:r>
              <a:rPr lang="en-GB" sz="2000"/>
              <a:t>A ratio of 0.5:1 would suggest the firm has twice as many liabilities as it has cash to pay for those liabilities. This </a:t>
            </a:r>
            <a:r>
              <a:rPr lang="en-GB" sz="2000" b="1" i="1"/>
              <a:t>might</a:t>
            </a:r>
            <a:r>
              <a:rPr lang="en-GB" sz="2000"/>
              <a:t> put the firm under pressure but is not in itself the end of the world!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944563"/>
            <a:ext cx="7772400" cy="701675"/>
          </a:xfrm>
        </p:spPr>
        <p:txBody>
          <a:bodyPr>
            <a:spAutoFit/>
          </a:bodyPr>
          <a:lstStyle/>
          <a:p>
            <a:r>
              <a:rPr lang="en-GB">
                <a:solidFill>
                  <a:srgbClr val="000000"/>
                </a:solidFill>
              </a:rPr>
              <a:t>Current Ratio</a:t>
            </a:r>
          </a:p>
        </p:txBody>
      </p:sp>
      <p:sp>
        <p:nvSpPr>
          <p:cNvPr id="6147" name="Rectangle 3"/>
          <p:cNvSpPr>
            <a:spLocks noGrp="1" noChangeArrowheads="1"/>
          </p:cNvSpPr>
          <p:nvPr>
            <p:ph type="body" idx="1"/>
          </p:nvPr>
        </p:nvSpPr>
        <p:spPr>
          <a:xfrm>
            <a:off x="685800" y="1752600"/>
            <a:ext cx="7772400" cy="4416425"/>
          </a:xfrm>
        </p:spPr>
        <p:txBody>
          <a:bodyPr>
            <a:spAutoFit/>
          </a:bodyPr>
          <a:lstStyle/>
          <a:p>
            <a:r>
              <a:rPr lang="en-GB" sz="2000"/>
              <a:t>Looks at the ratio between Current Assets and Current Liabilities</a:t>
            </a:r>
          </a:p>
          <a:p>
            <a:r>
              <a:rPr lang="en-GB" sz="2000" b="1">
                <a:solidFill>
                  <a:srgbClr val="336699"/>
                </a:solidFill>
              </a:rPr>
              <a:t>Current Ratio = Current Assets : Current Liabilities</a:t>
            </a:r>
          </a:p>
          <a:p>
            <a:r>
              <a:rPr lang="en-GB" sz="2000"/>
              <a:t>Ideal level? – 1.5 : 1</a:t>
            </a:r>
          </a:p>
          <a:p>
            <a:r>
              <a:rPr lang="en-GB" sz="2000"/>
              <a:t>A ratio of 5 : 1 would imply the firm has £5 of assets to cover every £1 in liabilities</a:t>
            </a:r>
          </a:p>
          <a:p>
            <a:r>
              <a:rPr lang="en-GB" sz="2000"/>
              <a:t>A ratio of 0.75 : 1 would suggest the firm has only 75p in assets available to cover every £1 it owes</a:t>
            </a:r>
          </a:p>
          <a:p>
            <a:r>
              <a:rPr lang="en-GB" sz="2000"/>
              <a:t>Too high – Might suggest that too much of its assets are tied up in unproductive activities – too much stock, for example?</a:t>
            </a:r>
          </a:p>
          <a:p>
            <a:r>
              <a:rPr lang="en-GB" sz="2000"/>
              <a:t>Too low - risk of not being able to pay your way</a:t>
            </a:r>
          </a:p>
        </p:txBody>
      </p:sp>
    </p:spTree>
  </p:cSld>
  <p:clrMapOvr>
    <a:masterClrMapping/>
  </p:clrMapOvr>
</p:sld>
</file>

<file path=ppt/theme/theme1.xml><?xml version="1.0" encoding="utf-8"?>
<a:theme xmlns:a="http://schemas.openxmlformats.org/drawingml/2006/main" name="bized 05">
  <a:themeElements>
    <a:clrScheme name="bized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ized 05">
      <a:majorFont>
        <a:latin typeface="Verdana"/>
        <a:ea typeface=""/>
        <a:cs typeface="Times New Roman"/>
      </a:majorFont>
      <a:minorFont>
        <a:latin typeface="Verdan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zed 05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ized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ized 05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ized 05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ized 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ized 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ized 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Settings\cmfkw\Application Data\Microsoft\Templates\bized 05.pot</Template>
  <TotalTime>194</TotalTime>
  <Words>2881</Words>
  <Application>Microsoft Office PowerPoint</Application>
  <PresentationFormat>On-screen Show (4:3)</PresentationFormat>
  <Paragraphs>471</Paragraphs>
  <Slides>37</Slides>
  <Notes>5</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bized 05</vt:lpstr>
      <vt:lpstr>Financial Statement &amp; Ratio Analysis</vt:lpstr>
      <vt:lpstr>Financial Analysis</vt:lpstr>
      <vt:lpstr>Financial Statements</vt:lpstr>
      <vt:lpstr>Objectives of Ratio Analysis</vt:lpstr>
      <vt:lpstr>Ratio Analysis</vt:lpstr>
      <vt:lpstr>Ratio Analysis</vt:lpstr>
      <vt:lpstr>Liquidity</vt:lpstr>
      <vt:lpstr>Acid Test</vt:lpstr>
      <vt:lpstr>Current Ratio</vt:lpstr>
      <vt:lpstr>Investment/Shareholders</vt:lpstr>
      <vt:lpstr>Investment/Shareholders</vt:lpstr>
      <vt:lpstr>Gearing</vt:lpstr>
      <vt:lpstr>Gearing</vt:lpstr>
      <vt:lpstr>Profitability</vt:lpstr>
      <vt:lpstr>Profitability</vt:lpstr>
      <vt:lpstr>Profitability</vt:lpstr>
      <vt:lpstr>Profitability</vt:lpstr>
      <vt:lpstr>Profitability</vt:lpstr>
      <vt:lpstr>Profitability</vt:lpstr>
      <vt:lpstr>Financial</vt:lpstr>
      <vt:lpstr>Asset Turnover</vt:lpstr>
      <vt:lpstr>Stock Turnover</vt:lpstr>
      <vt:lpstr>Debtor Days</vt:lpstr>
      <vt:lpstr>Slide 24</vt:lpstr>
      <vt:lpstr>Some important notes </vt:lpstr>
      <vt:lpstr>Some important notes </vt:lpstr>
      <vt:lpstr>Slide 27</vt:lpstr>
      <vt:lpstr>Slide 28</vt:lpstr>
      <vt:lpstr>Slide 29</vt:lpstr>
      <vt:lpstr>Slide 30</vt:lpstr>
      <vt:lpstr>Slide 31</vt:lpstr>
      <vt:lpstr>Slide 32</vt:lpstr>
      <vt:lpstr>Slide 33</vt:lpstr>
      <vt:lpstr>Slide 34</vt:lpstr>
      <vt:lpstr>Slide 35</vt:lpstr>
      <vt:lpstr>Summary of Financial Ratios</vt:lpstr>
      <vt:lpstr>Limitations of Ratio Analysis</vt:lpstr>
    </vt:vector>
  </TitlesOfParts>
  <Company>University of Bristol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 Analysis - PowerPoint Presentation###</dc:title>
  <dc:creator>A Ashwin</dc:creator>
  <cp:lastModifiedBy>DBMS7</cp:lastModifiedBy>
  <cp:revision>53</cp:revision>
  <dcterms:created xsi:type="dcterms:W3CDTF">2004-12-08T08:49:00Z</dcterms:created>
  <dcterms:modified xsi:type="dcterms:W3CDTF">2018-03-21T08:59:41Z</dcterms:modified>
</cp:coreProperties>
</file>