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29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‹#›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‹#›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‹#›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‹#›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‹#›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91879" y="324864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2262" y="324468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90064" y="324468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39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41851" y="325876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52343" y="324849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62504" y="323833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1" y="0"/>
                </a:lnTo>
                <a:lnTo>
                  <a:pt x="43181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78683" y="324468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33991" y="32510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45090" y="324468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21291" y="32383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633991" y="32637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621291" y="3276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633991" y="32891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87712" y="32383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00412" y="32510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900412" y="32637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11511" y="324468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87712" y="3276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900412" y="32891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54132" y="32383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66832" y="32510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66832" y="32637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154132" y="32764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166832" y="32891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451033" y="326881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1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423969" y="324231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7" y="15183"/>
                </a:moveTo>
                <a:lnTo>
                  <a:pt x="30367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7" y="23568"/>
                </a:lnTo>
                <a:lnTo>
                  <a:pt x="30367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344352" y="323833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329112" y="325611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496754" y="323833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99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399" y="0"/>
                </a:lnTo>
                <a:lnTo>
                  <a:pt x="35262" y="2004"/>
                </a:lnTo>
                <a:lnTo>
                  <a:pt x="43338" y="7461"/>
                </a:lnTo>
                <a:lnTo>
                  <a:pt x="48795" y="15537"/>
                </a:lnTo>
                <a:lnTo>
                  <a:pt x="50799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532315" y="325611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64162"/>
            <a:ext cx="4419498" cy="233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927" y="752890"/>
            <a:ext cx="4354245" cy="186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1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11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86558" y="3336851"/>
            <a:ext cx="259079" cy="11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‹#›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57404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Outline</a:t>
            </a:r>
          </a:p>
        </p:txBody>
      </p:sp>
      <p:sp>
        <p:nvSpPr>
          <p:cNvPr id="3" name="object 3"/>
          <p:cNvSpPr/>
          <p:nvPr/>
        </p:nvSpPr>
        <p:spPr>
          <a:xfrm>
            <a:off x="83477" y="402475"/>
            <a:ext cx="178968" cy="17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527" y="416539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EAEAF7"/>
                </a:solidFill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918" y="632371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918" y="804443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918" y="976515"/>
            <a:ext cx="72961" cy="72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77" y="1177391"/>
            <a:ext cx="178968" cy="178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477" y="1191455"/>
            <a:ext cx="1790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EAEAF7"/>
                </a:solidFill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477" y="1436077"/>
            <a:ext cx="178968" cy="17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477" y="1449151"/>
            <a:ext cx="1790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EAEAF7"/>
                </a:solidFill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477" y="1694764"/>
            <a:ext cx="178968" cy="178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477" y="1708828"/>
            <a:ext cx="1790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EAEAF7"/>
                </a:solidFill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477" y="1953450"/>
            <a:ext cx="178968" cy="178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477" y="1966523"/>
            <a:ext cx="1790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EAEAF7"/>
                </a:solidFill>
                <a:latin typeface="Arial"/>
                <a:cs typeface="Arial"/>
              </a:rPr>
              <a:t>5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0918" y="2183345"/>
            <a:ext cx="72961" cy="72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918" y="2355418"/>
            <a:ext cx="72961" cy="72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918" y="2527503"/>
            <a:ext cx="72961" cy="729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918" y="2699575"/>
            <a:ext cx="72961" cy="72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477" y="2900438"/>
            <a:ext cx="178968" cy="178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3527" y="2913512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EAEAF7"/>
                </a:solidFill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5137" y="381695"/>
            <a:ext cx="2065020" cy="2695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7005" marR="1356360" indent="-154940">
              <a:lnSpc>
                <a:spcPct val="112900"/>
              </a:lnSpc>
              <a:spcBef>
                <a:spcPts val="90"/>
              </a:spcBef>
            </a:pPr>
            <a:r>
              <a:rPr sz="1000" spc="15" dirty="0">
                <a:solidFill>
                  <a:srgbClr val="3333B2"/>
                </a:solidFill>
                <a:latin typeface="Arial"/>
                <a:cs typeface="Arial"/>
              </a:rPr>
              <a:t>Introduction </a:t>
            </a:r>
            <a:r>
              <a:rPr sz="1000" spc="1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Memory</a:t>
            </a:r>
            <a:endParaRPr sz="1000">
              <a:latin typeface="Arial"/>
              <a:cs typeface="Arial"/>
            </a:endParaRPr>
          </a:p>
          <a:p>
            <a:pPr marL="167005">
              <a:lnSpc>
                <a:spcPct val="100000"/>
              </a:lnSpc>
              <a:spcBef>
                <a:spcPts val="155"/>
              </a:spcBef>
            </a:pPr>
            <a:r>
              <a:rPr sz="1000" spc="25" dirty="0">
                <a:latin typeface="Arial"/>
                <a:cs typeface="Arial"/>
              </a:rPr>
              <a:t>Memory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Hierarchy</a:t>
            </a:r>
            <a:endParaRPr sz="1000">
              <a:latin typeface="Arial"/>
              <a:cs typeface="Arial"/>
            </a:endParaRPr>
          </a:p>
          <a:p>
            <a:pPr marL="167005">
              <a:lnSpc>
                <a:spcPct val="100000"/>
              </a:lnSpc>
              <a:spcBef>
                <a:spcPts val="155"/>
              </a:spcBef>
            </a:pP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20" dirty="0">
                <a:latin typeface="Arial"/>
                <a:cs typeface="Arial"/>
              </a:rPr>
              <a:t>Management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System</a:t>
            </a:r>
            <a:endParaRPr sz="1000">
              <a:latin typeface="Arial"/>
              <a:cs typeface="Arial"/>
            </a:endParaRPr>
          </a:p>
          <a:p>
            <a:pPr marL="12700" marR="865505">
              <a:lnSpc>
                <a:spcPct val="169700"/>
              </a:lnSpc>
            </a:pPr>
            <a:r>
              <a:rPr sz="1000" spc="15" dirty="0">
                <a:solidFill>
                  <a:srgbClr val="3333B2"/>
                </a:solidFill>
                <a:latin typeface="Arial"/>
                <a:cs typeface="Arial"/>
              </a:rPr>
              <a:t>Main </a:t>
            </a:r>
            <a:r>
              <a:rPr sz="1000" spc="25" dirty="0">
                <a:solidFill>
                  <a:srgbClr val="3333B2"/>
                </a:solidFill>
                <a:latin typeface="Arial"/>
                <a:cs typeface="Arial"/>
              </a:rPr>
              <a:t>Memory  </a:t>
            </a:r>
            <a:r>
              <a:rPr sz="1000" spc="10" dirty="0">
                <a:solidFill>
                  <a:srgbClr val="3333B2"/>
                </a:solidFill>
                <a:latin typeface="Arial"/>
                <a:cs typeface="Arial"/>
              </a:rPr>
              <a:t>Auxiliary </a:t>
            </a:r>
            <a:r>
              <a:rPr sz="1000" spc="25" dirty="0">
                <a:solidFill>
                  <a:srgbClr val="3333B2"/>
                </a:solidFill>
                <a:latin typeface="Arial"/>
                <a:cs typeface="Arial"/>
              </a:rPr>
              <a:t>Memory  </a:t>
            </a:r>
            <a:r>
              <a:rPr sz="1000" spc="10" dirty="0">
                <a:solidFill>
                  <a:srgbClr val="3333B2"/>
                </a:solidFill>
                <a:latin typeface="Arial"/>
                <a:cs typeface="Arial"/>
              </a:rPr>
              <a:t>Associative</a:t>
            </a:r>
            <a:r>
              <a:rPr sz="1000" spc="-3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333B2"/>
                </a:solidFill>
                <a:latin typeface="Arial"/>
                <a:cs typeface="Arial"/>
              </a:rPr>
              <a:t>Memory  </a:t>
            </a:r>
            <a:r>
              <a:rPr sz="1000" spc="20" dirty="0">
                <a:solidFill>
                  <a:srgbClr val="3333B2"/>
                </a:solidFill>
                <a:latin typeface="Arial"/>
                <a:cs typeface="Arial"/>
              </a:rPr>
              <a:t>Cache</a:t>
            </a:r>
            <a:r>
              <a:rPr sz="10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333B2"/>
                </a:solidFill>
                <a:latin typeface="Arial"/>
                <a:cs typeface="Arial"/>
              </a:rPr>
              <a:t>Memory</a:t>
            </a:r>
            <a:endParaRPr sz="1000">
              <a:latin typeface="Arial"/>
              <a:cs typeface="Arial"/>
            </a:endParaRPr>
          </a:p>
          <a:p>
            <a:pPr marL="167005" marR="5080">
              <a:lnSpc>
                <a:spcPct val="112900"/>
              </a:lnSpc>
            </a:pPr>
            <a:r>
              <a:rPr sz="1000" spc="15" dirty="0">
                <a:latin typeface="Arial"/>
                <a:cs typeface="Arial"/>
              </a:rPr>
              <a:t>Characteristic of </a:t>
            </a:r>
            <a:r>
              <a:rPr sz="1000" spc="20" dirty="0">
                <a:latin typeface="Arial"/>
                <a:cs typeface="Arial"/>
              </a:rPr>
              <a:t>Cache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Memory  </a:t>
            </a:r>
            <a:r>
              <a:rPr sz="1000" spc="10" dirty="0">
                <a:latin typeface="Arial"/>
                <a:cs typeface="Arial"/>
              </a:rPr>
              <a:t>Associative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Mapping</a:t>
            </a:r>
            <a:endParaRPr sz="1000">
              <a:latin typeface="Arial"/>
              <a:cs typeface="Arial"/>
            </a:endParaRPr>
          </a:p>
          <a:p>
            <a:pPr marL="167005">
              <a:lnSpc>
                <a:spcPct val="100000"/>
              </a:lnSpc>
              <a:spcBef>
                <a:spcPts val="155"/>
              </a:spcBef>
            </a:pPr>
            <a:r>
              <a:rPr sz="1000" spc="15" dirty="0">
                <a:latin typeface="Arial"/>
                <a:cs typeface="Arial"/>
              </a:rPr>
              <a:t>Direct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Mapping</a:t>
            </a:r>
            <a:endParaRPr sz="1000">
              <a:latin typeface="Arial"/>
              <a:cs typeface="Arial"/>
            </a:endParaRPr>
          </a:p>
          <a:p>
            <a:pPr marL="167005">
              <a:lnSpc>
                <a:spcPct val="100000"/>
              </a:lnSpc>
              <a:spcBef>
                <a:spcPts val="155"/>
              </a:spcBef>
            </a:pPr>
            <a:r>
              <a:rPr sz="1000" spc="15" dirty="0">
                <a:latin typeface="Arial"/>
                <a:cs typeface="Arial"/>
              </a:rPr>
              <a:t>Set- </a:t>
            </a:r>
            <a:r>
              <a:rPr sz="1000" spc="10" dirty="0">
                <a:latin typeface="Arial"/>
                <a:cs typeface="Arial"/>
              </a:rPr>
              <a:t>Associative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Mapping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000" spc="20" dirty="0">
                <a:solidFill>
                  <a:srgbClr val="3333B2"/>
                </a:solidFill>
                <a:latin typeface="Arial"/>
                <a:cs typeface="Arial"/>
              </a:rPr>
              <a:t>Virtual</a:t>
            </a:r>
            <a:r>
              <a:rPr sz="10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333B2"/>
                </a:solidFill>
                <a:latin typeface="Arial"/>
                <a:cs typeface="Arial"/>
              </a:rPr>
              <a:t>Memory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20396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Cache</a:t>
            </a:r>
            <a:r>
              <a:rPr spc="-50" dirty="0"/>
              <a:t> </a:t>
            </a:r>
            <a:r>
              <a:rPr spc="10" dirty="0"/>
              <a:t>Memory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851344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233449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959711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655" marR="408305">
              <a:lnSpc>
                <a:spcPct val="112900"/>
              </a:lnSpc>
              <a:spcBef>
                <a:spcPts val="90"/>
              </a:spcBef>
            </a:pPr>
            <a:r>
              <a:rPr spc="20" dirty="0"/>
              <a:t>A </a:t>
            </a:r>
            <a:r>
              <a:rPr spc="10" dirty="0"/>
              <a:t>typical </a:t>
            </a:r>
            <a:r>
              <a:rPr spc="15" dirty="0"/>
              <a:t>computer program </a:t>
            </a:r>
            <a:r>
              <a:rPr spc="10" dirty="0"/>
              <a:t>flows in </a:t>
            </a:r>
            <a:r>
              <a:rPr spc="20" dirty="0"/>
              <a:t>a </a:t>
            </a:r>
            <a:r>
              <a:rPr spc="10" dirty="0"/>
              <a:t>straight-line fashion </a:t>
            </a:r>
            <a:r>
              <a:rPr spc="15" dirty="0"/>
              <a:t>with  program loops </a:t>
            </a:r>
            <a:r>
              <a:rPr spc="20" dirty="0"/>
              <a:t>and </a:t>
            </a:r>
            <a:r>
              <a:rPr spc="15" dirty="0"/>
              <a:t>subroutine </a:t>
            </a:r>
            <a:r>
              <a:rPr spc="10" dirty="0"/>
              <a:t>calls </a:t>
            </a:r>
            <a:r>
              <a:rPr spc="15" dirty="0"/>
              <a:t>encountered</a:t>
            </a:r>
            <a:r>
              <a:rPr spc="-20" dirty="0"/>
              <a:t> </a:t>
            </a:r>
            <a:r>
              <a:rPr spc="5" dirty="0"/>
              <a:t>frequently.</a:t>
            </a:r>
          </a:p>
          <a:p>
            <a:pPr marL="287655" marR="5080">
              <a:lnSpc>
                <a:spcPct val="112900"/>
              </a:lnSpc>
              <a:spcBef>
                <a:spcPts val="300"/>
              </a:spcBef>
            </a:pPr>
            <a:r>
              <a:rPr spc="15" dirty="0"/>
              <a:t>Analysis of </a:t>
            </a:r>
            <a:r>
              <a:rPr spc="20" dirty="0"/>
              <a:t>a </a:t>
            </a:r>
            <a:r>
              <a:rPr spc="15" dirty="0"/>
              <a:t>large number of </a:t>
            </a:r>
            <a:r>
              <a:rPr spc="10" dirty="0"/>
              <a:t>typical </a:t>
            </a:r>
            <a:r>
              <a:rPr spc="15" dirty="0"/>
              <a:t>programs has </a:t>
            </a:r>
            <a:r>
              <a:rPr spc="20" dirty="0"/>
              <a:t>been </a:t>
            </a:r>
            <a:r>
              <a:rPr spc="15" dirty="0"/>
              <a:t>shown that  the </a:t>
            </a:r>
            <a:r>
              <a:rPr spc="10" dirty="0"/>
              <a:t>reference </a:t>
            </a:r>
            <a:r>
              <a:rPr spc="15" dirty="0"/>
              <a:t>to </a:t>
            </a:r>
            <a:r>
              <a:rPr spc="25" dirty="0"/>
              <a:t>memory </a:t>
            </a:r>
            <a:r>
              <a:rPr spc="15" dirty="0"/>
              <a:t>at </a:t>
            </a:r>
            <a:r>
              <a:rPr spc="10" dirty="0"/>
              <a:t>any given interval </a:t>
            </a:r>
            <a:r>
              <a:rPr spc="15" dirty="0"/>
              <a:t>of time tend to </a:t>
            </a:r>
            <a:r>
              <a:rPr spc="20" dirty="0"/>
              <a:t>be  </a:t>
            </a:r>
            <a:r>
              <a:rPr spc="15" dirty="0"/>
              <a:t>confined within </a:t>
            </a:r>
            <a:r>
              <a:rPr spc="20" dirty="0"/>
              <a:t>a </a:t>
            </a:r>
            <a:r>
              <a:rPr spc="-5" dirty="0"/>
              <a:t>few </a:t>
            </a:r>
            <a:r>
              <a:rPr spc="10" dirty="0"/>
              <a:t>localized </a:t>
            </a:r>
            <a:r>
              <a:rPr spc="15" dirty="0"/>
              <a:t>areas </a:t>
            </a:r>
            <a:r>
              <a:rPr spc="10" dirty="0"/>
              <a:t>in </a:t>
            </a:r>
            <a:r>
              <a:rPr spc="5" dirty="0"/>
              <a:t>memory. </a:t>
            </a:r>
            <a:r>
              <a:rPr spc="15" dirty="0"/>
              <a:t>This </a:t>
            </a:r>
            <a:r>
              <a:rPr spc="20" dirty="0"/>
              <a:t>phenomenon </a:t>
            </a:r>
            <a:r>
              <a:rPr spc="10" dirty="0"/>
              <a:t>is  </a:t>
            </a:r>
            <a:r>
              <a:rPr spc="15" dirty="0"/>
              <a:t>known as the </a:t>
            </a:r>
            <a:r>
              <a:rPr spc="20" dirty="0"/>
              <a:t>property </a:t>
            </a:r>
            <a:r>
              <a:rPr spc="15" dirty="0"/>
              <a:t>of </a:t>
            </a:r>
            <a:r>
              <a:rPr b="1" spc="15" dirty="0">
                <a:latin typeface="Arial"/>
                <a:cs typeface="Arial"/>
              </a:rPr>
              <a:t>locality of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15" dirty="0">
                <a:latin typeface="Arial"/>
                <a:cs typeface="Arial"/>
              </a:rPr>
              <a:t>reference</a:t>
            </a:r>
            <a:r>
              <a:rPr spc="15" dirty="0"/>
              <a:t>.</a:t>
            </a:r>
          </a:p>
          <a:p>
            <a:pPr marL="287655" marR="168910">
              <a:lnSpc>
                <a:spcPct val="112900"/>
              </a:lnSpc>
              <a:spcBef>
                <a:spcPts val="300"/>
              </a:spcBef>
            </a:pPr>
            <a:r>
              <a:rPr spc="10" dirty="0"/>
              <a:t>If </a:t>
            </a:r>
            <a:r>
              <a:rPr spc="15" dirty="0"/>
              <a:t>the </a:t>
            </a:r>
            <a:r>
              <a:rPr spc="10" dirty="0"/>
              <a:t>active </a:t>
            </a:r>
            <a:r>
              <a:rPr spc="20" dirty="0"/>
              <a:t>portions </a:t>
            </a:r>
            <a:r>
              <a:rPr spc="15" dirty="0"/>
              <a:t>of the program </a:t>
            </a:r>
            <a:r>
              <a:rPr spc="20" dirty="0"/>
              <a:t>and </a:t>
            </a:r>
            <a:r>
              <a:rPr spc="15" dirty="0"/>
              <a:t>data are placed </a:t>
            </a:r>
            <a:r>
              <a:rPr spc="10" dirty="0"/>
              <a:t>in </a:t>
            </a:r>
            <a:r>
              <a:rPr spc="20" dirty="0"/>
              <a:t>a </a:t>
            </a:r>
            <a:r>
              <a:rPr spc="5" dirty="0"/>
              <a:t>fast  </a:t>
            </a:r>
            <a:r>
              <a:rPr spc="15" dirty="0"/>
              <a:t>small </a:t>
            </a:r>
            <a:r>
              <a:rPr spc="5" dirty="0"/>
              <a:t>memory, </a:t>
            </a:r>
            <a:r>
              <a:rPr spc="15" dirty="0"/>
              <a:t>the </a:t>
            </a:r>
            <a:r>
              <a:rPr spc="5" dirty="0"/>
              <a:t>average </a:t>
            </a:r>
            <a:r>
              <a:rPr spc="25" dirty="0"/>
              <a:t>memory </a:t>
            </a:r>
            <a:r>
              <a:rPr spc="15" dirty="0"/>
              <a:t>access time can </a:t>
            </a:r>
            <a:r>
              <a:rPr spc="20" dirty="0"/>
              <a:t>be </a:t>
            </a:r>
            <a:r>
              <a:rPr spc="15" dirty="0"/>
              <a:t>reduced,  thus reducing the </a:t>
            </a:r>
            <a:r>
              <a:rPr spc="10" dirty="0"/>
              <a:t>total </a:t>
            </a:r>
            <a:r>
              <a:rPr spc="5" dirty="0"/>
              <a:t>execution </a:t>
            </a:r>
            <a:r>
              <a:rPr spc="15" dirty="0"/>
              <a:t>time of </a:t>
            </a:r>
            <a:r>
              <a:rPr spc="10" dirty="0"/>
              <a:t>program. </a:t>
            </a:r>
            <a:r>
              <a:rPr spc="20" dirty="0"/>
              <a:t>Such </a:t>
            </a:r>
            <a:r>
              <a:rPr spc="25" dirty="0"/>
              <a:t>memory </a:t>
            </a:r>
            <a:r>
              <a:rPr spc="10" dirty="0"/>
              <a:t>is  </a:t>
            </a:r>
            <a:r>
              <a:rPr spc="15" dirty="0"/>
              <a:t>known as </a:t>
            </a:r>
            <a:r>
              <a:rPr i="1" spc="20" dirty="0">
                <a:latin typeface="Arial"/>
                <a:cs typeface="Arial"/>
              </a:rPr>
              <a:t>Cache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20" dirty="0">
                <a:latin typeface="Arial"/>
                <a:cs typeface="Arial"/>
              </a:rPr>
              <a:t>memory</a:t>
            </a:r>
            <a:r>
              <a:rPr spc="20" dirty="0"/>
              <a:t>.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10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20396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Cache</a:t>
            </a:r>
            <a:r>
              <a:rPr spc="-50" dirty="0"/>
              <a:t> </a:t>
            </a:r>
            <a:r>
              <a:rPr spc="10" dirty="0"/>
              <a:t>Memory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1137120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519224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901329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2699" rIns="0" bIns="0" rtlCol="0">
            <a:spAutoFit/>
          </a:bodyPr>
          <a:lstStyle/>
          <a:p>
            <a:pPr marL="287655" marR="123189">
              <a:lnSpc>
                <a:spcPct val="112900"/>
              </a:lnSpc>
              <a:spcBef>
                <a:spcPts val="90"/>
              </a:spcBef>
            </a:pPr>
            <a:r>
              <a:rPr spc="20" dirty="0"/>
              <a:t>The </a:t>
            </a:r>
            <a:r>
              <a:rPr spc="10" dirty="0"/>
              <a:t>Performance </a:t>
            </a:r>
            <a:r>
              <a:rPr spc="15" dirty="0"/>
              <a:t>of cache </a:t>
            </a:r>
            <a:r>
              <a:rPr spc="25" dirty="0"/>
              <a:t>memory </a:t>
            </a:r>
            <a:r>
              <a:rPr spc="10" dirty="0"/>
              <a:t>is </a:t>
            </a:r>
            <a:r>
              <a:rPr spc="15" dirty="0"/>
              <a:t>frequently </a:t>
            </a:r>
            <a:r>
              <a:rPr spc="20" dirty="0"/>
              <a:t>measured </a:t>
            </a:r>
            <a:r>
              <a:rPr spc="10" dirty="0"/>
              <a:t>in</a:t>
            </a:r>
            <a:r>
              <a:rPr spc="-35" dirty="0"/>
              <a:t> </a:t>
            </a:r>
            <a:r>
              <a:rPr spc="20" dirty="0"/>
              <a:t>terms  </a:t>
            </a:r>
            <a:r>
              <a:rPr spc="15" dirty="0"/>
              <a:t>of </a:t>
            </a:r>
            <a:r>
              <a:rPr spc="20" dirty="0"/>
              <a:t>a </a:t>
            </a:r>
            <a:r>
              <a:rPr spc="15" dirty="0"/>
              <a:t>quantity called </a:t>
            </a:r>
            <a:r>
              <a:rPr spc="10" dirty="0"/>
              <a:t>hit</a:t>
            </a:r>
            <a:r>
              <a:rPr spc="-20" dirty="0"/>
              <a:t> </a:t>
            </a:r>
            <a:r>
              <a:rPr dirty="0"/>
              <a:t>ratio.</a:t>
            </a:r>
          </a:p>
          <a:p>
            <a:pPr marL="287655" marR="244475">
              <a:lnSpc>
                <a:spcPct val="112900"/>
              </a:lnSpc>
              <a:spcBef>
                <a:spcPts val="300"/>
              </a:spcBef>
            </a:pPr>
            <a:r>
              <a:rPr spc="20" dirty="0"/>
              <a:t>When </a:t>
            </a:r>
            <a:r>
              <a:rPr spc="15" dirty="0"/>
              <a:t>the </a:t>
            </a:r>
            <a:r>
              <a:rPr spc="25" dirty="0"/>
              <a:t>CPU </a:t>
            </a:r>
            <a:r>
              <a:rPr spc="5" dirty="0"/>
              <a:t>refers </a:t>
            </a:r>
            <a:r>
              <a:rPr spc="15" dirty="0"/>
              <a:t>to </a:t>
            </a:r>
            <a:r>
              <a:rPr spc="25" dirty="0"/>
              <a:t>memory </a:t>
            </a:r>
            <a:r>
              <a:rPr spc="20" dirty="0"/>
              <a:t>and </a:t>
            </a:r>
            <a:r>
              <a:rPr spc="15" dirty="0"/>
              <a:t>finds the word </a:t>
            </a:r>
            <a:r>
              <a:rPr spc="10" dirty="0"/>
              <a:t>in cache, </a:t>
            </a:r>
            <a:r>
              <a:rPr spc="5" dirty="0"/>
              <a:t>it</a:t>
            </a:r>
            <a:r>
              <a:rPr spc="-45" dirty="0"/>
              <a:t> </a:t>
            </a:r>
            <a:r>
              <a:rPr spc="10" dirty="0"/>
              <a:t>is  </a:t>
            </a:r>
            <a:r>
              <a:rPr spc="15" dirty="0"/>
              <a:t>said to produce </a:t>
            </a:r>
            <a:r>
              <a:rPr spc="20" dirty="0"/>
              <a:t>a</a:t>
            </a:r>
            <a:r>
              <a:rPr spc="-10" dirty="0"/>
              <a:t> </a:t>
            </a:r>
            <a:r>
              <a:rPr i="1" spc="10" dirty="0">
                <a:latin typeface="Arial"/>
                <a:cs typeface="Arial"/>
              </a:rPr>
              <a:t>hit</a:t>
            </a:r>
            <a:r>
              <a:rPr spc="10" dirty="0"/>
              <a:t>.</a:t>
            </a:r>
          </a:p>
          <a:p>
            <a:pPr marL="287655" marR="5080">
              <a:lnSpc>
                <a:spcPct val="112900"/>
              </a:lnSpc>
              <a:spcBef>
                <a:spcPts val="300"/>
              </a:spcBef>
            </a:pPr>
            <a:r>
              <a:rPr spc="10" dirty="0"/>
              <a:t>If </a:t>
            </a:r>
            <a:r>
              <a:rPr spc="15" dirty="0"/>
              <a:t>the word </a:t>
            </a:r>
            <a:r>
              <a:rPr spc="10" dirty="0"/>
              <a:t>is </a:t>
            </a:r>
            <a:r>
              <a:rPr spc="15" dirty="0"/>
              <a:t>not </a:t>
            </a:r>
            <a:r>
              <a:rPr spc="10" dirty="0"/>
              <a:t>found in cache, </a:t>
            </a:r>
            <a:r>
              <a:rPr spc="5" dirty="0"/>
              <a:t>it </a:t>
            </a:r>
            <a:r>
              <a:rPr spc="10" dirty="0"/>
              <a:t>is in </a:t>
            </a:r>
            <a:r>
              <a:rPr spc="15" dirty="0"/>
              <a:t>main </a:t>
            </a:r>
            <a:r>
              <a:rPr spc="25" dirty="0"/>
              <a:t>memory </a:t>
            </a:r>
            <a:r>
              <a:rPr spc="20" dirty="0"/>
              <a:t>and </a:t>
            </a:r>
            <a:r>
              <a:rPr spc="5" dirty="0"/>
              <a:t>it </a:t>
            </a:r>
            <a:r>
              <a:rPr spc="15" dirty="0"/>
              <a:t>counts as  </a:t>
            </a:r>
            <a:r>
              <a:rPr spc="20" dirty="0"/>
              <a:t>a</a:t>
            </a:r>
            <a:r>
              <a:rPr spc="5" dirty="0"/>
              <a:t> </a:t>
            </a:r>
            <a:r>
              <a:rPr i="1" spc="15" dirty="0">
                <a:latin typeface="Arial"/>
                <a:cs typeface="Arial"/>
              </a:rPr>
              <a:t>miss</a:t>
            </a:r>
            <a:r>
              <a:rPr spc="15" dirty="0"/>
              <a:t>.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11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250380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Characteristic of Cache</a:t>
            </a:r>
            <a:r>
              <a:rPr spc="-55" dirty="0"/>
              <a:t> </a:t>
            </a:r>
            <a:r>
              <a:rPr spc="10" dirty="0"/>
              <a:t>Memory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1080795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290828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652689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932" y="959875"/>
            <a:ext cx="3886200" cy="128587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basic characteristic of cache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its </a:t>
            </a:r>
            <a:r>
              <a:rPr sz="1000" spc="5" dirty="0">
                <a:latin typeface="Arial"/>
                <a:cs typeface="Arial"/>
              </a:rPr>
              <a:t>fast </a:t>
            </a:r>
            <a:r>
              <a:rPr sz="1000" spc="15" dirty="0">
                <a:latin typeface="Arial"/>
                <a:cs typeface="Arial"/>
              </a:rPr>
              <a:t>access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time.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transformation </a:t>
            </a:r>
            <a:r>
              <a:rPr sz="1000" spc="15" dirty="0">
                <a:latin typeface="Arial"/>
                <a:cs typeface="Arial"/>
              </a:rPr>
              <a:t>of data from main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to cache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 referred </a:t>
            </a:r>
            <a:r>
              <a:rPr sz="1000" spc="15" dirty="0">
                <a:latin typeface="Arial"/>
                <a:cs typeface="Arial"/>
              </a:rPr>
              <a:t>to as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i="1" spc="15" dirty="0">
                <a:latin typeface="Arial"/>
                <a:cs typeface="Arial"/>
              </a:rPr>
              <a:t>mapping </a:t>
            </a:r>
            <a:r>
              <a:rPr sz="1000" spc="10" dirty="0">
                <a:latin typeface="Arial"/>
                <a:cs typeface="Arial"/>
              </a:rPr>
              <a:t>process.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spc="15" dirty="0">
                <a:latin typeface="Arial"/>
                <a:cs typeface="Arial"/>
              </a:rPr>
              <a:t>Three types of mapping procedures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are:</a:t>
            </a:r>
            <a:endParaRPr sz="1000">
              <a:latin typeface="Arial"/>
              <a:cs typeface="Arial"/>
            </a:endParaRPr>
          </a:p>
          <a:p>
            <a:pPr marL="172085">
              <a:lnSpc>
                <a:spcPct val="100000"/>
              </a:lnSpc>
              <a:spcBef>
                <a:spcPts val="244"/>
              </a:spcBef>
            </a:pPr>
            <a:r>
              <a:rPr sz="900" spc="-30" baseline="13888" dirty="0">
                <a:solidFill>
                  <a:srgbClr val="3333B2"/>
                </a:solidFill>
                <a:latin typeface="Arial Black"/>
                <a:cs typeface="Arial Black"/>
              </a:rPr>
              <a:t>e </a:t>
            </a:r>
            <a:r>
              <a:rPr sz="950" spc="-5" dirty="0">
                <a:latin typeface="Arial"/>
                <a:cs typeface="Arial"/>
              </a:rPr>
              <a:t>Associative Mapping</a:t>
            </a:r>
            <a:endParaRPr sz="950">
              <a:latin typeface="Arial"/>
              <a:cs typeface="Arial"/>
            </a:endParaRPr>
          </a:p>
          <a:p>
            <a:pPr marL="172085">
              <a:lnSpc>
                <a:spcPct val="100000"/>
              </a:lnSpc>
              <a:spcBef>
                <a:spcPts val="55"/>
              </a:spcBef>
            </a:pPr>
            <a:r>
              <a:rPr sz="900" spc="-30" baseline="13888" dirty="0">
                <a:solidFill>
                  <a:srgbClr val="3333B2"/>
                </a:solidFill>
                <a:latin typeface="Arial Black"/>
                <a:cs typeface="Arial Black"/>
              </a:rPr>
              <a:t>e </a:t>
            </a:r>
            <a:r>
              <a:rPr sz="950" spc="-5" dirty="0">
                <a:latin typeface="Arial"/>
                <a:cs typeface="Arial"/>
              </a:rPr>
              <a:t>Direct Mapping</a:t>
            </a:r>
            <a:endParaRPr sz="950">
              <a:latin typeface="Arial"/>
              <a:cs typeface="Arial"/>
            </a:endParaRPr>
          </a:p>
          <a:p>
            <a:pPr marL="172085">
              <a:lnSpc>
                <a:spcPct val="100000"/>
              </a:lnSpc>
              <a:spcBef>
                <a:spcPts val="55"/>
              </a:spcBef>
            </a:pPr>
            <a:r>
              <a:rPr sz="900" spc="-30" baseline="13888" dirty="0">
                <a:solidFill>
                  <a:srgbClr val="3333B2"/>
                </a:solidFill>
                <a:latin typeface="Arial Black"/>
                <a:cs typeface="Arial Black"/>
              </a:rPr>
              <a:t>e </a:t>
            </a:r>
            <a:r>
              <a:rPr sz="950" spc="-5" dirty="0">
                <a:latin typeface="Arial"/>
                <a:cs typeface="Arial"/>
              </a:rPr>
              <a:t>Set-associative Mapping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12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60845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Associative</a:t>
            </a:r>
            <a:r>
              <a:rPr spc="-45" dirty="0"/>
              <a:t> </a:t>
            </a:r>
            <a:r>
              <a:rPr spc="5" dirty="0"/>
              <a:t>Mapping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973505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355610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737715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2119833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085" rIns="0" bIns="0" rtlCol="0">
            <a:spAutoFit/>
          </a:bodyPr>
          <a:lstStyle/>
          <a:p>
            <a:pPr marL="287655" marR="62865">
              <a:lnSpc>
                <a:spcPct val="112900"/>
              </a:lnSpc>
              <a:spcBef>
                <a:spcPts val="90"/>
              </a:spcBef>
            </a:pPr>
            <a:r>
              <a:rPr spc="20" dirty="0"/>
              <a:t>The </a:t>
            </a:r>
            <a:r>
              <a:rPr spc="10" dirty="0"/>
              <a:t>fastest </a:t>
            </a:r>
            <a:r>
              <a:rPr spc="20" dirty="0"/>
              <a:t>and </a:t>
            </a:r>
            <a:r>
              <a:rPr spc="15" dirty="0"/>
              <a:t>most </a:t>
            </a:r>
            <a:r>
              <a:rPr spc="5" dirty="0"/>
              <a:t>flexible </a:t>
            </a:r>
            <a:r>
              <a:rPr spc="15" dirty="0"/>
              <a:t>cache organization uses </a:t>
            </a:r>
            <a:r>
              <a:rPr spc="20" dirty="0"/>
              <a:t>an </a:t>
            </a:r>
            <a:r>
              <a:rPr spc="10" dirty="0"/>
              <a:t>associative  </a:t>
            </a:r>
            <a:r>
              <a:rPr spc="5" dirty="0"/>
              <a:t>memory.</a:t>
            </a:r>
          </a:p>
          <a:p>
            <a:pPr marL="287655" marR="107314">
              <a:lnSpc>
                <a:spcPct val="112900"/>
              </a:lnSpc>
              <a:spcBef>
                <a:spcPts val="300"/>
              </a:spcBef>
            </a:pPr>
            <a:r>
              <a:rPr spc="20" dirty="0"/>
              <a:t>The </a:t>
            </a:r>
            <a:r>
              <a:rPr spc="10" dirty="0"/>
              <a:t>associative </a:t>
            </a:r>
            <a:r>
              <a:rPr spc="25" dirty="0"/>
              <a:t>memory </a:t>
            </a:r>
            <a:r>
              <a:rPr spc="15" dirty="0"/>
              <a:t>stores both the address </a:t>
            </a:r>
            <a:r>
              <a:rPr spc="20" dirty="0"/>
              <a:t>and </a:t>
            </a:r>
            <a:r>
              <a:rPr spc="15" dirty="0"/>
              <a:t>content</a:t>
            </a:r>
            <a:r>
              <a:rPr spc="-30" dirty="0"/>
              <a:t> </a:t>
            </a:r>
            <a:r>
              <a:rPr spc="15" dirty="0"/>
              <a:t>(data)  of the </a:t>
            </a:r>
            <a:r>
              <a:rPr spc="25" dirty="0"/>
              <a:t>memory</a:t>
            </a:r>
            <a:r>
              <a:rPr spc="-5" dirty="0"/>
              <a:t> </a:t>
            </a:r>
            <a:r>
              <a:rPr spc="10" dirty="0"/>
              <a:t>word.</a:t>
            </a:r>
          </a:p>
          <a:p>
            <a:pPr marL="287655" marR="243204">
              <a:lnSpc>
                <a:spcPct val="112900"/>
              </a:lnSpc>
              <a:spcBef>
                <a:spcPts val="300"/>
              </a:spcBef>
            </a:pPr>
            <a:r>
              <a:rPr spc="10" dirty="0"/>
              <a:t>If </a:t>
            </a:r>
            <a:r>
              <a:rPr spc="15" dirty="0"/>
              <a:t>the address </a:t>
            </a:r>
            <a:r>
              <a:rPr spc="10" dirty="0"/>
              <a:t>is found </a:t>
            </a:r>
            <a:r>
              <a:rPr spc="15" dirty="0"/>
              <a:t>corresponding data </a:t>
            </a:r>
            <a:r>
              <a:rPr spc="10" dirty="0"/>
              <a:t>is </a:t>
            </a:r>
            <a:r>
              <a:rPr spc="15" dirty="0"/>
              <a:t>read otherwise main  </a:t>
            </a:r>
            <a:r>
              <a:rPr spc="25" dirty="0"/>
              <a:t>memory </a:t>
            </a:r>
            <a:r>
              <a:rPr spc="10" dirty="0"/>
              <a:t>is </a:t>
            </a:r>
            <a:r>
              <a:rPr spc="15" dirty="0"/>
              <a:t>accessed </a:t>
            </a:r>
            <a:r>
              <a:rPr dirty="0"/>
              <a:t>for </a:t>
            </a:r>
            <a:r>
              <a:rPr spc="15" dirty="0"/>
              <a:t>the</a:t>
            </a:r>
            <a:r>
              <a:rPr spc="-5" dirty="0"/>
              <a:t> </a:t>
            </a:r>
            <a:r>
              <a:rPr spc="10" dirty="0"/>
              <a:t>word.</a:t>
            </a:r>
          </a:p>
          <a:p>
            <a:pPr marL="287655" marR="5080">
              <a:lnSpc>
                <a:spcPct val="112900"/>
              </a:lnSpc>
              <a:spcBef>
                <a:spcPts val="300"/>
              </a:spcBef>
            </a:pPr>
            <a:r>
              <a:rPr spc="10" dirty="0"/>
              <a:t>It is expensive </a:t>
            </a:r>
            <a:r>
              <a:rPr spc="20" dirty="0"/>
              <a:t>compared </a:t>
            </a:r>
            <a:r>
              <a:rPr spc="15" dirty="0"/>
              <a:t>to random-access </a:t>
            </a:r>
            <a:r>
              <a:rPr spc="20" dirty="0"/>
              <a:t>memories </a:t>
            </a:r>
            <a:r>
              <a:rPr spc="15" dirty="0"/>
              <a:t>because of</a:t>
            </a:r>
            <a:r>
              <a:rPr spc="-25" dirty="0"/>
              <a:t> </a:t>
            </a:r>
            <a:r>
              <a:rPr spc="15" dirty="0"/>
              <a:t>the  </a:t>
            </a:r>
            <a:r>
              <a:rPr spc="20" dirty="0"/>
              <a:t>added </a:t>
            </a:r>
            <a:r>
              <a:rPr spc="10" dirty="0"/>
              <a:t>logic </a:t>
            </a:r>
            <a:r>
              <a:rPr spc="15" dirty="0"/>
              <a:t>associated with each</a:t>
            </a:r>
            <a:r>
              <a:rPr spc="-15" dirty="0"/>
              <a:t> </a:t>
            </a:r>
            <a:r>
              <a:rPr spc="10" dirty="0"/>
              <a:t>cell.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13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64162"/>
            <a:ext cx="160845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solidFill>
                  <a:srgbClr val="3333B2"/>
                </a:solidFill>
                <a:latin typeface="Arial"/>
                <a:cs typeface="Arial"/>
              </a:rPr>
              <a:t>Associative</a:t>
            </a:r>
            <a:r>
              <a:rPr sz="1350" spc="-4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350" spc="5" dirty="0">
                <a:solidFill>
                  <a:srgbClr val="3333B2"/>
                </a:solidFill>
                <a:latin typeface="Arial"/>
                <a:cs typeface="Arial"/>
              </a:rPr>
              <a:t>Mapping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9413" y="360083"/>
            <a:ext cx="2409190" cy="2835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14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18935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Direct</a:t>
            </a:r>
            <a:r>
              <a:rPr spc="-70" dirty="0"/>
              <a:t> </a:t>
            </a:r>
            <a:r>
              <a:rPr spc="5" dirty="0"/>
              <a:t>Mapping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584123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966228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348333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1558366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392" y="1940483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392" y="2322588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392" y="2704693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2932" y="501163"/>
            <a:ext cx="4077335" cy="2490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52729">
              <a:lnSpc>
                <a:spcPct val="112900"/>
              </a:lnSpc>
              <a:spcBef>
                <a:spcPts val="9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n-bit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address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divided </a:t>
            </a:r>
            <a:r>
              <a:rPr sz="1000" spc="10" dirty="0">
                <a:latin typeface="Arial"/>
                <a:cs typeface="Arial"/>
              </a:rPr>
              <a:t>into two </a:t>
            </a:r>
            <a:r>
              <a:rPr sz="1000" spc="15" dirty="0">
                <a:latin typeface="Arial"/>
                <a:cs typeface="Arial"/>
              </a:rPr>
              <a:t>Fields: </a:t>
            </a:r>
            <a:r>
              <a:rPr sz="1000" spc="10" dirty="0">
                <a:latin typeface="Arial"/>
                <a:cs typeface="Arial"/>
              </a:rPr>
              <a:t>k-bits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15" dirty="0">
                <a:latin typeface="Arial"/>
                <a:cs typeface="Arial"/>
              </a:rPr>
              <a:t>the  </a:t>
            </a:r>
            <a:r>
              <a:rPr sz="1000" spc="10" dirty="0">
                <a:latin typeface="Arial"/>
                <a:cs typeface="Arial"/>
              </a:rPr>
              <a:t>index field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n-k </a:t>
            </a:r>
            <a:r>
              <a:rPr sz="1000" spc="10" dirty="0">
                <a:latin typeface="Arial"/>
                <a:cs typeface="Arial"/>
              </a:rPr>
              <a:t>bits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15" dirty="0">
                <a:latin typeface="Arial"/>
                <a:cs typeface="Arial"/>
              </a:rPr>
              <a:t>the tag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field.</a:t>
            </a:r>
            <a:endParaRPr sz="1000">
              <a:latin typeface="Arial"/>
              <a:cs typeface="Arial"/>
            </a:endParaRPr>
          </a:p>
          <a:p>
            <a:pPr marL="12700" marR="247015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direct </a:t>
            </a:r>
            <a:r>
              <a:rPr sz="1000" spc="15" dirty="0">
                <a:latin typeface="Arial"/>
                <a:cs typeface="Arial"/>
              </a:rPr>
              <a:t>mapping cache organization uses the </a:t>
            </a:r>
            <a:r>
              <a:rPr sz="1000" spc="10" dirty="0">
                <a:latin typeface="Arial"/>
                <a:cs typeface="Arial"/>
              </a:rPr>
              <a:t>n-bit </a:t>
            </a:r>
            <a:r>
              <a:rPr sz="1000" spc="15" dirty="0">
                <a:latin typeface="Arial"/>
                <a:cs typeface="Arial"/>
              </a:rPr>
              <a:t>address to  access the main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k-bit index </a:t>
            </a:r>
            <a:r>
              <a:rPr sz="1000" spc="15" dirty="0">
                <a:latin typeface="Arial"/>
                <a:cs typeface="Arial"/>
              </a:rPr>
              <a:t>to access 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cache.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20" dirty="0">
                <a:latin typeface="Arial"/>
                <a:cs typeface="Arial"/>
              </a:rPr>
              <a:t>Each </a:t>
            </a:r>
            <a:r>
              <a:rPr sz="1000" spc="15" dirty="0">
                <a:latin typeface="Arial"/>
                <a:cs typeface="Arial"/>
              </a:rPr>
              <a:t>word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cache consists of the data word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0" dirty="0">
                <a:latin typeface="Arial"/>
                <a:cs typeface="Arial"/>
              </a:rPr>
              <a:t>its </a:t>
            </a:r>
            <a:r>
              <a:rPr sz="1000" spc="15" dirty="0">
                <a:latin typeface="Arial"/>
                <a:cs typeface="Arial"/>
              </a:rPr>
              <a:t>associated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tag.</a:t>
            </a:r>
            <a:endParaRPr sz="1000">
              <a:latin typeface="Arial"/>
              <a:cs typeface="Arial"/>
            </a:endParaRPr>
          </a:p>
          <a:p>
            <a:pPr marL="12700" marR="346075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When a </a:t>
            </a:r>
            <a:r>
              <a:rPr sz="1000" spc="10" dirty="0">
                <a:latin typeface="Arial"/>
                <a:cs typeface="Arial"/>
              </a:rPr>
              <a:t>new </a:t>
            </a:r>
            <a:r>
              <a:rPr sz="1000" spc="15" dirty="0">
                <a:latin typeface="Arial"/>
                <a:cs typeface="Arial"/>
              </a:rPr>
              <a:t>word </a:t>
            </a:r>
            <a:r>
              <a:rPr sz="1000" spc="10" dirty="0">
                <a:latin typeface="Arial"/>
                <a:cs typeface="Arial"/>
              </a:rPr>
              <a:t>is first </a:t>
            </a:r>
            <a:r>
              <a:rPr sz="1000" spc="15" dirty="0">
                <a:latin typeface="Arial"/>
                <a:cs typeface="Arial"/>
              </a:rPr>
              <a:t>brought </a:t>
            </a:r>
            <a:r>
              <a:rPr sz="1000" spc="10" dirty="0">
                <a:latin typeface="Arial"/>
                <a:cs typeface="Arial"/>
              </a:rPr>
              <a:t>into </a:t>
            </a:r>
            <a:r>
              <a:rPr sz="1000" spc="1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cache, </a:t>
            </a:r>
            <a:r>
              <a:rPr sz="1000" spc="15" dirty="0">
                <a:latin typeface="Arial"/>
                <a:cs typeface="Arial"/>
              </a:rPr>
              <a:t>the tag </a:t>
            </a:r>
            <a:r>
              <a:rPr sz="1000" spc="10" dirty="0">
                <a:latin typeface="Arial"/>
                <a:cs typeface="Arial"/>
              </a:rPr>
              <a:t>bits </a:t>
            </a:r>
            <a:r>
              <a:rPr sz="1000" spc="15" dirty="0">
                <a:latin typeface="Arial"/>
                <a:cs typeface="Arial"/>
              </a:rPr>
              <a:t>are  stored alongside the data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bits.</a:t>
            </a:r>
            <a:endParaRPr sz="1000">
              <a:latin typeface="Arial"/>
              <a:cs typeface="Arial"/>
            </a:endParaRPr>
          </a:p>
          <a:p>
            <a:pPr marL="12700" marR="121920">
              <a:lnSpc>
                <a:spcPct val="112900"/>
              </a:lnSpc>
              <a:spcBef>
                <a:spcPts val="295"/>
              </a:spcBef>
            </a:pPr>
            <a:r>
              <a:rPr sz="1000" spc="20" dirty="0">
                <a:latin typeface="Arial"/>
                <a:cs typeface="Arial"/>
              </a:rPr>
              <a:t>When </a:t>
            </a:r>
            <a:r>
              <a:rPr sz="1000" spc="15" dirty="0">
                <a:latin typeface="Arial"/>
                <a:cs typeface="Arial"/>
              </a:rPr>
              <a:t>the </a:t>
            </a:r>
            <a:r>
              <a:rPr sz="1000" spc="25" dirty="0">
                <a:latin typeface="Arial"/>
                <a:cs typeface="Arial"/>
              </a:rPr>
              <a:t>CPU </a:t>
            </a:r>
            <a:r>
              <a:rPr sz="1000" spc="15" dirty="0">
                <a:latin typeface="Arial"/>
                <a:cs typeface="Arial"/>
              </a:rPr>
              <a:t>generates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request, the </a:t>
            </a:r>
            <a:r>
              <a:rPr sz="1000" spc="10" dirty="0">
                <a:latin typeface="Arial"/>
                <a:cs typeface="Arial"/>
              </a:rPr>
              <a:t>index field is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used 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15" dirty="0">
                <a:latin typeface="Arial"/>
                <a:cs typeface="Arial"/>
              </a:rPr>
              <a:t>the address to access 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cache.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tag </a:t>
            </a:r>
            <a:r>
              <a:rPr sz="1000" spc="10" dirty="0">
                <a:latin typeface="Arial"/>
                <a:cs typeface="Arial"/>
              </a:rPr>
              <a:t>field </a:t>
            </a:r>
            <a:r>
              <a:rPr sz="1000" spc="15" dirty="0">
                <a:latin typeface="Arial"/>
                <a:cs typeface="Arial"/>
              </a:rPr>
              <a:t>of the </a:t>
            </a:r>
            <a:r>
              <a:rPr sz="1000" spc="25" dirty="0">
                <a:latin typeface="Arial"/>
                <a:cs typeface="Arial"/>
              </a:rPr>
              <a:t>CPU </a:t>
            </a:r>
            <a:r>
              <a:rPr sz="1000" spc="15" dirty="0">
                <a:latin typeface="Arial"/>
                <a:cs typeface="Arial"/>
              </a:rPr>
              <a:t>address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20" dirty="0">
                <a:latin typeface="Arial"/>
                <a:cs typeface="Arial"/>
              </a:rPr>
              <a:t>compared </a:t>
            </a:r>
            <a:r>
              <a:rPr sz="1000" spc="15" dirty="0">
                <a:latin typeface="Arial"/>
                <a:cs typeface="Arial"/>
              </a:rPr>
              <a:t>with the tag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the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word  read from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cache.</a:t>
            </a:r>
            <a:endParaRPr sz="1000">
              <a:latin typeface="Arial"/>
              <a:cs typeface="Arial"/>
            </a:endParaRPr>
          </a:p>
          <a:p>
            <a:pPr marL="12700" marR="6350">
              <a:lnSpc>
                <a:spcPct val="112900"/>
              </a:lnSpc>
              <a:spcBef>
                <a:spcPts val="300"/>
              </a:spcBef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spc="1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two </a:t>
            </a:r>
            <a:r>
              <a:rPr sz="1000" spc="15" dirty="0">
                <a:latin typeface="Arial"/>
                <a:cs typeface="Arial"/>
              </a:rPr>
              <a:t>tags match, there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0" dirty="0">
                <a:latin typeface="Arial"/>
                <a:cs typeface="Arial"/>
              </a:rPr>
              <a:t>hit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the required word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read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from  cache otherwise </a:t>
            </a:r>
            <a:r>
              <a:rPr sz="1000" spc="5" dirty="0">
                <a:latin typeface="Arial"/>
                <a:cs typeface="Arial"/>
              </a:rPr>
              <a:t>it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read from main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memory.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15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974214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Set- </a:t>
            </a:r>
            <a:r>
              <a:rPr dirty="0"/>
              <a:t>Associative</a:t>
            </a:r>
            <a:r>
              <a:rPr spc="-55" dirty="0"/>
              <a:t> </a:t>
            </a:r>
            <a:r>
              <a:rPr spc="5" dirty="0"/>
              <a:t>Mapping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835850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217955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772132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2326322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655" marR="54610">
              <a:lnSpc>
                <a:spcPct val="112900"/>
              </a:lnSpc>
              <a:spcBef>
                <a:spcPts val="90"/>
              </a:spcBef>
            </a:pPr>
            <a:r>
              <a:rPr spc="15" dirty="0"/>
              <a:t>In Direct mapping, </a:t>
            </a:r>
            <a:r>
              <a:rPr spc="10" dirty="0"/>
              <a:t>every </a:t>
            </a:r>
            <a:r>
              <a:rPr spc="15" dirty="0"/>
              <a:t>time </a:t>
            </a:r>
            <a:r>
              <a:rPr spc="20" dirty="0"/>
              <a:t>a </a:t>
            </a:r>
            <a:r>
              <a:rPr spc="15" dirty="0"/>
              <a:t>miss </a:t>
            </a:r>
            <a:r>
              <a:rPr spc="10" dirty="0"/>
              <a:t>occurs, </a:t>
            </a:r>
            <a:r>
              <a:rPr spc="20" dirty="0"/>
              <a:t>an </a:t>
            </a:r>
            <a:r>
              <a:rPr spc="15" dirty="0"/>
              <a:t>entire </a:t>
            </a:r>
            <a:r>
              <a:rPr spc="5" dirty="0"/>
              <a:t>block </a:t>
            </a:r>
            <a:r>
              <a:rPr spc="15" dirty="0"/>
              <a:t>of</a:t>
            </a:r>
            <a:r>
              <a:rPr spc="-35" dirty="0"/>
              <a:t> </a:t>
            </a:r>
            <a:r>
              <a:rPr spc="15" dirty="0"/>
              <a:t>words  must </a:t>
            </a:r>
            <a:r>
              <a:rPr spc="20" dirty="0"/>
              <a:t>be </a:t>
            </a:r>
            <a:r>
              <a:rPr spc="10" dirty="0"/>
              <a:t>transfered </a:t>
            </a:r>
            <a:r>
              <a:rPr spc="15" dirty="0"/>
              <a:t>from main </a:t>
            </a:r>
            <a:r>
              <a:rPr spc="25" dirty="0"/>
              <a:t>memory </a:t>
            </a:r>
            <a:r>
              <a:rPr spc="15" dirty="0"/>
              <a:t>to cache</a:t>
            </a:r>
            <a:r>
              <a:rPr spc="-35" dirty="0"/>
              <a:t> </a:t>
            </a:r>
            <a:r>
              <a:rPr spc="5" dirty="0"/>
              <a:t>memory.</a:t>
            </a:r>
          </a:p>
          <a:p>
            <a:pPr marL="287655" marR="5080">
              <a:lnSpc>
                <a:spcPct val="112900"/>
              </a:lnSpc>
              <a:spcBef>
                <a:spcPts val="300"/>
              </a:spcBef>
            </a:pPr>
            <a:r>
              <a:rPr spc="15" dirty="0"/>
              <a:t>Another disadvantage of </a:t>
            </a:r>
            <a:r>
              <a:rPr spc="10" dirty="0"/>
              <a:t>direct </a:t>
            </a:r>
            <a:r>
              <a:rPr spc="15" dirty="0"/>
              <a:t>mapping </a:t>
            </a:r>
            <a:r>
              <a:rPr spc="10" dirty="0"/>
              <a:t>is </a:t>
            </a:r>
            <a:r>
              <a:rPr spc="15" dirty="0"/>
              <a:t>that </a:t>
            </a:r>
            <a:r>
              <a:rPr spc="10" dirty="0"/>
              <a:t>two </a:t>
            </a:r>
            <a:r>
              <a:rPr spc="15" dirty="0"/>
              <a:t>words with the  </a:t>
            </a:r>
            <a:r>
              <a:rPr spc="20" dirty="0"/>
              <a:t>same </a:t>
            </a:r>
            <a:r>
              <a:rPr spc="10" dirty="0"/>
              <a:t>index in their </a:t>
            </a:r>
            <a:r>
              <a:rPr spc="15" dirty="0"/>
              <a:t>address </a:t>
            </a:r>
            <a:r>
              <a:rPr spc="5" dirty="0"/>
              <a:t>but </a:t>
            </a:r>
            <a:r>
              <a:rPr spc="15" dirty="0"/>
              <a:t>with </a:t>
            </a:r>
            <a:r>
              <a:rPr spc="10" dirty="0"/>
              <a:t>different </a:t>
            </a:r>
            <a:r>
              <a:rPr spc="15" dirty="0"/>
              <a:t>tag </a:t>
            </a:r>
            <a:r>
              <a:rPr spc="10" dirty="0"/>
              <a:t>values </a:t>
            </a:r>
            <a:r>
              <a:rPr spc="15" dirty="0"/>
              <a:t>cannot</a:t>
            </a:r>
            <a:r>
              <a:rPr spc="-40" dirty="0"/>
              <a:t> </a:t>
            </a:r>
            <a:r>
              <a:rPr spc="15" dirty="0"/>
              <a:t>reside  </a:t>
            </a:r>
            <a:r>
              <a:rPr spc="10" dirty="0"/>
              <a:t>in </a:t>
            </a:r>
            <a:r>
              <a:rPr spc="15" dirty="0"/>
              <a:t>cache </a:t>
            </a:r>
            <a:r>
              <a:rPr spc="25" dirty="0"/>
              <a:t>memory </a:t>
            </a:r>
            <a:r>
              <a:rPr spc="15" dirty="0"/>
              <a:t>at </a:t>
            </a:r>
            <a:r>
              <a:rPr spc="20" dirty="0"/>
              <a:t>same</a:t>
            </a:r>
            <a:r>
              <a:rPr spc="-20" dirty="0"/>
              <a:t> </a:t>
            </a:r>
            <a:r>
              <a:rPr spc="10" dirty="0"/>
              <a:t>time.</a:t>
            </a:r>
          </a:p>
          <a:p>
            <a:pPr marL="287655" marR="67945">
              <a:lnSpc>
                <a:spcPct val="112900"/>
              </a:lnSpc>
              <a:spcBef>
                <a:spcPts val="300"/>
              </a:spcBef>
            </a:pPr>
            <a:r>
              <a:rPr spc="20" dirty="0"/>
              <a:t>A </a:t>
            </a:r>
            <a:r>
              <a:rPr spc="10" dirty="0"/>
              <a:t>third </a:t>
            </a:r>
            <a:r>
              <a:rPr spc="15" dirty="0"/>
              <a:t>type of cache organization, called </a:t>
            </a:r>
            <a:r>
              <a:rPr spc="10" dirty="0"/>
              <a:t>set-associative </a:t>
            </a:r>
            <a:r>
              <a:rPr spc="15" dirty="0"/>
              <a:t>mapping, </a:t>
            </a:r>
            <a:r>
              <a:rPr spc="10" dirty="0"/>
              <a:t>in  </a:t>
            </a:r>
            <a:r>
              <a:rPr spc="15" dirty="0"/>
              <a:t>which each word of cache can store </a:t>
            </a:r>
            <a:r>
              <a:rPr spc="10" dirty="0"/>
              <a:t>two </a:t>
            </a:r>
            <a:r>
              <a:rPr spc="15" dirty="0"/>
              <a:t>or </a:t>
            </a:r>
            <a:r>
              <a:rPr spc="20" dirty="0"/>
              <a:t>more </a:t>
            </a:r>
            <a:r>
              <a:rPr spc="15" dirty="0"/>
              <a:t>words of </a:t>
            </a:r>
            <a:r>
              <a:rPr spc="25" dirty="0"/>
              <a:t>memory  </a:t>
            </a:r>
            <a:r>
              <a:rPr spc="15" dirty="0"/>
              <a:t>under the </a:t>
            </a:r>
            <a:r>
              <a:rPr spc="20" dirty="0"/>
              <a:t>same </a:t>
            </a:r>
            <a:r>
              <a:rPr spc="10" dirty="0"/>
              <a:t>index</a:t>
            </a:r>
            <a:r>
              <a:rPr spc="-15" dirty="0"/>
              <a:t> </a:t>
            </a:r>
            <a:r>
              <a:rPr spc="10" dirty="0"/>
              <a:t>address.</a:t>
            </a:r>
          </a:p>
          <a:p>
            <a:pPr marL="287655" marR="330200">
              <a:lnSpc>
                <a:spcPct val="112900"/>
              </a:lnSpc>
              <a:spcBef>
                <a:spcPts val="300"/>
              </a:spcBef>
            </a:pPr>
            <a:r>
              <a:rPr spc="20" dirty="0"/>
              <a:t>Each </a:t>
            </a:r>
            <a:r>
              <a:rPr spc="15" dirty="0"/>
              <a:t>data word </a:t>
            </a:r>
            <a:r>
              <a:rPr spc="10" dirty="0"/>
              <a:t>is </a:t>
            </a:r>
            <a:r>
              <a:rPr spc="15" dirty="0"/>
              <a:t>stored together with </a:t>
            </a:r>
            <a:r>
              <a:rPr spc="10" dirty="0"/>
              <a:t>its </a:t>
            </a:r>
            <a:r>
              <a:rPr spc="15" dirty="0"/>
              <a:t>tag </a:t>
            </a:r>
            <a:r>
              <a:rPr spc="20" dirty="0"/>
              <a:t>and </a:t>
            </a:r>
            <a:r>
              <a:rPr spc="15" dirty="0"/>
              <a:t>the number</a:t>
            </a:r>
            <a:r>
              <a:rPr spc="-60" dirty="0"/>
              <a:t> </a:t>
            </a:r>
            <a:r>
              <a:rPr spc="15" dirty="0"/>
              <a:t>of  tag-data items </a:t>
            </a:r>
            <a:r>
              <a:rPr spc="10" dirty="0"/>
              <a:t>in </a:t>
            </a:r>
            <a:r>
              <a:rPr spc="20" dirty="0"/>
              <a:t>one </a:t>
            </a:r>
            <a:r>
              <a:rPr spc="15" dirty="0"/>
              <a:t>word of cache </a:t>
            </a:r>
            <a:r>
              <a:rPr spc="10" dirty="0"/>
              <a:t>is </a:t>
            </a:r>
            <a:r>
              <a:rPr spc="15" dirty="0"/>
              <a:t>said to from </a:t>
            </a:r>
            <a:r>
              <a:rPr spc="20" dirty="0"/>
              <a:t>a</a:t>
            </a:r>
            <a:r>
              <a:rPr spc="-40" dirty="0"/>
              <a:t> </a:t>
            </a:r>
            <a:r>
              <a:rPr spc="10" dirty="0"/>
              <a:t>set.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16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20142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Virtual</a:t>
            </a:r>
            <a:r>
              <a:rPr spc="-45" dirty="0"/>
              <a:t> </a:t>
            </a:r>
            <a:r>
              <a:rPr spc="10" dirty="0"/>
              <a:t>Memory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599300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981418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363522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1917700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392" y="2299804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392" y="2681922"/>
            <a:ext cx="72961" cy="72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932" y="516352"/>
            <a:ext cx="4041140" cy="2452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2715">
              <a:lnSpc>
                <a:spcPct val="112900"/>
              </a:lnSpc>
              <a:spcBef>
                <a:spcPts val="90"/>
              </a:spcBef>
            </a:pPr>
            <a:r>
              <a:rPr sz="1000" spc="15" dirty="0">
                <a:latin typeface="Arial"/>
                <a:cs typeface="Arial"/>
              </a:rPr>
              <a:t>In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hierarchy </a:t>
            </a:r>
            <a:r>
              <a:rPr sz="1000" spc="15" dirty="0">
                <a:latin typeface="Arial"/>
                <a:cs typeface="Arial"/>
              </a:rPr>
              <a:t>system, program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data are </a:t>
            </a:r>
            <a:r>
              <a:rPr sz="1000" spc="10" dirty="0">
                <a:latin typeface="Arial"/>
                <a:cs typeface="Arial"/>
              </a:rPr>
              <a:t>first </a:t>
            </a:r>
            <a:r>
              <a:rPr sz="1000" spc="15" dirty="0">
                <a:latin typeface="Arial"/>
                <a:cs typeface="Arial"/>
              </a:rPr>
              <a:t>stored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  </a:t>
            </a:r>
            <a:r>
              <a:rPr sz="1000" spc="15" dirty="0">
                <a:latin typeface="Arial"/>
                <a:cs typeface="Arial"/>
              </a:rPr>
              <a:t>auxiliary</a:t>
            </a:r>
            <a:r>
              <a:rPr sz="1000" spc="5" dirty="0">
                <a:latin typeface="Arial"/>
                <a:cs typeface="Arial"/>
              </a:rPr>
              <a:t> memory.</a:t>
            </a:r>
            <a:endParaRPr sz="1000">
              <a:latin typeface="Arial"/>
              <a:cs typeface="Arial"/>
            </a:endParaRPr>
          </a:p>
          <a:p>
            <a:pPr marL="12700" marR="123825">
              <a:lnSpc>
                <a:spcPct val="112900"/>
              </a:lnSpc>
              <a:spcBef>
                <a:spcPts val="300"/>
              </a:spcBef>
            </a:pPr>
            <a:r>
              <a:rPr sz="1000" spc="10" dirty="0">
                <a:latin typeface="Arial"/>
                <a:cs typeface="Arial"/>
              </a:rPr>
              <a:t>Portion </a:t>
            </a:r>
            <a:r>
              <a:rPr sz="1000" spc="15" dirty="0">
                <a:latin typeface="Arial"/>
                <a:cs typeface="Arial"/>
              </a:rPr>
              <a:t>of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program or data are brought </a:t>
            </a:r>
            <a:r>
              <a:rPr sz="1000" spc="10" dirty="0">
                <a:latin typeface="Arial"/>
                <a:cs typeface="Arial"/>
              </a:rPr>
              <a:t>into </a:t>
            </a:r>
            <a:r>
              <a:rPr sz="1000" spc="15" dirty="0">
                <a:latin typeface="Arial"/>
                <a:cs typeface="Arial"/>
              </a:rPr>
              <a:t>main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as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they  </a:t>
            </a:r>
            <a:r>
              <a:rPr sz="1000" spc="15" dirty="0">
                <a:latin typeface="Arial"/>
                <a:cs typeface="Arial"/>
              </a:rPr>
              <a:t>are </a:t>
            </a:r>
            <a:r>
              <a:rPr sz="1000" spc="20" dirty="0">
                <a:latin typeface="Arial"/>
                <a:cs typeface="Arial"/>
              </a:rPr>
              <a:t>needed </a:t>
            </a:r>
            <a:r>
              <a:rPr sz="1000" spc="5" dirty="0">
                <a:latin typeface="Arial"/>
                <a:cs typeface="Arial"/>
              </a:rPr>
              <a:t>by </a:t>
            </a:r>
            <a:r>
              <a:rPr sz="1000" spc="15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CPU.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300"/>
              </a:spcBef>
            </a:pPr>
            <a:r>
              <a:rPr sz="1000" i="1" spc="20" dirty="0">
                <a:latin typeface="Arial"/>
                <a:cs typeface="Arial"/>
              </a:rPr>
              <a:t>Virtual </a:t>
            </a:r>
            <a:r>
              <a:rPr sz="1000" i="1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concept used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20" dirty="0">
                <a:latin typeface="Arial"/>
                <a:cs typeface="Arial"/>
              </a:rPr>
              <a:t>some </a:t>
            </a:r>
            <a:r>
              <a:rPr sz="1000" spc="15" dirty="0">
                <a:latin typeface="Arial"/>
                <a:cs typeface="Arial"/>
              </a:rPr>
              <a:t>large computer systems  that </a:t>
            </a:r>
            <a:r>
              <a:rPr sz="1000" spc="20" dirty="0">
                <a:latin typeface="Arial"/>
                <a:cs typeface="Arial"/>
              </a:rPr>
              <a:t>permit </a:t>
            </a:r>
            <a:r>
              <a:rPr sz="1000" spc="15" dirty="0">
                <a:latin typeface="Arial"/>
                <a:cs typeface="Arial"/>
              </a:rPr>
              <a:t>the user to construct programs as though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large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memory  </a:t>
            </a:r>
            <a:r>
              <a:rPr sz="1000" spc="15" dirty="0">
                <a:latin typeface="Arial"/>
                <a:cs typeface="Arial"/>
              </a:rPr>
              <a:t>space were </a:t>
            </a:r>
            <a:r>
              <a:rPr sz="1000" spc="5" dirty="0">
                <a:latin typeface="Arial"/>
                <a:cs typeface="Arial"/>
              </a:rPr>
              <a:t>available, </a:t>
            </a:r>
            <a:r>
              <a:rPr sz="1000" spc="15" dirty="0">
                <a:latin typeface="Arial"/>
                <a:cs typeface="Arial"/>
              </a:rPr>
              <a:t>equal to the </a:t>
            </a:r>
            <a:r>
              <a:rPr sz="1000" spc="10" dirty="0">
                <a:latin typeface="Arial"/>
                <a:cs typeface="Arial"/>
              </a:rPr>
              <a:t>totality </a:t>
            </a:r>
            <a:r>
              <a:rPr sz="1000" spc="15" dirty="0">
                <a:latin typeface="Arial"/>
                <a:cs typeface="Arial"/>
              </a:rPr>
              <a:t>of auxiliary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memory.</a:t>
            </a:r>
            <a:endParaRPr sz="1000">
              <a:latin typeface="Arial"/>
              <a:cs typeface="Arial"/>
            </a:endParaRPr>
          </a:p>
          <a:p>
            <a:pPr marL="12700" marR="137795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virtual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system </a:t>
            </a:r>
            <a:r>
              <a:rPr sz="1000" spc="10" dirty="0">
                <a:latin typeface="Arial"/>
                <a:cs typeface="Arial"/>
              </a:rPr>
              <a:t>provides </a:t>
            </a:r>
            <a:r>
              <a:rPr sz="1000" spc="20" dirty="0">
                <a:latin typeface="Arial"/>
                <a:cs typeface="Arial"/>
              </a:rPr>
              <a:t>a mechanism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10" dirty="0">
                <a:latin typeface="Arial"/>
                <a:cs typeface="Arial"/>
              </a:rPr>
              <a:t>translating  </a:t>
            </a:r>
            <a:r>
              <a:rPr sz="1000" spc="15" dirty="0">
                <a:latin typeface="Arial"/>
                <a:cs typeface="Arial"/>
              </a:rPr>
              <a:t>program-generated addresses </a:t>
            </a:r>
            <a:r>
              <a:rPr sz="1000" spc="10" dirty="0">
                <a:latin typeface="Arial"/>
                <a:cs typeface="Arial"/>
              </a:rPr>
              <a:t>into </a:t>
            </a:r>
            <a:r>
              <a:rPr sz="1000" spc="15" dirty="0">
                <a:latin typeface="Arial"/>
                <a:cs typeface="Arial"/>
              </a:rPr>
              <a:t>correct main </a:t>
            </a:r>
            <a:r>
              <a:rPr sz="1000" spc="25" dirty="0">
                <a:latin typeface="Arial"/>
                <a:cs typeface="Arial"/>
              </a:rPr>
              <a:t>memory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locations.</a:t>
            </a:r>
            <a:endParaRPr sz="1000">
              <a:latin typeface="Arial"/>
              <a:cs typeface="Arial"/>
            </a:endParaRPr>
          </a:p>
          <a:p>
            <a:pPr marL="12700" marR="174625">
              <a:lnSpc>
                <a:spcPct val="112900"/>
              </a:lnSpc>
              <a:spcBef>
                <a:spcPts val="295"/>
              </a:spcBef>
            </a:pPr>
            <a:r>
              <a:rPr sz="1000" spc="20" dirty="0">
                <a:latin typeface="Arial"/>
                <a:cs typeface="Arial"/>
              </a:rPr>
              <a:t>An </a:t>
            </a:r>
            <a:r>
              <a:rPr sz="1000" spc="15" dirty="0">
                <a:latin typeface="Arial"/>
                <a:cs typeface="Arial"/>
              </a:rPr>
              <a:t>address used </a:t>
            </a:r>
            <a:r>
              <a:rPr sz="1000" spc="5" dirty="0">
                <a:latin typeface="Arial"/>
                <a:cs typeface="Arial"/>
              </a:rPr>
              <a:t>by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programmer </a:t>
            </a:r>
            <a:r>
              <a:rPr sz="1000" spc="10" dirty="0">
                <a:latin typeface="Arial"/>
                <a:cs typeface="Arial"/>
              </a:rPr>
              <a:t>will </a:t>
            </a:r>
            <a:r>
              <a:rPr sz="1000" spc="20" dirty="0">
                <a:latin typeface="Arial"/>
                <a:cs typeface="Arial"/>
              </a:rPr>
              <a:t>be </a:t>
            </a:r>
            <a:r>
              <a:rPr sz="1000" spc="15" dirty="0">
                <a:latin typeface="Arial"/>
                <a:cs typeface="Arial"/>
              </a:rPr>
              <a:t>called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virtual </a:t>
            </a:r>
            <a:r>
              <a:rPr sz="1000" spc="10" dirty="0">
                <a:latin typeface="Arial"/>
                <a:cs typeface="Arial"/>
              </a:rPr>
              <a:t>address, 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set of such addresses the address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space.</a:t>
            </a:r>
            <a:endParaRPr sz="1000">
              <a:latin typeface="Arial"/>
              <a:cs typeface="Arial"/>
            </a:endParaRPr>
          </a:p>
          <a:p>
            <a:pPr marL="12700" marR="99695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An </a:t>
            </a:r>
            <a:r>
              <a:rPr sz="1000" spc="15" dirty="0">
                <a:latin typeface="Arial"/>
                <a:cs typeface="Arial"/>
              </a:rPr>
              <a:t>address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main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called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location or </a:t>
            </a:r>
            <a:r>
              <a:rPr sz="1000" spc="10" dirty="0">
                <a:latin typeface="Arial"/>
                <a:cs typeface="Arial"/>
              </a:rPr>
              <a:t>physical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address 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the set of such addresses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called </a:t>
            </a:r>
            <a:r>
              <a:rPr sz="1000" spc="25" dirty="0">
                <a:latin typeface="Arial"/>
                <a:cs typeface="Arial"/>
              </a:rPr>
              <a:t>memory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space.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17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760" y="1292926"/>
            <a:ext cx="102108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5" dirty="0">
                <a:latin typeface="Arial"/>
                <a:cs typeface="Arial"/>
              </a:rPr>
              <a:t>THANK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YOU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18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35" y="1268941"/>
            <a:ext cx="4456430" cy="1956606"/>
          </a:xfrm>
          <a:custGeom>
            <a:avLst/>
            <a:gdLst/>
            <a:ahLst/>
            <a:cxnLst/>
            <a:rect l="l" t="t" r="r" b="b"/>
            <a:pathLst>
              <a:path w="8839200" h="3877310">
                <a:moveTo>
                  <a:pt x="0" y="3877055"/>
                </a:moveTo>
                <a:lnTo>
                  <a:pt x="8839200" y="3877055"/>
                </a:lnTo>
                <a:lnTo>
                  <a:pt x="88392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35" y="3381537"/>
            <a:ext cx="4456430" cy="2564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571"/>
                </a:moveTo>
                <a:lnTo>
                  <a:pt x="8839200" y="4571"/>
                </a:lnTo>
                <a:lnTo>
                  <a:pt x="8839200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35" y="3383844"/>
            <a:ext cx="4456430" cy="76906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3265" y="1268942"/>
            <a:ext cx="76835" cy="2191808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7"/>
                </a:moveTo>
                <a:lnTo>
                  <a:pt x="152399" y="4343397"/>
                </a:lnTo>
                <a:lnTo>
                  <a:pt x="152399" y="0"/>
                </a:lnTo>
                <a:lnTo>
                  <a:pt x="0" y="0"/>
                </a:lnTo>
                <a:lnTo>
                  <a:pt x="0" y="4343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68942"/>
            <a:ext cx="76835" cy="2191808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9"/>
                </a:moveTo>
                <a:lnTo>
                  <a:pt x="152400" y="4343399"/>
                </a:lnTo>
                <a:lnTo>
                  <a:pt x="152400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10100" cy="1268942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62" y="3225418"/>
            <a:ext cx="4453549" cy="156375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71" y="1221260"/>
            <a:ext cx="4453549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192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35" y="76906"/>
            <a:ext cx="4453549" cy="330405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51380" y="1067449"/>
            <a:ext cx="307340" cy="307622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9402" y="1115515"/>
            <a:ext cx="212257" cy="212452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2"/>
                </a:lnTo>
                <a:lnTo>
                  <a:pt x="5551" y="258551"/>
                </a:lnTo>
                <a:lnTo>
                  <a:pt x="21367" y="302825"/>
                </a:lnTo>
                <a:lnTo>
                  <a:pt x="46186" y="341873"/>
                </a:lnTo>
                <a:lnTo>
                  <a:pt x="78750" y="374437"/>
                </a:lnTo>
                <a:lnTo>
                  <a:pt x="117798" y="399256"/>
                </a:lnTo>
                <a:lnTo>
                  <a:pt x="162072" y="415072"/>
                </a:lnTo>
                <a:lnTo>
                  <a:pt x="210312" y="420624"/>
                </a:lnTo>
                <a:lnTo>
                  <a:pt x="258551" y="415072"/>
                </a:lnTo>
                <a:lnTo>
                  <a:pt x="302825" y="399256"/>
                </a:lnTo>
                <a:lnTo>
                  <a:pt x="341873" y="374437"/>
                </a:lnTo>
                <a:lnTo>
                  <a:pt x="374437" y="341873"/>
                </a:lnTo>
                <a:lnTo>
                  <a:pt x="399256" y="302825"/>
                </a:lnTo>
                <a:lnTo>
                  <a:pt x="415072" y="258551"/>
                </a:lnTo>
                <a:lnTo>
                  <a:pt x="420624" y="210312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6724" y="1103339"/>
            <a:ext cx="237548" cy="237125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59739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4820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35838" y="453389"/>
                </a:lnTo>
                <a:lnTo>
                  <a:pt x="213487" y="452120"/>
                </a:lnTo>
                <a:lnTo>
                  <a:pt x="170942" y="444500"/>
                </a:lnTo>
                <a:lnTo>
                  <a:pt x="131572" y="427989"/>
                </a:lnTo>
                <a:lnTo>
                  <a:pt x="96647" y="403860"/>
                </a:lnTo>
                <a:lnTo>
                  <a:pt x="66929" y="374650"/>
                </a:lnTo>
                <a:lnTo>
                  <a:pt x="43434" y="339089"/>
                </a:lnTo>
                <a:lnTo>
                  <a:pt x="26670" y="300989"/>
                </a:lnTo>
                <a:lnTo>
                  <a:pt x="17907" y="25781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3229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0670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3820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8260"/>
                </a:lnTo>
                <a:lnTo>
                  <a:pt x="122936" y="67310"/>
                </a:lnTo>
                <a:lnTo>
                  <a:pt x="92963" y="91439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87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8289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1289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7320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3220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4506" y="1550479"/>
            <a:ext cx="3219387" cy="126835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236971" indent="-230566">
              <a:spcBef>
                <a:spcPts val="50"/>
              </a:spcBef>
              <a:buClr>
                <a:srgbClr val="CCB400"/>
              </a:buClr>
              <a:buSzPct val="68750"/>
              <a:buFont typeface="Wingdings"/>
              <a:buChar char=""/>
              <a:tabLst>
                <a:tab pos="236650" algn="l"/>
                <a:tab pos="236971" algn="l"/>
              </a:tabLst>
            </a:pP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Parallel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Processing, </a:t>
            </a:r>
            <a:r>
              <a:rPr sz="1200" spc="-5" dirty="0">
                <a:solidFill>
                  <a:srgbClr val="636B85"/>
                </a:solidFill>
                <a:latin typeface="Georgia"/>
                <a:cs typeface="Georgia"/>
              </a:rPr>
              <a:t>Flynn’s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Classification of</a:t>
            </a:r>
            <a:endParaRPr sz="1200" dirty="0">
              <a:latin typeface="Georgia"/>
              <a:cs typeface="Georgia"/>
            </a:endParaRPr>
          </a:p>
          <a:p>
            <a:pPr marL="236971"/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Computers</a:t>
            </a:r>
            <a:endParaRPr sz="1200" dirty="0">
              <a:latin typeface="Georgia"/>
              <a:cs typeface="Georgia"/>
            </a:endParaRPr>
          </a:p>
          <a:p>
            <a:pPr marL="236971" indent="-230566">
              <a:spcBef>
                <a:spcPts val="290"/>
              </a:spcBef>
              <a:buClr>
                <a:srgbClr val="CCB400"/>
              </a:buClr>
              <a:buSzPct val="68750"/>
              <a:buFont typeface="Wingdings"/>
              <a:buChar char=""/>
              <a:tabLst>
                <a:tab pos="236650" algn="l"/>
                <a:tab pos="236971" algn="l"/>
              </a:tabLst>
            </a:pP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Pipelining</a:t>
            </a:r>
            <a:endParaRPr sz="1200" dirty="0">
              <a:latin typeface="Georgia"/>
              <a:cs typeface="Georgia"/>
            </a:endParaRPr>
          </a:p>
          <a:p>
            <a:pPr marL="236971" indent="-230566">
              <a:spcBef>
                <a:spcPts val="287"/>
              </a:spcBef>
              <a:buClr>
                <a:srgbClr val="CCB400"/>
              </a:buClr>
              <a:buSzPct val="68750"/>
              <a:buFont typeface="Wingdings"/>
              <a:buChar char=""/>
              <a:tabLst>
                <a:tab pos="236650" algn="l"/>
                <a:tab pos="236971" algn="l"/>
              </a:tabLst>
            </a:pP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Instruction</a:t>
            </a:r>
            <a:r>
              <a:rPr sz="1200" spc="-1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Pipeline</a:t>
            </a:r>
            <a:endParaRPr sz="1200" dirty="0">
              <a:latin typeface="Georgia"/>
              <a:cs typeface="Georgia"/>
            </a:endParaRPr>
          </a:p>
          <a:p>
            <a:pPr marL="236971" indent="-230566">
              <a:spcBef>
                <a:spcPts val="287"/>
              </a:spcBef>
              <a:buClr>
                <a:srgbClr val="CCB400"/>
              </a:buClr>
              <a:buSzPct val="68750"/>
              <a:buFont typeface="Wingdings"/>
              <a:buChar char=""/>
              <a:tabLst>
                <a:tab pos="236650" algn="l"/>
                <a:tab pos="236971" algn="l"/>
              </a:tabLst>
            </a:pP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Pipeline </a:t>
            </a: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Hazards and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their</a:t>
            </a:r>
            <a:r>
              <a:rPr sz="1200" spc="-3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solution</a:t>
            </a:r>
            <a:endParaRPr sz="1200" dirty="0">
              <a:latin typeface="Georgia"/>
              <a:cs typeface="Georgia"/>
            </a:endParaRPr>
          </a:p>
          <a:p>
            <a:pPr marL="236971" indent="-230566">
              <a:spcBef>
                <a:spcPts val="290"/>
              </a:spcBef>
              <a:buClr>
                <a:srgbClr val="CCB400"/>
              </a:buClr>
              <a:buSzPct val="68750"/>
              <a:buFont typeface="Wingdings"/>
              <a:buChar char=""/>
              <a:tabLst>
                <a:tab pos="236650" algn="l"/>
                <a:tab pos="236971" algn="l"/>
              </a:tabLst>
            </a:pP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Array and Vector</a:t>
            </a:r>
            <a:r>
              <a:rPr sz="1200" spc="-8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Processing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2109" y="392859"/>
            <a:ext cx="2587739" cy="65279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algn="ctr">
              <a:spcBef>
                <a:spcPts val="50"/>
              </a:spcBef>
              <a:tabLst>
                <a:tab pos="1794251" algn="l"/>
              </a:tabLst>
            </a:pPr>
            <a:r>
              <a:rPr sz="2100" dirty="0">
                <a:solidFill>
                  <a:srgbClr val="D16248"/>
                </a:solidFill>
              </a:rPr>
              <a:t>Pipelining</a:t>
            </a:r>
            <a:r>
              <a:rPr sz="2100" spc="-13" dirty="0">
                <a:solidFill>
                  <a:srgbClr val="D16248"/>
                </a:solidFill>
              </a:rPr>
              <a:t> </a:t>
            </a:r>
            <a:r>
              <a:rPr sz="2100" dirty="0">
                <a:solidFill>
                  <a:srgbClr val="D16248"/>
                </a:solidFill>
              </a:rPr>
              <a:t>and	Vector</a:t>
            </a:r>
            <a:endParaRPr sz="2100" dirty="0"/>
          </a:p>
          <a:p>
            <a:pPr algn="ctr">
              <a:lnSpc>
                <a:spcPct val="100000"/>
              </a:lnSpc>
            </a:pPr>
            <a:r>
              <a:rPr sz="2100" spc="-3" dirty="0">
                <a:solidFill>
                  <a:srgbClr val="D16248"/>
                </a:solidFill>
              </a:rPr>
              <a:t>Processing</a:t>
            </a:r>
            <a:endParaRPr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65595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Memo</a:t>
            </a:r>
            <a:r>
              <a:rPr spc="40" dirty="0"/>
              <a:t>r</a:t>
            </a:r>
            <a:r>
              <a:rPr spc="5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1042657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424762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634794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2016899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932" y="959697"/>
            <a:ext cx="3992879" cy="1344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17170">
              <a:lnSpc>
                <a:spcPct val="112900"/>
              </a:lnSpc>
              <a:spcBef>
                <a:spcPts val="9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that communicates </a:t>
            </a:r>
            <a:r>
              <a:rPr sz="1000" spc="10" dirty="0">
                <a:latin typeface="Arial"/>
                <a:cs typeface="Arial"/>
              </a:rPr>
              <a:t>directly </a:t>
            </a:r>
            <a:r>
              <a:rPr sz="1000" spc="15" dirty="0">
                <a:latin typeface="Arial"/>
                <a:cs typeface="Arial"/>
              </a:rPr>
              <a:t>with </a:t>
            </a:r>
            <a:r>
              <a:rPr sz="1000" spc="25" dirty="0">
                <a:latin typeface="Arial"/>
                <a:cs typeface="Arial"/>
              </a:rPr>
              <a:t>CPU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called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i="1" spc="15" dirty="0">
                <a:latin typeface="Arial"/>
                <a:cs typeface="Arial"/>
              </a:rPr>
              <a:t>main  </a:t>
            </a:r>
            <a:r>
              <a:rPr sz="1000" i="1" spc="20" dirty="0">
                <a:latin typeface="Arial"/>
                <a:cs typeface="Arial"/>
              </a:rPr>
              <a:t>memory</a:t>
            </a:r>
            <a:r>
              <a:rPr sz="1000" spc="2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10" dirty="0">
                <a:latin typeface="Arial"/>
                <a:cs typeface="Arial"/>
              </a:rPr>
              <a:t>Devices </a:t>
            </a:r>
            <a:r>
              <a:rPr sz="1000" spc="15" dirty="0">
                <a:latin typeface="Arial"/>
                <a:cs typeface="Arial"/>
              </a:rPr>
              <a:t>that </a:t>
            </a:r>
            <a:r>
              <a:rPr sz="1000" spc="10" dirty="0">
                <a:latin typeface="Arial"/>
                <a:cs typeface="Arial"/>
              </a:rPr>
              <a:t>provides </a:t>
            </a:r>
            <a:r>
              <a:rPr sz="1000" spc="15" dirty="0">
                <a:latin typeface="Arial"/>
                <a:cs typeface="Arial"/>
              </a:rPr>
              <a:t>backup storage are called </a:t>
            </a:r>
            <a:r>
              <a:rPr sz="1000" i="1" spc="15" dirty="0">
                <a:latin typeface="Arial"/>
                <a:cs typeface="Arial"/>
              </a:rPr>
              <a:t>auxiliary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20" dirty="0">
                <a:latin typeface="Arial"/>
                <a:cs typeface="Arial"/>
              </a:rPr>
              <a:t>memory</a:t>
            </a:r>
            <a:r>
              <a:rPr sz="1000" spc="2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300"/>
              </a:spcBef>
            </a:pPr>
            <a:r>
              <a:rPr sz="1000" spc="15" dirty="0">
                <a:latin typeface="Arial"/>
                <a:cs typeface="Arial"/>
              </a:rPr>
              <a:t>Only program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data currently </a:t>
            </a:r>
            <a:r>
              <a:rPr sz="1000" spc="20" dirty="0">
                <a:latin typeface="Arial"/>
                <a:cs typeface="Arial"/>
              </a:rPr>
              <a:t>needed </a:t>
            </a:r>
            <a:r>
              <a:rPr sz="1000" spc="5" dirty="0">
                <a:latin typeface="Arial"/>
                <a:cs typeface="Arial"/>
              </a:rPr>
              <a:t>by </a:t>
            </a:r>
            <a:r>
              <a:rPr sz="1000" spc="15" dirty="0">
                <a:latin typeface="Arial"/>
                <a:cs typeface="Arial"/>
              </a:rPr>
              <a:t>the processor resides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  </a:t>
            </a:r>
            <a:r>
              <a:rPr sz="1000" spc="15" dirty="0">
                <a:latin typeface="Arial"/>
                <a:cs typeface="Arial"/>
              </a:rPr>
              <a:t>main</a:t>
            </a:r>
            <a:r>
              <a:rPr sz="1000" spc="5" dirty="0">
                <a:latin typeface="Arial"/>
                <a:cs typeface="Arial"/>
              </a:rPr>
              <a:t> memory.</a:t>
            </a:r>
            <a:endParaRPr sz="1000">
              <a:latin typeface="Arial"/>
              <a:cs typeface="Arial"/>
            </a:endParaRPr>
          </a:p>
          <a:p>
            <a:pPr marL="12700" marR="19685">
              <a:lnSpc>
                <a:spcPct val="112900"/>
              </a:lnSpc>
              <a:spcBef>
                <a:spcPts val="300"/>
              </a:spcBef>
            </a:pPr>
            <a:r>
              <a:rPr sz="1000" spc="10" dirty="0">
                <a:latin typeface="Arial"/>
                <a:cs typeface="Arial"/>
              </a:rPr>
              <a:t>All </a:t>
            </a:r>
            <a:r>
              <a:rPr sz="1000" spc="15" dirty="0">
                <a:latin typeface="Arial"/>
                <a:cs typeface="Arial"/>
              </a:rPr>
              <a:t>other information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stored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auxiliary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0" dirty="0">
                <a:latin typeface="Arial"/>
                <a:cs typeface="Arial"/>
              </a:rPr>
              <a:t>transferred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to  main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20" dirty="0">
                <a:latin typeface="Arial"/>
                <a:cs typeface="Arial"/>
              </a:rPr>
              <a:t>when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needed.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2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611" y="208286"/>
            <a:ext cx="1781932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dirty="0"/>
              <a:t>Parallel</a:t>
            </a:r>
            <a:r>
              <a:rPr spc="-20" dirty="0"/>
              <a:t> </a:t>
            </a:r>
            <a:r>
              <a:rPr spc="-3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7"/>
            <a:ext cx="4180784" cy="2276320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It refers </a:t>
            </a:r>
            <a:r>
              <a:rPr sz="1400" spc="-3" dirty="0">
                <a:latin typeface="Georgia"/>
                <a:cs typeface="Georgia"/>
              </a:rPr>
              <a:t>to techniques that are </a:t>
            </a:r>
            <a:r>
              <a:rPr sz="1400" spc="-5" dirty="0">
                <a:latin typeface="Georgia"/>
                <a:cs typeface="Georgia"/>
              </a:rPr>
              <a:t>used </a:t>
            </a:r>
            <a:r>
              <a:rPr sz="1400" spc="-3" dirty="0">
                <a:latin typeface="Georgia"/>
                <a:cs typeface="Georgia"/>
              </a:rPr>
              <a:t>to</a:t>
            </a:r>
            <a:r>
              <a:rPr sz="1400" spc="-2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provide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5" dirty="0">
                <a:latin typeface="Georgia"/>
                <a:cs typeface="Georgia"/>
              </a:rPr>
              <a:t>simultaneous </a:t>
            </a:r>
            <a:r>
              <a:rPr sz="1400" spc="-3" dirty="0">
                <a:latin typeface="Georgia"/>
                <a:cs typeface="Georgia"/>
              </a:rPr>
              <a:t>data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processing.</a:t>
            </a:r>
            <a:endParaRPr sz="1400" dirty="0">
              <a:latin typeface="Georgia"/>
              <a:cs typeface="Georgia"/>
            </a:endParaRPr>
          </a:p>
          <a:p>
            <a:pPr marL="144744" marR="25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system </a:t>
            </a:r>
            <a:r>
              <a:rPr sz="1400" dirty="0">
                <a:latin typeface="Georgia"/>
                <a:cs typeface="Georgia"/>
              </a:rPr>
              <a:t>may </a:t>
            </a:r>
            <a:r>
              <a:rPr sz="1400" spc="-3" dirty="0">
                <a:latin typeface="Georgia"/>
                <a:cs typeface="Georgia"/>
              </a:rPr>
              <a:t>have two or more </a:t>
            </a:r>
            <a:r>
              <a:rPr sz="1400" dirty="0">
                <a:latin typeface="Georgia"/>
                <a:cs typeface="Georgia"/>
              </a:rPr>
              <a:t>ALUs </a:t>
            </a:r>
            <a:r>
              <a:rPr sz="1400" spc="-3" dirty="0">
                <a:latin typeface="Georgia"/>
                <a:cs typeface="Georgia"/>
              </a:rPr>
              <a:t>to be able to  execute two or more </a:t>
            </a:r>
            <a:r>
              <a:rPr sz="1400" dirty="0">
                <a:latin typeface="Georgia"/>
                <a:cs typeface="Georgia"/>
              </a:rPr>
              <a:t>instruction </a:t>
            </a:r>
            <a:r>
              <a:rPr sz="1400" spc="-5" dirty="0">
                <a:latin typeface="Georgia"/>
                <a:cs typeface="Georgia"/>
              </a:rPr>
              <a:t>at </a:t>
            </a:r>
            <a:r>
              <a:rPr sz="1400" spc="-3" dirty="0">
                <a:latin typeface="Georgia"/>
                <a:cs typeface="Georgia"/>
              </a:rPr>
              <a:t>the same</a:t>
            </a:r>
            <a:r>
              <a:rPr sz="1400" spc="-3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time.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system may have two or more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processors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operating</a:t>
            </a:r>
            <a:r>
              <a:rPr sz="1400" spc="-1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concurrently.</a:t>
            </a:r>
            <a:endParaRPr sz="1400" dirty="0">
              <a:latin typeface="Georgia"/>
              <a:cs typeface="Georgia"/>
            </a:endParaRPr>
          </a:p>
          <a:p>
            <a:pPr marL="144744" marR="379153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It </a:t>
            </a:r>
            <a:r>
              <a:rPr sz="1400" spc="-3" dirty="0">
                <a:latin typeface="Georgia"/>
                <a:cs typeface="Georgia"/>
              </a:rPr>
              <a:t>can be </a:t>
            </a:r>
            <a:r>
              <a:rPr sz="1400" dirty="0">
                <a:latin typeface="Georgia"/>
                <a:cs typeface="Georgia"/>
              </a:rPr>
              <a:t>achieved </a:t>
            </a:r>
            <a:r>
              <a:rPr sz="1400" spc="-3" dirty="0">
                <a:latin typeface="Georgia"/>
                <a:cs typeface="Georgia"/>
              </a:rPr>
              <a:t>by having multiple functional  units that perform same </a:t>
            </a:r>
            <a:r>
              <a:rPr sz="1400" spc="-5" dirty="0">
                <a:latin typeface="Georgia"/>
                <a:cs typeface="Georgia"/>
              </a:rPr>
              <a:t>or </a:t>
            </a:r>
            <a:r>
              <a:rPr sz="1400" spc="-3" dirty="0">
                <a:latin typeface="Georgia"/>
                <a:cs typeface="Georgia"/>
              </a:rPr>
              <a:t>different operation  </a:t>
            </a:r>
            <a:r>
              <a:rPr sz="1400" spc="-5" dirty="0">
                <a:latin typeface="Georgia"/>
                <a:cs typeface="Georgia"/>
              </a:rPr>
              <a:t>simultaneously.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35" y="115358"/>
            <a:ext cx="4456430" cy="311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240" y="208286"/>
            <a:ext cx="1268098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7"/>
            <a:ext cx="3643579" cy="1276046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There </a:t>
            </a:r>
            <a:r>
              <a:rPr sz="1400" spc="-3" dirty="0">
                <a:latin typeface="Georgia"/>
                <a:cs typeface="Georgia"/>
              </a:rPr>
              <a:t>are variety of ways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which the</a:t>
            </a:r>
            <a:r>
              <a:rPr sz="1400" spc="-33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parallel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processing can be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classified</a:t>
            </a:r>
            <a:endParaRPr sz="1400" dirty="0">
              <a:latin typeface="Georgia"/>
              <a:cs typeface="Georgia"/>
            </a:endParaRPr>
          </a:p>
          <a:p>
            <a:pPr marL="283084" lvl="1" indent="-138340">
              <a:spcBef>
                <a:spcPts val="27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Internal Organization of</a:t>
            </a:r>
            <a:r>
              <a:rPr sz="1100" spc="3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Processor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Interconnection </a:t>
            </a:r>
            <a:r>
              <a:rPr sz="1100" spc="-5" dirty="0">
                <a:solidFill>
                  <a:srgbClr val="636B85"/>
                </a:solidFill>
                <a:latin typeface="Georgia"/>
                <a:cs typeface="Georgia"/>
              </a:rPr>
              <a:t>structure between</a:t>
            </a:r>
            <a:r>
              <a:rPr sz="1100" spc="6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processors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Flow of information through</a:t>
            </a:r>
            <a:r>
              <a:rPr sz="1100" spc="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5" dirty="0">
                <a:solidFill>
                  <a:srgbClr val="636B85"/>
                </a:solidFill>
                <a:latin typeface="Georgia"/>
                <a:cs typeface="Georgia"/>
              </a:rPr>
              <a:t>system</a:t>
            </a:r>
            <a:endParaRPr sz="11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81847"/>
            <a:ext cx="3983895" cy="1483795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192459" indent="-138340" algn="just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M.J. </a:t>
            </a:r>
            <a:r>
              <a:rPr sz="1400" spc="-3" dirty="0">
                <a:latin typeface="Georgia"/>
                <a:cs typeface="Georgia"/>
              </a:rPr>
              <a:t>Flynn </a:t>
            </a:r>
            <a:r>
              <a:rPr sz="1400" spc="-5" dirty="0">
                <a:latin typeface="Georgia"/>
                <a:cs typeface="Georgia"/>
              </a:rPr>
              <a:t>classify </a:t>
            </a:r>
            <a:r>
              <a:rPr sz="1400" spc="-3" dirty="0">
                <a:latin typeface="Georgia"/>
                <a:cs typeface="Georgia"/>
              </a:rPr>
              <a:t>the computer on the basis </a:t>
            </a:r>
            <a:r>
              <a:rPr sz="1400" spc="-5" dirty="0">
                <a:latin typeface="Georgia"/>
                <a:cs typeface="Georgia"/>
              </a:rPr>
              <a:t>of  </a:t>
            </a:r>
            <a:r>
              <a:rPr sz="1400" dirty="0">
                <a:latin typeface="Georgia"/>
                <a:cs typeface="Georgia"/>
              </a:rPr>
              <a:t>number </a:t>
            </a:r>
            <a:r>
              <a:rPr sz="1400" spc="-3" dirty="0">
                <a:latin typeface="Georgia"/>
                <a:cs typeface="Georgia"/>
              </a:rPr>
              <a:t>of instruction and data </a:t>
            </a:r>
            <a:r>
              <a:rPr sz="1400" dirty="0">
                <a:latin typeface="Georgia"/>
                <a:cs typeface="Georgia"/>
              </a:rPr>
              <a:t>items </a:t>
            </a:r>
            <a:r>
              <a:rPr sz="1400" spc="-3" dirty="0">
                <a:latin typeface="Georgia"/>
                <a:cs typeface="Georgia"/>
              </a:rPr>
              <a:t>processed  </a:t>
            </a:r>
            <a:r>
              <a:rPr sz="1400" spc="-5" dirty="0">
                <a:latin typeface="Georgia"/>
                <a:cs typeface="Georgia"/>
              </a:rPr>
              <a:t>simultaneously.</a:t>
            </a:r>
            <a:endParaRPr sz="1400" dirty="0">
              <a:latin typeface="Georgia"/>
              <a:cs typeface="Georgia"/>
            </a:endParaRPr>
          </a:p>
          <a:p>
            <a:pPr marL="283084" lvl="1" indent="-138340">
              <a:spcBef>
                <a:spcPts val="27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Single Instruction Stream, Single </a:t>
            </a:r>
            <a:r>
              <a:rPr sz="1100" spc="-5" dirty="0">
                <a:solidFill>
                  <a:srgbClr val="636B85"/>
                </a:solidFill>
                <a:latin typeface="Georgia"/>
                <a:cs typeface="Georgia"/>
              </a:rPr>
              <a:t>Data</a:t>
            </a:r>
            <a:r>
              <a:rPr sz="1100" spc="6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Stream(SISD)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Single Instruction Stream, Multiple </a:t>
            </a:r>
            <a:r>
              <a:rPr sz="1100" spc="-5" dirty="0">
                <a:solidFill>
                  <a:srgbClr val="636B85"/>
                </a:solidFill>
                <a:latin typeface="Georgia"/>
                <a:cs typeface="Georgia"/>
              </a:rPr>
              <a:t>Data</a:t>
            </a:r>
            <a:r>
              <a:rPr sz="1100" spc="78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Stream(SIMD)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Multiple Instruction Stream, Single </a:t>
            </a:r>
            <a:r>
              <a:rPr sz="1100" spc="-5" dirty="0">
                <a:solidFill>
                  <a:srgbClr val="636B85"/>
                </a:solidFill>
                <a:latin typeface="Georgia"/>
                <a:cs typeface="Georgia"/>
              </a:rPr>
              <a:t>Data</a:t>
            </a:r>
            <a:r>
              <a:rPr sz="1100" spc="81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Stream(MISD)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Multiple Instruction Stream, Multiple </a:t>
            </a:r>
            <a:r>
              <a:rPr sz="1100" spc="-5" dirty="0">
                <a:solidFill>
                  <a:srgbClr val="636B85"/>
                </a:solidFill>
                <a:latin typeface="Georgia"/>
                <a:cs typeface="Georgia"/>
              </a:rPr>
              <a:t>Data</a:t>
            </a:r>
            <a:r>
              <a:rPr sz="1100" spc="6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Stream(MIMD)</a:t>
            </a:r>
            <a:endParaRPr sz="11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81847"/>
            <a:ext cx="4176943" cy="1806960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159795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SISD </a:t>
            </a:r>
            <a:r>
              <a:rPr sz="1400" dirty="0">
                <a:latin typeface="Georgia"/>
                <a:cs typeface="Georgia"/>
              </a:rPr>
              <a:t>represents </a:t>
            </a:r>
            <a:r>
              <a:rPr sz="1400" spc="-3" dirty="0">
                <a:latin typeface="Georgia"/>
                <a:cs typeface="Georgia"/>
              </a:rPr>
              <a:t>the organization containing single  control unit,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3" dirty="0">
                <a:latin typeface="Georgia"/>
                <a:cs typeface="Georgia"/>
              </a:rPr>
              <a:t>processor unit </a:t>
            </a:r>
            <a:r>
              <a:rPr sz="1400" dirty="0">
                <a:latin typeface="Georgia"/>
                <a:cs typeface="Georgia"/>
              </a:rPr>
              <a:t>and a memory </a:t>
            </a:r>
            <a:r>
              <a:rPr sz="1400" spc="-3" dirty="0">
                <a:latin typeface="Georgia"/>
                <a:cs typeface="Georgia"/>
              </a:rPr>
              <a:t>unit.  </a:t>
            </a:r>
            <a:r>
              <a:rPr sz="1400" dirty="0">
                <a:latin typeface="Georgia"/>
                <a:cs typeface="Georgia"/>
              </a:rPr>
              <a:t>Instruction </a:t>
            </a:r>
            <a:r>
              <a:rPr sz="1400" spc="-3" dirty="0">
                <a:latin typeface="Georgia"/>
                <a:cs typeface="Georgia"/>
              </a:rPr>
              <a:t>are executed sequentially and system  </a:t>
            </a:r>
            <a:r>
              <a:rPr sz="1400" dirty="0">
                <a:latin typeface="Georgia"/>
                <a:cs typeface="Georgia"/>
              </a:rPr>
              <a:t>may </a:t>
            </a:r>
            <a:r>
              <a:rPr sz="1400" spc="-5" dirty="0">
                <a:latin typeface="Georgia"/>
                <a:cs typeface="Georgia"/>
              </a:rPr>
              <a:t>or </a:t>
            </a:r>
            <a:r>
              <a:rPr sz="1400" spc="-3" dirty="0">
                <a:latin typeface="Georgia"/>
                <a:cs typeface="Georgia"/>
              </a:rPr>
              <a:t>may </a:t>
            </a:r>
            <a:r>
              <a:rPr sz="1400" dirty="0">
                <a:latin typeface="Georgia"/>
                <a:cs typeface="Georgia"/>
              </a:rPr>
              <a:t>not </a:t>
            </a:r>
            <a:r>
              <a:rPr sz="1400" spc="-3" dirty="0">
                <a:latin typeface="Georgia"/>
                <a:cs typeface="Georgia"/>
              </a:rPr>
              <a:t>have internal parallel processing  capabilities.</a:t>
            </a:r>
            <a:endParaRPr sz="1400" dirty="0">
              <a:latin typeface="Georgia"/>
              <a:cs typeface="Georgia"/>
            </a:endParaRPr>
          </a:p>
          <a:p>
            <a:pPr marL="144744" marR="2562" indent="-138340" algn="just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SIMD represents </a:t>
            </a:r>
            <a:r>
              <a:rPr sz="1400" dirty="0">
                <a:latin typeface="Georgia"/>
                <a:cs typeface="Georgia"/>
              </a:rPr>
              <a:t>an </a:t>
            </a:r>
            <a:r>
              <a:rPr sz="1400" spc="-3" dirty="0">
                <a:latin typeface="Georgia"/>
                <a:cs typeface="Georgia"/>
              </a:rPr>
              <a:t>organization that includes many  processing units under the </a:t>
            </a:r>
            <a:r>
              <a:rPr sz="1400" spc="-5" dirty="0">
                <a:latin typeface="Georgia"/>
                <a:cs typeface="Georgia"/>
              </a:rPr>
              <a:t>supervision </a:t>
            </a:r>
            <a:r>
              <a:rPr sz="1400" spc="-3" dirty="0">
                <a:latin typeface="Georgia"/>
                <a:cs typeface="Georgia"/>
              </a:rPr>
              <a:t>of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3" dirty="0">
                <a:latin typeface="Georgia"/>
                <a:cs typeface="Georgia"/>
              </a:rPr>
              <a:t>common  control</a:t>
            </a:r>
            <a:r>
              <a:rPr sz="1400" spc="-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unit.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81847"/>
            <a:ext cx="4052726" cy="137607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2562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MISD </a:t>
            </a:r>
            <a:r>
              <a:rPr sz="1400" spc="-5" dirty="0">
                <a:latin typeface="Georgia"/>
                <a:cs typeface="Georgia"/>
              </a:rPr>
              <a:t>structure </a:t>
            </a:r>
            <a:r>
              <a:rPr sz="1400" dirty="0">
                <a:latin typeface="Georgia"/>
                <a:cs typeface="Georgia"/>
              </a:rPr>
              <a:t>is </a:t>
            </a:r>
            <a:r>
              <a:rPr sz="1400" spc="-5" dirty="0">
                <a:latin typeface="Georgia"/>
                <a:cs typeface="Georgia"/>
              </a:rPr>
              <a:t>of </a:t>
            </a:r>
            <a:r>
              <a:rPr sz="1400" spc="-3" dirty="0">
                <a:latin typeface="Georgia"/>
                <a:cs typeface="Georgia"/>
              </a:rPr>
              <a:t>only theoretical </a:t>
            </a:r>
            <a:r>
              <a:rPr sz="1400" dirty="0">
                <a:latin typeface="Georgia"/>
                <a:cs typeface="Georgia"/>
              </a:rPr>
              <a:t>interest </a:t>
            </a:r>
            <a:r>
              <a:rPr sz="1400" spc="-3" dirty="0">
                <a:latin typeface="Georgia"/>
                <a:cs typeface="Georgia"/>
              </a:rPr>
              <a:t>since  </a:t>
            </a:r>
            <a:r>
              <a:rPr sz="1400" dirty="0">
                <a:latin typeface="Georgia"/>
                <a:cs typeface="Georgia"/>
              </a:rPr>
              <a:t>no </a:t>
            </a:r>
            <a:r>
              <a:rPr sz="1400" spc="-3" dirty="0">
                <a:latin typeface="Georgia"/>
                <a:cs typeface="Georgia"/>
              </a:rPr>
              <a:t>practical system has been </a:t>
            </a:r>
            <a:r>
              <a:rPr sz="1400" spc="-5" dirty="0">
                <a:latin typeface="Georgia"/>
                <a:cs typeface="Georgia"/>
              </a:rPr>
              <a:t>constructed </a:t>
            </a:r>
            <a:r>
              <a:rPr sz="1400" spc="-3" dirty="0">
                <a:latin typeface="Georgia"/>
                <a:cs typeface="Georgia"/>
              </a:rPr>
              <a:t>using this  organization.</a:t>
            </a:r>
            <a:endParaRPr sz="1400" dirty="0">
              <a:latin typeface="Georgia"/>
              <a:cs typeface="Georgia"/>
            </a:endParaRPr>
          </a:p>
          <a:p>
            <a:pPr marL="144744" marR="13770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MIMD organization refers to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3" dirty="0">
                <a:latin typeface="Georgia"/>
                <a:cs typeface="Georgia"/>
              </a:rPr>
              <a:t>computer system  capable </a:t>
            </a:r>
            <a:r>
              <a:rPr sz="1400" spc="-5" dirty="0">
                <a:latin typeface="Georgia"/>
                <a:cs typeface="Georgia"/>
              </a:rPr>
              <a:t>of </a:t>
            </a:r>
            <a:r>
              <a:rPr sz="1400" spc="-3" dirty="0">
                <a:latin typeface="Georgia"/>
                <a:cs typeface="Georgia"/>
              </a:rPr>
              <a:t>processing several programs </a:t>
            </a:r>
            <a:r>
              <a:rPr sz="1400" dirty="0">
                <a:latin typeface="Georgia"/>
                <a:cs typeface="Georgia"/>
              </a:rPr>
              <a:t>at </a:t>
            </a:r>
            <a:r>
              <a:rPr sz="1400" spc="-3" dirty="0">
                <a:latin typeface="Georgia"/>
                <a:cs typeface="Georgia"/>
              </a:rPr>
              <a:t>the same  time.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81848"/>
            <a:ext cx="4147809" cy="2201940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50596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  <a:tab pos="1985429" algn="l"/>
              </a:tabLst>
            </a:pPr>
            <a:r>
              <a:rPr sz="1400" spc="-3" dirty="0">
                <a:latin typeface="Georgia"/>
                <a:cs typeface="Georgia"/>
              </a:rPr>
              <a:t>Flynn’s classification emphasize on the behavioral  characteristics of the computer system </a:t>
            </a:r>
            <a:r>
              <a:rPr sz="1400" dirty="0">
                <a:latin typeface="Georgia"/>
                <a:cs typeface="Georgia"/>
              </a:rPr>
              <a:t>rather </a:t>
            </a:r>
            <a:r>
              <a:rPr sz="1400" spc="-3" dirty="0">
                <a:latin typeface="Georgia"/>
                <a:cs typeface="Georgia"/>
              </a:rPr>
              <a:t>than  </a:t>
            </a:r>
            <a:r>
              <a:rPr sz="1400" dirty="0">
                <a:latin typeface="Georgia"/>
                <a:cs typeface="Georgia"/>
              </a:rPr>
              <a:t>its </a:t>
            </a:r>
            <a:r>
              <a:rPr sz="1400" spc="-3" dirty="0">
                <a:latin typeface="Georgia"/>
                <a:cs typeface="Georgia"/>
              </a:rPr>
              <a:t>operational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5" dirty="0">
                <a:latin typeface="Georgia"/>
                <a:cs typeface="Georgia"/>
              </a:rPr>
              <a:t>structural </a:t>
            </a:r>
            <a:r>
              <a:rPr sz="1400" spc="-3" dirty="0">
                <a:latin typeface="Georgia"/>
                <a:cs typeface="Georgia"/>
              </a:rPr>
              <a:t>interconnections. </a:t>
            </a:r>
            <a:r>
              <a:rPr sz="1400" spc="-3" dirty="0">
                <a:latin typeface="Georgia"/>
                <a:cs typeface="Georgia"/>
              </a:rPr>
              <a:t>One  type of parallel processing that does </a:t>
            </a:r>
            <a:r>
              <a:rPr sz="1400" dirty="0">
                <a:latin typeface="Georgia"/>
                <a:cs typeface="Georgia"/>
              </a:rPr>
              <a:t>not </a:t>
            </a:r>
            <a:r>
              <a:rPr sz="1400" spc="-3" dirty="0">
                <a:latin typeface="Georgia"/>
                <a:cs typeface="Georgia"/>
              </a:rPr>
              <a:t>fit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the  Flynn’s classification</a:t>
            </a:r>
            <a:r>
              <a:rPr sz="1400" dirty="0">
                <a:latin typeface="Georgia"/>
                <a:cs typeface="Georgia"/>
              </a:rPr>
              <a:t> is	Pipelining.</a:t>
            </a:r>
          </a:p>
          <a:p>
            <a:pPr marL="144744" marR="25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Parallel Processing can be </a:t>
            </a:r>
            <a:r>
              <a:rPr sz="1400" spc="-5" dirty="0">
                <a:latin typeface="Georgia"/>
                <a:cs typeface="Georgia"/>
              </a:rPr>
              <a:t>discussed </a:t>
            </a:r>
            <a:r>
              <a:rPr sz="1400" spc="-3" dirty="0">
                <a:latin typeface="Georgia"/>
                <a:cs typeface="Georgia"/>
              </a:rPr>
              <a:t>under </a:t>
            </a:r>
            <a:r>
              <a:rPr sz="1400" spc="-5" dirty="0">
                <a:latin typeface="Georgia"/>
                <a:cs typeface="Georgia"/>
              </a:rPr>
              <a:t>following  </a:t>
            </a:r>
            <a:r>
              <a:rPr sz="1400" spc="-3" dirty="0">
                <a:latin typeface="Georgia"/>
                <a:cs typeface="Georgia"/>
              </a:rPr>
              <a:t>topics:</a:t>
            </a:r>
            <a:endParaRPr sz="1400" dirty="0">
              <a:latin typeface="Georgia"/>
              <a:cs typeface="Georgia"/>
            </a:endParaRPr>
          </a:p>
          <a:p>
            <a:pPr marL="283084" lvl="1" indent="-138340">
              <a:spcBef>
                <a:spcPts val="27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Pipeline</a:t>
            </a:r>
            <a:r>
              <a:rPr sz="110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Processing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Vector</a:t>
            </a:r>
            <a:r>
              <a:rPr sz="110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Processing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Array</a:t>
            </a:r>
            <a:r>
              <a:rPr sz="1100" spc="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Processors</a:t>
            </a:r>
            <a:endParaRPr sz="11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9069" y="208286"/>
            <a:ext cx="968441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Pipelining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7"/>
            <a:ext cx="4191349" cy="236608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7365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It is a </a:t>
            </a:r>
            <a:r>
              <a:rPr sz="1400" spc="-3" dirty="0">
                <a:latin typeface="Georgia"/>
                <a:cs typeface="Georgia"/>
              </a:rPr>
              <a:t>technique of decomposing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3" dirty="0">
                <a:latin typeface="Georgia"/>
                <a:cs typeface="Georgia"/>
              </a:rPr>
              <a:t>sequential </a:t>
            </a:r>
            <a:r>
              <a:rPr sz="1400" spc="-5" dirty="0">
                <a:latin typeface="Georgia"/>
                <a:cs typeface="Georgia"/>
              </a:rPr>
              <a:t>process  </a:t>
            </a:r>
            <a:r>
              <a:rPr sz="1400" dirty="0">
                <a:latin typeface="Georgia"/>
                <a:cs typeface="Georgia"/>
              </a:rPr>
              <a:t>into </a:t>
            </a:r>
            <a:r>
              <a:rPr sz="1400" spc="-3" dirty="0">
                <a:latin typeface="Georgia"/>
                <a:cs typeface="Georgia"/>
              </a:rPr>
              <a:t>sub operations, with each </a:t>
            </a:r>
            <a:r>
              <a:rPr sz="1400" spc="-5" dirty="0">
                <a:latin typeface="Georgia"/>
                <a:cs typeface="Georgia"/>
              </a:rPr>
              <a:t>sub </a:t>
            </a:r>
            <a:r>
              <a:rPr sz="1400" spc="-3" dirty="0">
                <a:latin typeface="Georgia"/>
                <a:cs typeface="Georgia"/>
              </a:rPr>
              <a:t>process being  executed </a:t>
            </a:r>
            <a:r>
              <a:rPr sz="1400" dirty="0">
                <a:latin typeface="Georgia"/>
                <a:cs typeface="Georgia"/>
              </a:rPr>
              <a:t>in a </a:t>
            </a:r>
            <a:r>
              <a:rPr sz="1400" spc="-3" dirty="0">
                <a:latin typeface="Georgia"/>
                <a:cs typeface="Georgia"/>
              </a:rPr>
              <a:t>special dedicated segments that  operates concurrently with </a:t>
            </a:r>
            <a:r>
              <a:rPr sz="1400" dirty="0">
                <a:latin typeface="Georgia"/>
                <a:cs typeface="Georgia"/>
              </a:rPr>
              <a:t>all </a:t>
            </a:r>
            <a:r>
              <a:rPr sz="1400" spc="-3" dirty="0">
                <a:latin typeface="Georgia"/>
                <a:cs typeface="Georgia"/>
              </a:rPr>
              <a:t>other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segments.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Each segment performs partial processing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dictated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by the way task </a:t>
            </a:r>
            <a:r>
              <a:rPr sz="1400" dirty="0">
                <a:latin typeface="Georgia"/>
                <a:cs typeface="Georgia"/>
              </a:rPr>
              <a:t>is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partitioned.</a:t>
            </a:r>
            <a:endParaRPr sz="1400" dirty="0">
              <a:latin typeface="Georgia"/>
              <a:cs typeface="Georgia"/>
            </a:endParaRPr>
          </a:p>
          <a:p>
            <a:pPr marL="144744" marR="25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result obtained from each segment </a:t>
            </a:r>
            <a:r>
              <a:rPr sz="1400" dirty="0">
                <a:latin typeface="Georgia"/>
                <a:cs typeface="Georgia"/>
              </a:rPr>
              <a:t>is </a:t>
            </a:r>
            <a:r>
              <a:rPr sz="1400" spc="-5" dirty="0">
                <a:latin typeface="Georgia"/>
                <a:cs typeface="Georgia"/>
              </a:rPr>
              <a:t>transferred  </a:t>
            </a:r>
            <a:r>
              <a:rPr sz="1400" spc="-3" dirty="0">
                <a:latin typeface="Georgia"/>
                <a:cs typeface="Georgia"/>
              </a:rPr>
              <a:t>to </a:t>
            </a:r>
            <a:r>
              <a:rPr sz="1400" dirty="0">
                <a:latin typeface="Georgia"/>
                <a:cs typeface="Georgia"/>
              </a:rPr>
              <a:t>next </a:t>
            </a:r>
            <a:r>
              <a:rPr sz="1400" spc="-3" dirty="0">
                <a:latin typeface="Georgia"/>
                <a:cs typeface="Georgia"/>
              </a:rPr>
              <a:t>segment.</a:t>
            </a:r>
            <a:endParaRPr sz="1400" dirty="0">
              <a:latin typeface="Georgia"/>
              <a:cs typeface="Georgia"/>
            </a:endParaRPr>
          </a:p>
          <a:p>
            <a:pPr marL="144744" marR="217116" indent="-138340">
              <a:spcBef>
                <a:spcPts val="328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final result </a:t>
            </a:r>
            <a:r>
              <a:rPr sz="1400" dirty="0">
                <a:latin typeface="Georgia"/>
                <a:cs typeface="Georgia"/>
              </a:rPr>
              <a:t>is </a:t>
            </a:r>
            <a:r>
              <a:rPr sz="1400" spc="-3" dirty="0">
                <a:latin typeface="Georgia"/>
                <a:cs typeface="Georgia"/>
              </a:rPr>
              <a:t>obtained when data have passed  through all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segments.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6684" y="208286"/>
            <a:ext cx="833980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3749868" cy="437355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Suppose we have to perform the </a:t>
            </a:r>
            <a:r>
              <a:rPr sz="1400" spc="-5" dirty="0">
                <a:latin typeface="Georgia"/>
                <a:cs typeface="Georgia"/>
              </a:rPr>
              <a:t>following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task: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831" y="1779017"/>
            <a:ext cx="4062010" cy="65279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2562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Each sub operation </a:t>
            </a:r>
            <a:r>
              <a:rPr sz="1400" dirty="0">
                <a:latin typeface="Georgia"/>
                <a:cs typeface="Georgia"/>
              </a:rPr>
              <a:t>is </a:t>
            </a:r>
            <a:r>
              <a:rPr sz="1400" spc="-3" dirty="0">
                <a:latin typeface="Georgia"/>
                <a:cs typeface="Georgia"/>
              </a:rPr>
              <a:t>to be performed </a:t>
            </a:r>
            <a:r>
              <a:rPr sz="1400" dirty="0">
                <a:latin typeface="Georgia"/>
                <a:cs typeface="Georgia"/>
              </a:rPr>
              <a:t>in a </a:t>
            </a:r>
            <a:r>
              <a:rPr sz="1400" spc="-3" dirty="0">
                <a:latin typeface="Georgia"/>
                <a:cs typeface="Georgia"/>
              </a:rPr>
              <a:t>segment  within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3" dirty="0">
                <a:latin typeface="Georgia"/>
                <a:cs typeface="Georgia"/>
              </a:rPr>
              <a:t>pipeline. </a:t>
            </a:r>
            <a:r>
              <a:rPr sz="1400" spc="-3" dirty="0">
                <a:latin typeface="Georgia"/>
                <a:cs typeface="Georgia"/>
              </a:rPr>
              <a:t>Each segment has one or two  registers </a:t>
            </a:r>
            <a:r>
              <a:rPr sz="1400" dirty="0">
                <a:latin typeface="Georgia"/>
                <a:cs typeface="Georgia"/>
              </a:rPr>
              <a:t>and a </a:t>
            </a:r>
            <a:r>
              <a:rPr sz="1400" spc="-3" dirty="0">
                <a:latin typeface="Georgia"/>
                <a:cs typeface="Georgia"/>
              </a:rPr>
              <a:t>combinational</a:t>
            </a:r>
            <a:r>
              <a:rPr sz="1400" spc="-2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circuit.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010" y="1115131"/>
            <a:ext cx="3558997" cy="50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81848"/>
            <a:ext cx="4015269" cy="65279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5" dirty="0">
                <a:latin typeface="Georgia"/>
                <a:cs typeface="Georgia"/>
              </a:rPr>
              <a:t>sub </a:t>
            </a:r>
            <a:r>
              <a:rPr sz="1400" spc="-3" dirty="0">
                <a:latin typeface="Georgia"/>
                <a:cs typeface="Georgia"/>
              </a:rPr>
              <a:t>operations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5" dirty="0">
                <a:latin typeface="Georgia"/>
                <a:cs typeface="Georgia"/>
              </a:rPr>
              <a:t>each </a:t>
            </a:r>
            <a:r>
              <a:rPr sz="1400" spc="-3" dirty="0">
                <a:latin typeface="Georgia"/>
                <a:cs typeface="Georgia"/>
              </a:rPr>
              <a:t>segment of the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pipeline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dirty="0">
                <a:latin typeface="Georgia"/>
                <a:cs typeface="Georgia"/>
              </a:rPr>
              <a:t>are </a:t>
            </a:r>
            <a:r>
              <a:rPr sz="1400" spc="-5" dirty="0">
                <a:latin typeface="Georgia"/>
                <a:cs typeface="Georgia"/>
              </a:rPr>
              <a:t>as follows: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53" y="1268941"/>
            <a:ext cx="4379595" cy="1074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64162"/>
            <a:ext cx="143764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10" dirty="0">
                <a:solidFill>
                  <a:srgbClr val="3333B2"/>
                </a:solidFill>
                <a:latin typeface="Arial"/>
                <a:cs typeface="Arial"/>
              </a:rPr>
              <a:t>Memory</a:t>
            </a:r>
            <a:r>
              <a:rPr sz="1350" spc="-3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3333B2"/>
                </a:solidFill>
                <a:latin typeface="Arial"/>
                <a:cs typeface="Arial"/>
              </a:rPr>
              <a:t>Hierarchy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0528" y="660692"/>
            <a:ext cx="2273617" cy="2226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3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35" y="115359"/>
            <a:ext cx="4533265" cy="3230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505" y="769056"/>
            <a:ext cx="4187508" cy="2382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150" y="208286"/>
            <a:ext cx="2118405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General</a:t>
            </a:r>
            <a:r>
              <a:rPr spc="-25" dirty="0"/>
              <a:t> </a:t>
            </a:r>
            <a:r>
              <a:rPr spc="-3" dirty="0"/>
              <a:t>Consideration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4147169" cy="2137820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Let </a:t>
            </a:r>
            <a:r>
              <a:rPr sz="1400" spc="-3" dirty="0">
                <a:latin typeface="Georgia"/>
                <a:cs typeface="Georgia"/>
              </a:rPr>
              <a:t>us consider the </a:t>
            </a:r>
            <a:r>
              <a:rPr sz="1400" spc="-5" dirty="0">
                <a:latin typeface="Georgia"/>
                <a:cs typeface="Georgia"/>
              </a:rPr>
              <a:t>case </a:t>
            </a:r>
            <a:r>
              <a:rPr sz="1400" spc="-3" dirty="0">
                <a:latin typeface="Georgia"/>
                <a:cs typeface="Georgia"/>
              </a:rPr>
              <a:t>where </a:t>
            </a:r>
            <a:r>
              <a:rPr sz="1400" dirty="0">
                <a:latin typeface="Georgia"/>
                <a:cs typeface="Georgia"/>
              </a:rPr>
              <a:t>k </a:t>
            </a:r>
            <a:r>
              <a:rPr sz="1400" spc="-3" dirty="0">
                <a:latin typeface="Georgia"/>
                <a:cs typeface="Georgia"/>
              </a:rPr>
              <a:t>segments</a:t>
            </a:r>
            <a:r>
              <a:rPr sz="1400" spc="-3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pipeline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with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3" dirty="0">
                <a:latin typeface="Georgia"/>
                <a:cs typeface="Georgia"/>
              </a:rPr>
              <a:t>clock cycle time </a:t>
            </a:r>
            <a:r>
              <a:rPr sz="1400" dirty="0">
                <a:latin typeface="Georgia"/>
                <a:cs typeface="Georgia"/>
              </a:rPr>
              <a:t>t</a:t>
            </a:r>
            <a:r>
              <a:rPr sz="900" dirty="0">
                <a:latin typeface="Georgia"/>
                <a:cs typeface="Georgia"/>
              </a:rPr>
              <a:t>p</a:t>
            </a:r>
            <a:r>
              <a:rPr sz="9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is </a:t>
            </a:r>
            <a:r>
              <a:rPr sz="1400" spc="-3" dirty="0">
                <a:latin typeface="Georgia"/>
                <a:cs typeface="Georgia"/>
              </a:rPr>
              <a:t>used to execute </a:t>
            </a:r>
            <a:r>
              <a:rPr sz="1400" dirty="0">
                <a:latin typeface="Georgia"/>
                <a:cs typeface="Georgia"/>
              </a:rPr>
              <a:t>n</a:t>
            </a:r>
            <a:r>
              <a:rPr sz="1400" spc="-3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tasks.</a:t>
            </a:r>
            <a:endParaRPr sz="1400" dirty="0">
              <a:latin typeface="Georgia"/>
              <a:cs typeface="Georgia"/>
            </a:endParaRPr>
          </a:p>
          <a:p>
            <a:pPr marL="144744" marR="218076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first task </a:t>
            </a:r>
            <a:r>
              <a:rPr sz="1400" dirty="0">
                <a:latin typeface="Georgia"/>
                <a:cs typeface="Georgia"/>
              </a:rPr>
              <a:t>T</a:t>
            </a:r>
            <a:r>
              <a:rPr sz="900" dirty="0">
                <a:latin typeface="Georgia"/>
                <a:cs typeface="Georgia"/>
              </a:rPr>
              <a:t>1 </a:t>
            </a:r>
            <a:r>
              <a:rPr sz="1400" dirty="0">
                <a:latin typeface="Georgia"/>
                <a:cs typeface="Georgia"/>
              </a:rPr>
              <a:t>require </a:t>
            </a:r>
            <a:r>
              <a:rPr sz="1400" spc="-3" dirty="0">
                <a:latin typeface="Georgia"/>
                <a:cs typeface="Georgia"/>
              </a:rPr>
              <a:t>time </a:t>
            </a:r>
            <a:r>
              <a:rPr sz="1400" dirty="0">
                <a:latin typeface="Georgia"/>
                <a:cs typeface="Georgia"/>
              </a:rPr>
              <a:t>kt</a:t>
            </a:r>
            <a:r>
              <a:rPr sz="900" dirty="0">
                <a:latin typeface="Georgia"/>
                <a:cs typeface="Georgia"/>
              </a:rPr>
              <a:t>p</a:t>
            </a:r>
            <a:r>
              <a:rPr sz="90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to complete since  there </a:t>
            </a:r>
            <a:r>
              <a:rPr sz="1400" dirty="0">
                <a:latin typeface="Georgia"/>
                <a:cs typeface="Georgia"/>
              </a:rPr>
              <a:t>are k</a:t>
            </a:r>
            <a:r>
              <a:rPr sz="1400" spc="-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segments.</a:t>
            </a:r>
            <a:endParaRPr sz="1400" dirty="0">
              <a:latin typeface="Georgia"/>
              <a:cs typeface="Georgia"/>
            </a:endParaRPr>
          </a:p>
          <a:p>
            <a:pPr marL="144744" marR="25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remaining (n-1) tasks emerge from pipe </a:t>
            </a:r>
            <a:r>
              <a:rPr sz="1400" dirty="0">
                <a:latin typeface="Georgia"/>
                <a:cs typeface="Georgia"/>
              </a:rPr>
              <a:t>at </a:t>
            </a:r>
            <a:r>
              <a:rPr sz="1400" spc="-3" dirty="0">
                <a:latin typeface="Georgia"/>
                <a:cs typeface="Georgia"/>
              </a:rPr>
              <a:t>the  </a:t>
            </a:r>
            <a:r>
              <a:rPr sz="1400" dirty="0">
                <a:latin typeface="Georgia"/>
                <a:cs typeface="Georgia"/>
              </a:rPr>
              <a:t>rate </a:t>
            </a:r>
            <a:r>
              <a:rPr sz="1400" spc="-3" dirty="0">
                <a:latin typeface="Georgia"/>
                <a:cs typeface="Georgia"/>
              </a:rPr>
              <a:t>one task per cycle. </a:t>
            </a:r>
            <a:r>
              <a:rPr sz="1400" dirty="0">
                <a:latin typeface="Georgia"/>
                <a:cs typeface="Georgia"/>
              </a:rPr>
              <a:t>They </a:t>
            </a:r>
            <a:r>
              <a:rPr sz="1400" spc="-3" dirty="0">
                <a:latin typeface="Georgia"/>
                <a:cs typeface="Georgia"/>
              </a:rPr>
              <a:t>will complete </a:t>
            </a:r>
            <a:r>
              <a:rPr sz="1400" dirty="0">
                <a:latin typeface="Georgia"/>
                <a:cs typeface="Georgia"/>
              </a:rPr>
              <a:t>after </a:t>
            </a:r>
            <a:r>
              <a:rPr sz="1400" spc="-3" dirty="0">
                <a:latin typeface="Georgia"/>
                <a:cs typeface="Georgia"/>
              </a:rPr>
              <a:t>time  (n-1)t</a:t>
            </a:r>
            <a:r>
              <a:rPr sz="900" spc="-3" dirty="0">
                <a:latin typeface="Georgia"/>
                <a:cs typeface="Georgia"/>
              </a:rPr>
              <a:t>p</a:t>
            </a:r>
            <a:r>
              <a:rPr sz="1400" spc="-3" dirty="0">
                <a:latin typeface="Georgia"/>
                <a:cs typeface="Georgia"/>
              </a:rPr>
              <a:t>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So total time required </a:t>
            </a:r>
            <a:r>
              <a:rPr sz="1400" dirty="0">
                <a:latin typeface="Georgia"/>
                <a:cs typeface="Georgia"/>
              </a:rPr>
              <a:t>is k+(n-1) </a:t>
            </a:r>
            <a:r>
              <a:rPr sz="1400" spc="-3" dirty="0">
                <a:latin typeface="Georgia"/>
                <a:cs typeface="Georgia"/>
              </a:rPr>
              <a:t>clock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cycles.</a:t>
            </a:r>
            <a:endParaRPr sz="1400" dirty="0">
              <a:latin typeface="Georgia"/>
              <a:cs typeface="Georgia"/>
            </a:endParaRPr>
          </a:p>
          <a:p>
            <a:pPr marL="186054" indent="-179649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86054" algn="l"/>
                <a:tab pos="186374" algn="l"/>
              </a:tabLst>
            </a:pPr>
            <a:r>
              <a:rPr sz="1400" spc="-3" dirty="0">
                <a:latin typeface="Georgia"/>
                <a:cs typeface="Georgia"/>
              </a:rPr>
              <a:t>Calculate total cycles </a:t>
            </a:r>
            <a:r>
              <a:rPr sz="1400" dirty="0">
                <a:latin typeface="Georgia"/>
                <a:cs typeface="Georgia"/>
              </a:rPr>
              <a:t>in previous</a:t>
            </a:r>
            <a:r>
              <a:rPr sz="1400" spc="-1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example.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81848"/>
            <a:ext cx="3922427" cy="1160630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2562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Now consider </a:t>
            </a:r>
            <a:r>
              <a:rPr sz="1400" dirty="0">
                <a:latin typeface="Georgia"/>
                <a:cs typeface="Georgia"/>
              </a:rPr>
              <a:t>non </a:t>
            </a:r>
            <a:r>
              <a:rPr sz="1400" spc="-3" dirty="0">
                <a:latin typeface="Georgia"/>
                <a:cs typeface="Georgia"/>
              </a:rPr>
              <a:t>pipeline unit </a:t>
            </a:r>
            <a:r>
              <a:rPr sz="1400" spc="-5" dirty="0">
                <a:latin typeface="Georgia"/>
                <a:cs typeface="Georgia"/>
              </a:rPr>
              <a:t>that </a:t>
            </a:r>
            <a:r>
              <a:rPr sz="1400" spc="-3" dirty="0">
                <a:latin typeface="Georgia"/>
                <a:cs typeface="Georgia"/>
              </a:rPr>
              <a:t>performs the  </a:t>
            </a:r>
            <a:r>
              <a:rPr sz="1400" spc="-5" dirty="0">
                <a:latin typeface="Georgia"/>
                <a:cs typeface="Georgia"/>
              </a:rPr>
              <a:t>same </a:t>
            </a:r>
            <a:r>
              <a:rPr sz="1400" spc="-3" dirty="0">
                <a:latin typeface="Georgia"/>
                <a:cs typeface="Georgia"/>
              </a:rPr>
              <a:t>operation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3" dirty="0">
                <a:latin typeface="Georgia"/>
                <a:cs typeface="Georgia"/>
              </a:rPr>
              <a:t>takes time equal to </a:t>
            </a:r>
            <a:r>
              <a:rPr sz="1400" dirty="0">
                <a:latin typeface="Georgia"/>
                <a:cs typeface="Georgia"/>
              </a:rPr>
              <a:t>t</a:t>
            </a:r>
            <a:r>
              <a:rPr sz="900" dirty="0">
                <a:latin typeface="Georgia"/>
                <a:cs typeface="Georgia"/>
              </a:rPr>
              <a:t>n</a:t>
            </a:r>
            <a:r>
              <a:rPr sz="90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to  complete each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task.</a:t>
            </a: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Total </a:t>
            </a:r>
            <a:r>
              <a:rPr sz="1400" spc="-3" dirty="0">
                <a:latin typeface="Georgia"/>
                <a:cs typeface="Georgia"/>
              </a:rPr>
              <a:t>time </a:t>
            </a:r>
            <a:r>
              <a:rPr sz="1400" dirty="0">
                <a:latin typeface="Georgia"/>
                <a:cs typeface="Georgia"/>
              </a:rPr>
              <a:t>required is</a:t>
            </a:r>
            <a:r>
              <a:rPr sz="1400" spc="-28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nt</a:t>
            </a:r>
            <a:r>
              <a:rPr sz="900" dirty="0">
                <a:latin typeface="Georgia"/>
                <a:cs typeface="Georgia"/>
              </a:rPr>
              <a:t>n</a:t>
            </a:r>
            <a:r>
              <a:rPr sz="1400" dirty="0">
                <a:latin typeface="Georgia"/>
                <a:cs typeface="Georgia"/>
              </a:rPr>
              <a:t>.</a:t>
            </a: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speedup ration </a:t>
            </a:r>
            <a:r>
              <a:rPr sz="1400" dirty="0">
                <a:latin typeface="Georgia"/>
                <a:cs typeface="Georgia"/>
              </a:rPr>
              <a:t>is </a:t>
            </a:r>
            <a:r>
              <a:rPr sz="1400" spc="-3" dirty="0">
                <a:latin typeface="Georgia"/>
                <a:cs typeface="Georgia"/>
              </a:rPr>
              <a:t>given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as: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5690" y="2076450"/>
            <a:ext cx="2310428" cy="85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" y="807508"/>
            <a:ext cx="4341178" cy="2307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064" y="208286"/>
            <a:ext cx="1834756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Arithmetic</a:t>
            </a:r>
            <a:r>
              <a:rPr spc="-5" dirty="0"/>
              <a:t> </a:t>
            </a:r>
            <a:r>
              <a:rPr spc="-3" dirty="0"/>
              <a:t>Pipeline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4149090" cy="15915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Pipeline </a:t>
            </a:r>
            <a:r>
              <a:rPr sz="1400" spc="-3" dirty="0">
                <a:latin typeface="Georgia"/>
                <a:cs typeface="Georgia"/>
              </a:rPr>
              <a:t>arithmetic units are </a:t>
            </a:r>
            <a:r>
              <a:rPr sz="1400" spc="-5" dirty="0">
                <a:latin typeface="Georgia"/>
                <a:cs typeface="Georgia"/>
              </a:rPr>
              <a:t>usually </a:t>
            </a:r>
            <a:r>
              <a:rPr sz="1400" spc="-3" dirty="0">
                <a:latin typeface="Georgia"/>
                <a:cs typeface="Georgia"/>
              </a:rPr>
              <a:t>found </a:t>
            </a:r>
            <a:r>
              <a:rPr sz="1400" dirty="0">
                <a:latin typeface="Georgia"/>
                <a:cs typeface="Georgia"/>
              </a:rPr>
              <a:t>in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very</a:t>
            </a:r>
          </a:p>
          <a:p>
            <a:pPr marL="144744"/>
            <a:r>
              <a:rPr sz="1400" spc="-3" dirty="0">
                <a:latin typeface="Georgia"/>
                <a:cs typeface="Georgia"/>
              </a:rPr>
              <a:t>high speed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computers.</a:t>
            </a:r>
            <a:endParaRPr sz="1400" dirty="0">
              <a:latin typeface="Georgia"/>
              <a:cs typeface="Georgia"/>
            </a:endParaRPr>
          </a:p>
          <a:p>
            <a:pPr marL="144744" marR="801217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They are </a:t>
            </a:r>
            <a:r>
              <a:rPr sz="1400" spc="-3" dirty="0">
                <a:latin typeface="Georgia"/>
                <a:cs typeface="Georgia"/>
              </a:rPr>
              <a:t>used to </a:t>
            </a:r>
            <a:r>
              <a:rPr sz="1400" dirty="0">
                <a:latin typeface="Georgia"/>
                <a:cs typeface="Georgia"/>
              </a:rPr>
              <a:t>implement </a:t>
            </a:r>
            <a:r>
              <a:rPr sz="1400" spc="-3" dirty="0">
                <a:latin typeface="Georgia"/>
                <a:cs typeface="Georgia"/>
              </a:rPr>
              <a:t>floating</a:t>
            </a:r>
            <a:r>
              <a:rPr sz="1400" spc="-4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point  operations.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We </a:t>
            </a:r>
            <a:r>
              <a:rPr sz="1400" spc="-5" dirty="0">
                <a:latin typeface="Georgia"/>
                <a:cs typeface="Georgia"/>
              </a:rPr>
              <a:t>will </a:t>
            </a:r>
            <a:r>
              <a:rPr sz="1400" dirty="0">
                <a:latin typeface="Georgia"/>
                <a:cs typeface="Georgia"/>
              </a:rPr>
              <a:t>now </a:t>
            </a:r>
            <a:r>
              <a:rPr sz="1400" spc="-5" dirty="0">
                <a:latin typeface="Georgia"/>
                <a:cs typeface="Georgia"/>
              </a:rPr>
              <a:t>discuss </a:t>
            </a:r>
            <a:r>
              <a:rPr sz="1400" spc="-3" dirty="0">
                <a:latin typeface="Georgia"/>
                <a:cs typeface="Georgia"/>
              </a:rPr>
              <a:t>the pipeline unit for the </a:t>
            </a:r>
            <a:r>
              <a:rPr sz="1400" spc="-5" dirty="0">
                <a:latin typeface="Georgia"/>
                <a:cs typeface="Georgia"/>
              </a:rPr>
              <a:t>floating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point addition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5" dirty="0">
                <a:latin typeface="Georgia"/>
                <a:cs typeface="Georgia"/>
              </a:rPr>
              <a:t>subtraction.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81848"/>
            <a:ext cx="3980053" cy="65279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inputs </a:t>
            </a:r>
            <a:r>
              <a:rPr sz="1400" spc="-3" dirty="0">
                <a:latin typeface="Georgia"/>
                <a:cs typeface="Georgia"/>
              </a:rPr>
              <a:t>to </a:t>
            </a:r>
            <a:r>
              <a:rPr sz="1400" spc="-5" dirty="0">
                <a:latin typeface="Georgia"/>
                <a:cs typeface="Georgia"/>
              </a:rPr>
              <a:t>floating </a:t>
            </a:r>
            <a:r>
              <a:rPr sz="1400" spc="-3" dirty="0">
                <a:latin typeface="Georgia"/>
                <a:cs typeface="Georgia"/>
              </a:rPr>
              <a:t>point adder pipeline are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two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normalized </a:t>
            </a:r>
            <a:r>
              <a:rPr sz="1400" spc="-5" dirty="0">
                <a:latin typeface="Georgia"/>
                <a:cs typeface="Georgia"/>
              </a:rPr>
              <a:t>floating </a:t>
            </a:r>
            <a:r>
              <a:rPr sz="1400" spc="-3" dirty="0">
                <a:latin typeface="Georgia"/>
                <a:cs typeface="Georgia"/>
              </a:rPr>
              <a:t>point</a:t>
            </a:r>
            <a:r>
              <a:rPr sz="1400" spc="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numbers.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831" y="1986663"/>
            <a:ext cx="3975571" cy="1160630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641422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A and B </a:t>
            </a:r>
            <a:r>
              <a:rPr sz="1400" spc="-3" dirty="0">
                <a:latin typeface="Georgia"/>
                <a:cs typeface="Georgia"/>
              </a:rPr>
              <a:t>are mantissas </a:t>
            </a:r>
            <a:r>
              <a:rPr sz="1400" dirty="0">
                <a:latin typeface="Georgia"/>
                <a:cs typeface="Georgia"/>
              </a:rPr>
              <a:t>and a and b are</a:t>
            </a:r>
            <a:r>
              <a:rPr sz="1400" spc="-2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the  exponents.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floating point addition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3" dirty="0">
                <a:latin typeface="Georgia"/>
                <a:cs typeface="Georgia"/>
              </a:rPr>
              <a:t>subtraction can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be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performed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5" dirty="0">
                <a:latin typeface="Georgia"/>
                <a:cs typeface="Georgia"/>
              </a:rPr>
              <a:t>four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segments.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030" y="1307395"/>
            <a:ext cx="1104887" cy="61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38114"/>
            <a:ext cx="4086981" cy="1363947"/>
          </a:xfrm>
          <a:prstGeom prst="rect">
            <a:avLst/>
          </a:prstGeom>
        </p:spPr>
        <p:txBody>
          <a:bodyPr vert="horz" wrap="square" lIns="0" tIns="50276" rIns="0" bIns="0" rtlCol="0">
            <a:spAutoFit/>
          </a:bodyPr>
          <a:lstStyle/>
          <a:p>
            <a:pPr marL="144744" indent="-138340">
              <a:spcBef>
                <a:spcPts val="396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sub-operation performed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5" dirty="0">
                <a:latin typeface="Georgia"/>
                <a:cs typeface="Georgia"/>
              </a:rPr>
              <a:t>each </a:t>
            </a:r>
            <a:r>
              <a:rPr sz="1400" spc="-3" dirty="0">
                <a:latin typeface="Georgia"/>
                <a:cs typeface="Georgia"/>
              </a:rPr>
              <a:t>segments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are:</a:t>
            </a:r>
            <a:endParaRPr sz="1400" dirty="0">
              <a:latin typeface="Georgia"/>
              <a:cs typeface="Georgia"/>
            </a:endParaRPr>
          </a:p>
          <a:p>
            <a:pPr marL="283084" lvl="1" indent="-138340">
              <a:spcBef>
                <a:spcPts val="277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Compare the</a:t>
            </a:r>
            <a:r>
              <a:rPr sz="110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exponents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Align the</a:t>
            </a:r>
            <a:r>
              <a:rPr sz="110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mantissas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Add or </a:t>
            </a:r>
            <a:r>
              <a:rPr sz="1100" spc="-5" dirty="0">
                <a:solidFill>
                  <a:srgbClr val="636B85"/>
                </a:solidFill>
                <a:latin typeface="Georgia"/>
                <a:cs typeface="Georgia"/>
              </a:rPr>
              <a:t>subtract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the</a:t>
            </a:r>
            <a:r>
              <a:rPr sz="1100" spc="18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mantissas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Normalize the</a:t>
            </a:r>
            <a:r>
              <a:rPr sz="1100" spc="1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result</a:t>
            </a:r>
            <a:endParaRPr sz="11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17" y="115358"/>
            <a:ext cx="4494848" cy="311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4419498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Instruction</a:t>
            </a:r>
            <a:r>
              <a:rPr spc="-18" dirty="0"/>
              <a:t> </a:t>
            </a:r>
            <a:r>
              <a:rPr dirty="0"/>
              <a:t>Pipeline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4179504" cy="184543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Pipeline </a:t>
            </a:r>
            <a:r>
              <a:rPr sz="1400" spc="-3" dirty="0">
                <a:latin typeface="Georgia"/>
                <a:cs typeface="Georgia"/>
              </a:rPr>
              <a:t>processing can occur not only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the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data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stream </a:t>
            </a:r>
            <a:r>
              <a:rPr sz="1400" spc="-5" dirty="0">
                <a:latin typeface="Georgia"/>
                <a:cs typeface="Georgia"/>
              </a:rPr>
              <a:t>but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the instruction stream </a:t>
            </a:r>
            <a:r>
              <a:rPr sz="1400" spc="-5" dirty="0">
                <a:latin typeface="Georgia"/>
                <a:cs typeface="Georgia"/>
              </a:rPr>
              <a:t>as</a:t>
            </a:r>
            <a:r>
              <a:rPr sz="1400" spc="-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well.</a:t>
            </a:r>
            <a:endParaRPr sz="1400" dirty="0">
              <a:latin typeface="Georgia"/>
              <a:cs typeface="Georgia"/>
            </a:endParaRPr>
          </a:p>
          <a:p>
            <a:pPr marL="144744" marR="25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An instruction </a:t>
            </a:r>
            <a:r>
              <a:rPr sz="1400" spc="-3" dirty="0">
                <a:latin typeface="Georgia"/>
                <a:cs typeface="Georgia"/>
              </a:rPr>
              <a:t>pipeline </a:t>
            </a:r>
            <a:r>
              <a:rPr sz="1400" dirty="0">
                <a:latin typeface="Georgia"/>
                <a:cs typeface="Georgia"/>
              </a:rPr>
              <a:t>reads </a:t>
            </a:r>
            <a:r>
              <a:rPr sz="1400" spc="-5" dirty="0">
                <a:latin typeface="Georgia"/>
                <a:cs typeface="Georgia"/>
              </a:rPr>
              <a:t>consecutive</a:t>
            </a:r>
            <a:r>
              <a:rPr sz="1400" spc="-53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instruction  </a:t>
            </a:r>
            <a:r>
              <a:rPr sz="1400" spc="-3" dirty="0">
                <a:latin typeface="Georgia"/>
                <a:cs typeface="Georgia"/>
              </a:rPr>
              <a:t>from </a:t>
            </a:r>
            <a:r>
              <a:rPr sz="1400" dirty="0">
                <a:latin typeface="Georgia"/>
                <a:cs typeface="Georgia"/>
              </a:rPr>
              <a:t>memory </a:t>
            </a:r>
            <a:r>
              <a:rPr sz="1400" spc="-3" dirty="0">
                <a:latin typeface="Georgia"/>
                <a:cs typeface="Georgia"/>
              </a:rPr>
              <a:t>while previous </a:t>
            </a:r>
            <a:r>
              <a:rPr sz="1400" dirty="0">
                <a:latin typeface="Georgia"/>
                <a:cs typeface="Georgia"/>
              </a:rPr>
              <a:t>instruction </a:t>
            </a:r>
            <a:r>
              <a:rPr sz="1400" spc="-3" dirty="0">
                <a:latin typeface="Georgia"/>
                <a:cs typeface="Georgia"/>
              </a:rPr>
              <a:t>are being  executed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other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segments.</a:t>
            </a:r>
            <a:endParaRPr sz="1400" dirty="0">
              <a:latin typeface="Georgia"/>
              <a:cs typeface="Georgia"/>
            </a:endParaRPr>
          </a:p>
          <a:p>
            <a:pPr marL="144744" marR="4473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This </a:t>
            </a:r>
            <a:r>
              <a:rPr sz="1400" spc="-3" dirty="0">
                <a:latin typeface="Georgia"/>
                <a:cs typeface="Georgia"/>
              </a:rPr>
              <a:t>caused the instruction fetch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3" dirty="0">
                <a:latin typeface="Georgia"/>
                <a:cs typeface="Georgia"/>
              </a:rPr>
              <a:t>execute  segments to </a:t>
            </a:r>
            <a:r>
              <a:rPr sz="1400" spc="-5" dirty="0">
                <a:latin typeface="Georgia"/>
                <a:cs typeface="Georgia"/>
              </a:rPr>
              <a:t>overlap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3" dirty="0">
                <a:latin typeface="Georgia"/>
                <a:cs typeface="Georgia"/>
              </a:rPr>
              <a:t>perform </a:t>
            </a:r>
            <a:r>
              <a:rPr sz="1400" spc="-5" dirty="0">
                <a:latin typeface="Georgia"/>
                <a:cs typeface="Georgia"/>
              </a:rPr>
              <a:t>simultaneous  </a:t>
            </a:r>
            <a:r>
              <a:rPr sz="1400" spc="-3" dirty="0">
                <a:latin typeface="Georgia"/>
                <a:cs typeface="Georgia"/>
              </a:rPr>
              <a:t>operation.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392" y="680059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392" y="1062164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616354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2170531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932" y="597086"/>
            <a:ext cx="4037965" cy="186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5240">
              <a:lnSpc>
                <a:spcPct val="112900"/>
              </a:lnSpc>
              <a:spcBef>
                <a:spcPts val="90"/>
              </a:spcBef>
            </a:pPr>
            <a:r>
              <a:rPr sz="1000" b="1" spc="25" dirty="0">
                <a:latin typeface="Arial"/>
                <a:cs typeface="Arial"/>
              </a:rPr>
              <a:t>CPU </a:t>
            </a:r>
            <a:r>
              <a:rPr sz="1000" b="1" spc="15" dirty="0">
                <a:latin typeface="Arial"/>
                <a:cs typeface="Arial"/>
              </a:rPr>
              <a:t>Register </a:t>
            </a:r>
            <a:r>
              <a:rPr sz="1000" spc="10" dirty="0">
                <a:latin typeface="Arial"/>
                <a:cs typeface="Arial"/>
              </a:rPr>
              <a:t>- </a:t>
            </a:r>
            <a:r>
              <a:rPr sz="1000" spc="15" dirty="0">
                <a:latin typeface="Arial"/>
                <a:cs typeface="Arial"/>
              </a:rPr>
              <a:t>also known as Internal Processor </a:t>
            </a:r>
            <a:r>
              <a:rPr sz="1000" spc="5" dirty="0">
                <a:latin typeface="Arial"/>
                <a:cs typeface="Arial"/>
              </a:rPr>
              <a:t>Memory. </a:t>
            </a: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data  or instruction which has to </a:t>
            </a:r>
            <a:r>
              <a:rPr sz="1000" spc="20" dirty="0">
                <a:latin typeface="Arial"/>
                <a:cs typeface="Arial"/>
              </a:rPr>
              <a:t>be </a:t>
            </a:r>
            <a:r>
              <a:rPr sz="1000" spc="5" dirty="0">
                <a:latin typeface="Arial"/>
                <a:cs typeface="Arial"/>
              </a:rPr>
              <a:t>executed </a:t>
            </a:r>
            <a:r>
              <a:rPr sz="1000" spc="15" dirty="0">
                <a:latin typeface="Arial"/>
                <a:cs typeface="Arial"/>
              </a:rPr>
              <a:t>are </a:t>
            </a:r>
            <a:r>
              <a:rPr sz="1000" spc="10" dirty="0">
                <a:latin typeface="Arial"/>
                <a:cs typeface="Arial"/>
              </a:rPr>
              <a:t>kept in </a:t>
            </a:r>
            <a:r>
              <a:rPr sz="1000" spc="15" dirty="0">
                <a:latin typeface="Arial"/>
                <a:cs typeface="Arial"/>
              </a:rPr>
              <a:t>these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registers.</a:t>
            </a:r>
            <a:endParaRPr sz="1000">
              <a:latin typeface="Arial"/>
              <a:cs typeface="Arial"/>
            </a:endParaRPr>
          </a:p>
          <a:p>
            <a:pPr marL="12700" marR="762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b="1" spc="15" dirty="0">
                <a:latin typeface="Arial"/>
                <a:cs typeface="Arial"/>
              </a:rPr>
              <a:t>Cache </a:t>
            </a:r>
            <a:r>
              <a:rPr sz="1000" b="1" spc="20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employed in </a:t>
            </a:r>
            <a:r>
              <a:rPr sz="1000" spc="15" dirty="0">
                <a:latin typeface="Arial"/>
                <a:cs typeface="Arial"/>
              </a:rPr>
              <a:t>computer system to compensate 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15" dirty="0">
                <a:latin typeface="Arial"/>
                <a:cs typeface="Arial"/>
              </a:rPr>
              <a:t>the speed </a:t>
            </a:r>
            <a:r>
              <a:rPr sz="1000" spc="10" dirty="0">
                <a:latin typeface="Arial"/>
                <a:cs typeface="Arial"/>
              </a:rPr>
              <a:t>differential </a:t>
            </a:r>
            <a:r>
              <a:rPr sz="1000" spc="15" dirty="0">
                <a:latin typeface="Arial"/>
                <a:cs typeface="Arial"/>
              </a:rPr>
              <a:t>between main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access time </a:t>
            </a:r>
            <a:r>
              <a:rPr sz="1000" spc="20" dirty="0">
                <a:latin typeface="Arial"/>
                <a:cs typeface="Arial"/>
              </a:rPr>
              <a:t>and  </a:t>
            </a:r>
            <a:r>
              <a:rPr sz="1000" spc="15" dirty="0">
                <a:latin typeface="Arial"/>
                <a:cs typeface="Arial"/>
              </a:rPr>
              <a:t>processor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logic.</a:t>
            </a:r>
            <a:endParaRPr sz="1000">
              <a:latin typeface="Arial"/>
              <a:cs typeface="Arial"/>
            </a:endParaRPr>
          </a:p>
          <a:p>
            <a:pPr marL="12700" marR="8636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cache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used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15" dirty="0">
                <a:latin typeface="Arial"/>
                <a:cs typeface="Arial"/>
              </a:rPr>
              <a:t>storing segments of programs currently being  </a:t>
            </a:r>
            <a:r>
              <a:rPr sz="1000" spc="5" dirty="0">
                <a:latin typeface="Arial"/>
                <a:cs typeface="Arial"/>
              </a:rPr>
              <a:t>executed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the </a:t>
            </a:r>
            <a:r>
              <a:rPr sz="1000" spc="25" dirty="0">
                <a:latin typeface="Arial"/>
                <a:cs typeface="Arial"/>
              </a:rPr>
              <a:t>CPU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temporary data frequently </a:t>
            </a:r>
            <a:r>
              <a:rPr sz="1000" spc="20" dirty="0">
                <a:latin typeface="Arial"/>
                <a:cs typeface="Arial"/>
              </a:rPr>
              <a:t>needed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the  present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calculations.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By </a:t>
            </a:r>
            <a:r>
              <a:rPr sz="1000" spc="15" dirty="0">
                <a:latin typeface="Arial"/>
                <a:cs typeface="Arial"/>
              </a:rPr>
              <a:t>making program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data </a:t>
            </a:r>
            <a:r>
              <a:rPr sz="1000" spc="5" dirty="0">
                <a:latin typeface="Arial"/>
                <a:cs typeface="Arial"/>
              </a:rPr>
              <a:t>available </a:t>
            </a:r>
            <a:r>
              <a:rPr sz="1000" spc="15" dirty="0">
                <a:latin typeface="Arial"/>
                <a:cs typeface="Arial"/>
              </a:rPr>
              <a:t>at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0" dirty="0">
                <a:latin typeface="Arial"/>
                <a:cs typeface="Arial"/>
              </a:rPr>
              <a:t>rapid </a:t>
            </a:r>
            <a:r>
              <a:rPr sz="1000" spc="5" dirty="0">
                <a:latin typeface="Arial"/>
                <a:cs typeface="Arial"/>
              </a:rPr>
              <a:t>rate, it </a:t>
            </a:r>
            <a:r>
              <a:rPr sz="1000" spc="10" dirty="0">
                <a:latin typeface="Arial"/>
                <a:cs typeface="Arial"/>
              </a:rPr>
              <a:t>is possible </a:t>
            </a:r>
            <a:r>
              <a:rPr sz="1000" spc="15" dirty="0">
                <a:latin typeface="Arial"/>
                <a:cs typeface="Arial"/>
              </a:rPr>
              <a:t>to  increase the performance </a:t>
            </a:r>
            <a:r>
              <a:rPr sz="1000" spc="10" dirty="0">
                <a:latin typeface="Arial"/>
                <a:cs typeface="Arial"/>
              </a:rPr>
              <a:t>rate </a:t>
            </a:r>
            <a:r>
              <a:rPr sz="1000" spc="15" dirty="0">
                <a:latin typeface="Arial"/>
                <a:cs typeface="Arial"/>
              </a:rPr>
              <a:t>of 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computer.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4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437" y="208286"/>
            <a:ext cx="2617512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Four Segment CPU</a:t>
            </a:r>
            <a:r>
              <a:rPr spc="-18" dirty="0"/>
              <a:t> </a:t>
            </a:r>
            <a:r>
              <a:rPr spc="-3" dirty="0"/>
              <a:t>Pipeline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40120"/>
            <a:ext cx="3946758" cy="1279610"/>
          </a:xfrm>
          <a:prstGeom prst="rect">
            <a:avLst/>
          </a:prstGeom>
        </p:spPr>
        <p:txBody>
          <a:bodyPr vert="horz" wrap="square" lIns="0" tIns="48035" rIns="0" bIns="0" rtlCol="0">
            <a:spAutoFit/>
          </a:bodyPr>
          <a:lstStyle/>
          <a:p>
            <a:pPr marL="144744" indent="-138340">
              <a:spcBef>
                <a:spcPts val="378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FI segment fetches the</a:t>
            </a:r>
            <a:r>
              <a:rPr sz="1400" spc="-2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instruction.</a:t>
            </a:r>
            <a:endParaRPr sz="1400" dirty="0">
              <a:latin typeface="Georgia"/>
              <a:cs typeface="Georgia"/>
            </a:endParaRPr>
          </a:p>
          <a:p>
            <a:pPr marL="144744" marR="25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DA segment decodes the </a:t>
            </a:r>
            <a:r>
              <a:rPr sz="1400" dirty="0">
                <a:latin typeface="Georgia"/>
                <a:cs typeface="Georgia"/>
              </a:rPr>
              <a:t>instruction </a:t>
            </a:r>
            <a:r>
              <a:rPr sz="1400" spc="-3" dirty="0">
                <a:latin typeface="Georgia"/>
                <a:cs typeface="Georgia"/>
              </a:rPr>
              <a:t>and </a:t>
            </a:r>
            <a:r>
              <a:rPr sz="1400" spc="-5" dirty="0">
                <a:latin typeface="Georgia"/>
                <a:cs typeface="Georgia"/>
              </a:rPr>
              <a:t>calculate  </a:t>
            </a:r>
            <a:r>
              <a:rPr sz="1400" spc="-3" dirty="0">
                <a:latin typeface="Georgia"/>
                <a:cs typeface="Georgia"/>
              </a:rPr>
              <a:t>the effective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address.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FO segment fetches the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operand.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EX segment executes the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instruction.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35" y="153811"/>
            <a:ext cx="4456430" cy="3076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134" y="884414"/>
            <a:ext cx="4287392" cy="2057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133" y="922867"/>
            <a:ext cx="4287393" cy="1961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963" y="208286"/>
            <a:ext cx="2595422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dirty="0"/>
              <a:t>Handling </a:t>
            </a:r>
            <a:r>
              <a:rPr spc="-3" dirty="0"/>
              <a:t>Data</a:t>
            </a:r>
            <a:r>
              <a:rPr spc="-45" dirty="0"/>
              <a:t> </a:t>
            </a:r>
            <a:r>
              <a:rPr spc="-3" dirty="0"/>
              <a:t>Dependency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39234"/>
            <a:ext cx="4210237" cy="2265465"/>
          </a:xfrm>
          <a:prstGeom prst="rect">
            <a:avLst/>
          </a:prstGeom>
        </p:spPr>
        <p:txBody>
          <a:bodyPr vert="horz" wrap="square" lIns="0" tIns="48995" rIns="0" bIns="0" rtlCol="0">
            <a:spAutoFit/>
          </a:bodyPr>
          <a:lstStyle/>
          <a:p>
            <a:pPr marL="144744" indent="-138340">
              <a:spcBef>
                <a:spcPts val="386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This </a:t>
            </a:r>
            <a:r>
              <a:rPr sz="1400" spc="-3" dirty="0">
                <a:latin typeface="Georgia"/>
                <a:cs typeface="Georgia"/>
              </a:rPr>
              <a:t>problem can be solved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the </a:t>
            </a:r>
            <a:r>
              <a:rPr sz="1400" spc="-5" dirty="0">
                <a:latin typeface="Georgia"/>
                <a:cs typeface="Georgia"/>
              </a:rPr>
              <a:t>following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ways:</a:t>
            </a:r>
            <a:endParaRPr sz="1400" dirty="0">
              <a:latin typeface="Georgia"/>
              <a:cs typeface="Georgia"/>
            </a:endParaRPr>
          </a:p>
          <a:p>
            <a:pPr marL="283084" marR="15051" lvl="1" indent="-138340">
              <a:spcBef>
                <a:spcPts val="29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283084" algn="l"/>
              </a:tabLst>
            </a:pP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Hardware interlocks: </a:t>
            </a: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It is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the circuit that detects the  conflict situation </a:t>
            </a: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and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delayed the instruction by sufficient  cycles to resolve the</a:t>
            </a:r>
            <a:r>
              <a:rPr sz="1200" spc="1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conflict.</a:t>
            </a:r>
            <a:endParaRPr sz="1200" dirty="0">
              <a:latin typeface="Georgia"/>
              <a:cs typeface="Georgia"/>
            </a:endParaRPr>
          </a:p>
          <a:p>
            <a:pPr marL="283084" marR="346489" lvl="1" indent="-138340">
              <a:spcBef>
                <a:spcPts val="287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283084" algn="l"/>
              </a:tabLst>
            </a:pP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Operand </a:t>
            </a: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Forwarding: It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uses the special hardware to  detect the conflict </a:t>
            </a: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and avoid it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by routing the data  through the special path between pipeline</a:t>
            </a:r>
            <a:r>
              <a:rPr sz="1200" spc="4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segments.</a:t>
            </a:r>
            <a:endParaRPr sz="1200" dirty="0">
              <a:latin typeface="Georgia"/>
              <a:cs typeface="Georgia"/>
            </a:endParaRPr>
          </a:p>
          <a:p>
            <a:pPr marL="283084" marR="2562" lvl="1" indent="-138340">
              <a:spcBef>
                <a:spcPts val="287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283084" algn="l"/>
              </a:tabLst>
            </a:pP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Delayed Loads: </a:t>
            </a: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The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compiler detects the data conflict </a:t>
            </a: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and 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reorder the instruction </a:t>
            </a: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as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necessary to delay the loading  of the conflicting data by </a:t>
            </a:r>
            <a:r>
              <a:rPr sz="1200" dirty="0">
                <a:solidFill>
                  <a:srgbClr val="636B85"/>
                </a:solidFill>
                <a:latin typeface="Georgia"/>
                <a:cs typeface="Georgia"/>
              </a:rPr>
              <a:t>inserting no </a:t>
            </a:r>
            <a:r>
              <a:rPr sz="1200" spc="-3" dirty="0">
                <a:solidFill>
                  <a:srgbClr val="636B85"/>
                </a:solidFill>
                <a:latin typeface="Georgia"/>
                <a:cs typeface="Georgia"/>
              </a:rPr>
              <a:t>operation  instruction.</a:t>
            </a:r>
            <a:endParaRPr sz="12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936" y="208286"/>
            <a:ext cx="2953986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dirty="0"/>
              <a:t>Handling </a:t>
            </a:r>
            <a:r>
              <a:rPr spc="-3" dirty="0"/>
              <a:t>of </a:t>
            </a:r>
            <a:r>
              <a:rPr dirty="0"/>
              <a:t>Branch</a:t>
            </a:r>
            <a:r>
              <a:rPr spc="-43" dirty="0"/>
              <a:t> </a:t>
            </a:r>
            <a:r>
              <a:rPr dirty="0"/>
              <a:t>Instruction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40120"/>
            <a:ext cx="3762674" cy="1279610"/>
          </a:xfrm>
          <a:prstGeom prst="rect">
            <a:avLst/>
          </a:prstGeom>
        </p:spPr>
        <p:txBody>
          <a:bodyPr vert="horz" wrap="square" lIns="0" tIns="48035" rIns="0" bIns="0" rtlCol="0">
            <a:spAutoFit/>
          </a:bodyPr>
          <a:lstStyle/>
          <a:p>
            <a:pPr marL="144744" indent="-138340">
              <a:spcBef>
                <a:spcPts val="378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Pre fetch the target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instruction.</a:t>
            </a:r>
            <a:endParaRPr sz="1400" dirty="0">
              <a:latin typeface="Georgia"/>
              <a:cs typeface="Georgia"/>
            </a:endParaRPr>
          </a:p>
          <a:p>
            <a:pPr marL="144744" marR="25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Branch target buffer(BTB) included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the fetch  segment of the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pipeline</a:t>
            </a:r>
            <a:endParaRPr sz="1400" dirty="0">
              <a:latin typeface="Georgia"/>
              <a:cs typeface="Georgia"/>
            </a:endParaRPr>
          </a:p>
          <a:p>
            <a:pPr marL="186054" indent="-179649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86054" algn="l"/>
                <a:tab pos="186374" algn="l"/>
              </a:tabLst>
            </a:pPr>
            <a:r>
              <a:rPr sz="1400" dirty="0">
                <a:latin typeface="Georgia"/>
                <a:cs typeface="Georgia"/>
              </a:rPr>
              <a:t>Branch</a:t>
            </a:r>
            <a:r>
              <a:rPr sz="1400" spc="-3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Prediction</a:t>
            </a: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Delayed</a:t>
            </a:r>
            <a:r>
              <a:rPr sz="1400" spc="-1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Branch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958" y="208286"/>
            <a:ext cx="1313238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dirty="0"/>
              <a:t>RISC</a:t>
            </a:r>
            <a:r>
              <a:rPr spc="-40" dirty="0"/>
              <a:t> </a:t>
            </a:r>
            <a:r>
              <a:rPr dirty="0"/>
              <a:t>Pipeline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7"/>
            <a:ext cx="4099147" cy="137607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2562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Simplicity of instruction </a:t>
            </a:r>
            <a:r>
              <a:rPr sz="1400" spc="-5" dirty="0">
                <a:latin typeface="Georgia"/>
                <a:cs typeface="Georgia"/>
              </a:rPr>
              <a:t>set </a:t>
            </a:r>
            <a:r>
              <a:rPr sz="1400" dirty="0">
                <a:latin typeface="Georgia"/>
                <a:cs typeface="Georgia"/>
              </a:rPr>
              <a:t>is </a:t>
            </a:r>
            <a:r>
              <a:rPr sz="1400" spc="-3" dirty="0">
                <a:latin typeface="Georgia"/>
                <a:cs typeface="Georgia"/>
              </a:rPr>
              <a:t>utilized to implement  </a:t>
            </a:r>
            <a:r>
              <a:rPr sz="1400" dirty="0">
                <a:latin typeface="Georgia"/>
                <a:cs typeface="Georgia"/>
              </a:rPr>
              <a:t>an instruction </a:t>
            </a:r>
            <a:r>
              <a:rPr sz="1400" spc="-3" dirty="0">
                <a:latin typeface="Georgia"/>
                <a:cs typeface="Georgia"/>
              </a:rPr>
              <a:t>pipeline using </a:t>
            </a:r>
            <a:r>
              <a:rPr sz="1400" spc="-5" dirty="0">
                <a:latin typeface="Georgia"/>
                <a:cs typeface="Georgia"/>
              </a:rPr>
              <a:t>small </a:t>
            </a:r>
            <a:r>
              <a:rPr sz="1400" dirty="0">
                <a:latin typeface="Georgia"/>
                <a:cs typeface="Georgia"/>
              </a:rPr>
              <a:t>number </a:t>
            </a:r>
            <a:r>
              <a:rPr sz="1400" spc="-3" dirty="0">
                <a:latin typeface="Georgia"/>
                <a:cs typeface="Georgia"/>
              </a:rPr>
              <a:t>of sub-  operation, with each being executed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single </a:t>
            </a:r>
            <a:r>
              <a:rPr sz="1400" spc="-5" dirty="0">
                <a:latin typeface="Georgia"/>
                <a:cs typeface="Georgia"/>
              </a:rPr>
              <a:t>clock  </a:t>
            </a:r>
            <a:r>
              <a:rPr sz="1400" spc="-3" dirty="0">
                <a:latin typeface="Georgia"/>
                <a:cs typeface="Georgia"/>
              </a:rPr>
              <a:t>cycle.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Since all operation are performed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the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register,</a:t>
            </a:r>
          </a:p>
          <a:p>
            <a:pPr marL="144744"/>
            <a:r>
              <a:rPr sz="1400" spc="-3" dirty="0">
                <a:latin typeface="Georgia"/>
                <a:cs typeface="Georgia"/>
              </a:rPr>
              <a:t>there </a:t>
            </a:r>
            <a:r>
              <a:rPr sz="1400" dirty="0">
                <a:latin typeface="Georgia"/>
                <a:cs typeface="Georgia"/>
              </a:rPr>
              <a:t>is no need </a:t>
            </a:r>
            <a:r>
              <a:rPr sz="1400" spc="-3" dirty="0">
                <a:latin typeface="Georgia"/>
                <a:cs typeface="Georgia"/>
              </a:rPr>
              <a:t>of effective address</a:t>
            </a:r>
            <a:r>
              <a:rPr sz="1400" spc="-4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calculation.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080" y="208286"/>
            <a:ext cx="3340722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dirty="0"/>
              <a:t>Three </a:t>
            </a:r>
            <a:r>
              <a:rPr spc="-3" dirty="0"/>
              <a:t>Segment </a:t>
            </a:r>
            <a:r>
              <a:rPr dirty="0"/>
              <a:t>Instruction</a:t>
            </a:r>
            <a:r>
              <a:rPr spc="-33" dirty="0"/>
              <a:t> </a:t>
            </a:r>
            <a:r>
              <a:rPr dirty="0"/>
              <a:t>Pipeline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40120"/>
            <a:ext cx="1864529" cy="987223"/>
          </a:xfrm>
          <a:prstGeom prst="rect">
            <a:avLst/>
          </a:prstGeom>
        </p:spPr>
        <p:txBody>
          <a:bodyPr vert="horz" wrap="square" lIns="0" tIns="48035" rIns="0" bIns="0" rtlCol="0">
            <a:spAutoFit/>
          </a:bodyPr>
          <a:lstStyle/>
          <a:p>
            <a:pPr marL="144744" indent="-138340">
              <a:spcBef>
                <a:spcPts val="378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I: </a:t>
            </a:r>
            <a:r>
              <a:rPr sz="1400" spc="-3" dirty="0">
                <a:latin typeface="Georgia"/>
                <a:cs typeface="Georgia"/>
              </a:rPr>
              <a:t>Instruction</a:t>
            </a:r>
            <a:r>
              <a:rPr sz="1400" spc="-1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Fetch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A: ALU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Operation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E: Execute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Instruction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483" y="208286"/>
            <a:ext cx="1289547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Delayed</a:t>
            </a:r>
            <a:r>
              <a:rPr spc="-33" dirty="0"/>
              <a:t> </a:t>
            </a:r>
            <a:r>
              <a:rPr dirty="0"/>
              <a:t>Load</a:t>
            </a:r>
          </a:p>
        </p:txBody>
      </p:sp>
      <p:sp>
        <p:nvSpPr>
          <p:cNvPr id="3" name="object 3"/>
          <p:cNvSpPr/>
          <p:nvPr/>
        </p:nvSpPr>
        <p:spPr>
          <a:xfrm>
            <a:off x="152133" y="922867"/>
            <a:ext cx="4342714" cy="1845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129" y="770593"/>
            <a:ext cx="3743401" cy="2307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233934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Memory </a:t>
            </a:r>
            <a:r>
              <a:rPr spc="5" dirty="0"/>
              <a:t>Management</a:t>
            </a:r>
            <a:r>
              <a:rPr spc="-45" dirty="0"/>
              <a:t> </a:t>
            </a:r>
            <a:r>
              <a:rPr spc="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767168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321358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875536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2257641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932" y="684221"/>
            <a:ext cx="4072890" cy="2032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4290">
              <a:lnSpc>
                <a:spcPct val="112900"/>
              </a:lnSpc>
              <a:spcBef>
                <a:spcPts val="90"/>
              </a:spcBef>
            </a:pPr>
            <a:r>
              <a:rPr sz="1000" spc="15" dirty="0">
                <a:latin typeface="Arial"/>
                <a:cs typeface="Arial"/>
              </a:rPr>
              <a:t>Many operating system are designed to </a:t>
            </a:r>
            <a:r>
              <a:rPr sz="1000" spc="10" dirty="0">
                <a:latin typeface="Arial"/>
                <a:cs typeface="Arial"/>
              </a:rPr>
              <a:t>enable </a:t>
            </a:r>
            <a:r>
              <a:rPr sz="1000" spc="15" dirty="0">
                <a:latin typeface="Arial"/>
                <a:cs typeface="Arial"/>
              </a:rPr>
              <a:t>the </a:t>
            </a:r>
            <a:r>
              <a:rPr sz="1000" spc="25" dirty="0">
                <a:latin typeface="Arial"/>
                <a:cs typeface="Arial"/>
              </a:rPr>
              <a:t>CPU </a:t>
            </a:r>
            <a:r>
              <a:rPr sz="1000" spc="15" dirty="0">
                <a:latin typeface="Arial"/>
                <a:cs typeface="Arial"/>
              </a:rPr>
              <a:t>to process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a  </a:t>
            </a:r>
            <a:r>
              <a:rPr sz="1000" spc="15" dirty="0">
                <a:latin typeface="Arial"/>
                <a:cs typeface="Arial"/>
              </a:rPr>
              <a:t>number of independent programs concurrently </a:t>
            </a:r>
            <a:r>
              <a:rPr sz="1000" spc="10" dirty="0">
                <a:latin typeface="Arial"/>
                <a:cs typeface="Arial"/>
              </a:rPr>
              <a:t>- </a:t>
            </a:r>
            <a:r>
              <a:rPr sz="1000" spc="15" dirty="0">
                <a:latin typeface="Arial"/>
                <a:cs typeface="Arial"/>
              </a:rPr>
              <a:t>known as  </a:t>
            </a:r>
            <a:r>
              <a:rPr sz="1000" i="1" spc="15" dirty="0">
                <a:latin typeface="Arial"/>
                <a:cs typeface="Arial"/>
              </a:rPr>
              <a:t>multiprogramming</a:t>
            </a:r>
            <a:r>
              <a:rPr sz="1000" spc="1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227965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Sometimes a </a:t>
            </a:r>
            <a:r>
              <a:rPr sz="1000" spc="15" dirty="0">
                <a:latin typeface="Arial"/>
                <a:cs typeface="Arial"/>
              </a:rPr>
              <a:t>program are too long to </a:t>
            </a:r>
            <a:r>
              <a:rPr sz="1000" spc="20" dirty="0">
                <a:latin typeface="Arial"/>
                <a:cs typeface="Arial"/>
              </a:rPr>
              <a:t>be accommodated </a:t>
            </a:r>
            <a:r>
              <a:rPr sz="1000" spc="10" dirty="0">
                <a:latin typeface="Arial"/>
                <a:cs typeface="Arial"/>
              </a:rPr>
              <a:t>in total  </a:t>
            </a:r>
            <a:r>
              <a:rPr sz="1000" spc="15" dirty="0">
                <a:latin typeface="Arial"/>
                <a:cs typeface="Arial"/>
              </a:rPr>
              <a:t>space </a:t>
            </a:r>
            <a:r>
              <a:rPr sz="1000" spc="5" dirty="0">
                <a:latin typeface="Arial"/>
                <a:cs typeface="Arial"/>
              </a:rPr>
              <a:t>available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main </a:t>
            </a:r>
            <a:r>
              <a:rPr sz="1000" spc="5" dirty="0">
                <a:latin typeface="Arial"/>
                <a:cs typeface="Arial"/>
              </a:rPr>
              <a:t>memory.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program with </a:t>
            </a:r>
            <a:r>
              <a:rPr sz="1000" spc="10" dirty="0">
                <a:latin typeface="Arial"/>
                <a:cs typeface="Arial"/>
              </a:rPr>
              <a:t>its </a:t>
            </a:r>
            <a:r>
              <a:rPr sz="1000" spc="15" dirty="0">
                <a:latin typeface="Arial"/>
                <a:cs typeface="Arial"/>
              </a:rPr>
              <a:t>data </a:t>
            </a:r>
            <a:r>
              <a:rPr sz="1000" spc="20" dirty="0">
                <a:latin typeface="Arial"/>
                <a:cs typeface="Arial"/>
              </a:rPr>
              <a:t>normally  </a:t>
            </a:r>
            <a:r>
              <a:rPr sz="1000" spc="15" dirty="0">
                <a:latin typeface="Arial"/>
                <a:cs typeface="Arial"/>
              </a:rPr>
              <a:t>resides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auxiliary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memory.</a:t>
            </a:r>
            <a:endParaRPr sz="1000">
              <a:latin typeface="Arial"/>
              <a:cs typeface="Arial"/>
            </a:endParaRPr>
          </a:p>
          <a:p>
            <a:pPr marL="12700" marR="19558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When </a:t>
            </a:r>
            <a:r>
              <a:rPr sz="1000" spc="15" dirty="0">
                <a:latin typeface="Arial"/>
                <a:cs typeface="Arial"/>
              </a:rPr>
              <a:t>the program or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segment of program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to </a:t>
            </a:r>
            <a:r>
              <a:rPr sz="1000" spc="20" dirty="0">
                <a:latin typeface="Arial"/>
                <a:cs typeface="Arial"/>
              </a:rPr>
              <a:t>be </a:t>
            </a:r>
            <a:r>
              <a:rPr sz="1000" spc="5" dirty="0">
                <a:latin typeface="Arial"/>
                <a:cs typeface="Arial"/>
              </a:rPr>
              <a:t>executed, it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is  transfered </a:t>
            </a:r>
            <a:r>
              <a:rPr sz="1000" spc="15" dirty="0">
                <a:latin typeface="Arial"/>
                <a:cs typeface="Arial"/>
              </a:rPr>
              <a:t>to main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to </a:t>
            </a:r>
            <a:r>
              <a:rPr sz="1000" spc="20" dirty="0">
                <a:latin typeface="Arial"/>
                <a:cs typeface="Arial"/>
              </a:rPr>
              <a:t>be </a:t>
            </a:r>
            <a:r>
              <a:rPr sz="1000" spc="5" dirty="0">
                <a:latin typeface="Arial"/>
                <a:cs typeface="Arial"/>
              </a:rPr>
              <a:t>executed by </a:t>
            </a:r>
            <a:r>
              <a:rPr sz="1000" spc="15" dirty="0">
                <a:latin typeface="Arial"/>
                <a:cs typeface="Arial"/>
              </a:rPr>
              <a:t>the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CPU.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25" dirty="0">
                <a:latin typeface="Arial"/>
                <a:cs typeface="Arial"/>
              </a:rPr>
              <a:t>part </a:t>
            </a:r>
            <a:r>
              <a:rPr sz="1000" spc="15" dirty="0">
                <a:latin typeface="Arial"/>
                <a:cs typeface="Arial"/>
              </a:rPr>
              <a:t>of the computer system that </a:t>
            </a:r>
            <a:r>
              <a:rPr sz="1000" spc="20" dirty="0">
                <a:latin typeface="Arial"/>
                <a:cs typeface="Arial"/>
              </a:rPr>
              <a:t>supervise </a:t>
            </a:r>
            <a:r>
              <a:rPr sz="1000" spc="1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flow </a:t>
            </a:r>
            <a:r>
              <a:rPr sz="1000" spc="15" dirty="0">
                <a:latin typeface="Arial"/>
                <a:cs typeface="Arial"/>
              </a:rPr>
              <a:t>of  information between auxiliary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main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called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the  </a:t>
            </a:r>
            <a:r>
              <a:rPr sz="1000" b="1" spc="25" dirty="0">
                <a:latin typeface="Arial"/>
                <a:cs typeface="Arial"/>
              </a:rPr>
              <a:t>memory </a:t>
            </a:r>
            <a:r>
              <a:rPr sz="1000" b="1" spc="20" dirty="0">
                <a:latin typeface="Arial"/>
                <a:cs typeface="Arial"/>
              </a:rPr>
              <a:t>management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15" dirty="0">
                <a:latin typeface="Arial"/>
                <a:cs typeface="Arial"/>
              </a:rPr>
              <a:t>system</a:t>
            </a:r>
            <a:r>
              <a:rPr sz="1000" spc="1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5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970" y="770593"/>
            <a:ext cx="3735718" cy="2307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525" y="208286"/>
            <a:ext cx="1495081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Delayed</a:t>
            </a:r>
            <a:r>
              <a:rPr spc="-33" dirty="0"/>
              <a:t> </a:t>
            </a:r>
            <a:r>
              <a:rPr dirty="0"/>
              <a:t>Branch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4020071" cy="65279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Let </a:t>
            </a:r>
            <a:r>
              <a:rPr sz="1400" spc="-3" dirty="0">
                <a:latin typeface="Georgia"/>
                <a:cs typeface="Georgia"/>
              </a:rPr>
              <a:t>us consider the program having the </a:t>
            </a:r>
            <a:r>
              <a:rPr sz="1400" spc="-5" dirty="0">
                <a:latin typeface="Georgia"/>
                <a:cs typeface="Georgia"/>
              </a:rPr>
              <a:t>following</a:t>
            </a:r>
            <a:r>
              <a:rPr sz="1400" spc="-23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5</a:t>
            </a:r>
          </a:p>
          <a:p>
            <a:pPr marL="144744"/>
            <a:r>
              <a:rPr sz="1400" dirty="0">
                <a:latin typeface="Georgia"/>
                <a:cs typeface="Georgia"/>
              </a:rPr>
              <a:t>instructions</a:t>
            </a:r>
          </a:p>
        </p:txBody>
      </p:sp>
      <p:sp>
        <p:nvSpPr>
          <p:cNvPr id="4" name="object 4"/>
          <p:cNvSpPr/>
          <p:nvPr/>
        </p:nvSpPr>
        <p:spPr>
          <a:xfrm>
            <a:off x="998855" y="1307395"/>
            <a:ext cx="2790647" cy="1691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556" y="770593"/>
            <a:ext cx="3414547" cy="2307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987" y="770593"/>
            <a:ext cx="3629685" cy="2307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554" y="208286"/>
            <a:ext cx="1683647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dirty="0"/>
              <a:t>Vector</a:t>
            </a:r>
            <a:r>
              <a:rPr spc="-35" dirty="0"/>
              <a:t> </a:t>
            </a:r>
            <a:r>
              <a:rPr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7"/>
            <a:ext cx="4182385" cy="2314792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152430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There is a </a:t>
            </a:r>
            <a:r>
              <a:rPr sz="1400" spc="-3" dirty="0">
                <a:latin typeface="Georgia"/>
                <a:cs typeface="Georgia"/>
              </a:rPr>
              <a:t>class of computational problems that are  beyond the capabilities of the conventional  computer.</a:t>
            </a:r>
            <a:endParaRPr sz="1400" dirty="0">
              <a:latin typeface="Georgia"/>
              <a:cs typeface="Georgia"/>
            </a:endParaRPr>
          </a:p>
          <a:p>
            <a:pPr marL="144744" marR="83260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These are </a:t>
            </a:r>
            <a:r>
              <a:rPr sz="1400" spc="-3" dirty="0">
                <a:latin typeface="Georgia"/>
                <a:cs typeface="Georgia"/>
              </a:rPr>
              <a:t>characterized by the fact that they </a:t>
            </a:r>
            <a:r>
              <a:rPr sz="1400" dirty="0">
                <a:latin typeface="Georgia"/>
                <a:cs typeface="Georgia"/>
              </a:rPr>
              <a:t>require  </a:t>
            </a:r>
            <a:r>
              <a:rPr sz="1400" spc="-3" dirty="0">
                <a:latin typeface="Georgia"/>
                <a:cs typeface="Georgia"/>
              </a:rPr>
              <a:t>vast number </a:t>
            </a:r>
            <a:r>
              <a:rPr sz="1400" spc="-5" dirty="0">
                <a:latin typeface="Georgia"/>
                <a:cs typeface="Georgia"/>
              </a:rPr>
              <a:t>of </a:t>
            </a:r>
            <a:r>
              <a:rPr sz="1400" spc="-3" dirty="0">
                <a:latin typeface="Georgia"/>
                <a:cs typeface="Georgia"/>
              </a:rPr>
              <a:t>computation </a:t>
            </a:r>
            <a:r>
              <a:rPr sz="1400" dirty="0">
                <a:latin typeface="Georgia"/>
                <a:cs typeface="Georgia"/>
              </a:rPr>
              <a:t>and it </a:t>
            </a:r>
            <a:r>
              <a:rPr sz="1400" spc="-3" dirty="0">
                <a:latin typeface="Georgia"/>
                <a:cs typeface="Georgia"/>
              </a:rPr>
              <a:t>take </a:t>
            </a:r>
            <a:r>
              <a:rPr sz="1400" dirty="0">
                <a:latin typeface="Georgia"/>
                <a:cs typeface="Georgia"/>
              </a:rPr>
              <a:t>a  </a:t>
            </a:r>
            <a:r>
              <a:rPr sz="1400" spc="-3" dirty="0">
                <a:latin typeface="Georgia"/>
                <a:cs typeface="Georgia"/>
              </a:rPr>
              <a:t>conventional computer days or even weeks to  complete.</a:t>
            </a:r>
            <a:endParaRPr sz="1400" dirty="0">
              <a:latin typeface="Georgia"/>
              <a:cs typeface="Georgia"/>
            </a:endParaRPr>
          </a:p>
          <a:p>
            <a:pPr marL="144744" marR="25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86054" algn="l"/>
                <a:tab pos="186374" algn="l"/>
              </a:tabLst>
            </a:pPr>
            <a:r>
              <a:rPr sz="1400" spc="-3" dirty="0">
                <a:latin typeface="Georgia"/>
                <a:cs typeface="Georgia"/>
              </a:rPr>
              <a:t>Computers with vector processing </a:t>
            </a:r>
            <a:r>
              <a:rPr sz="1400" dirty="0">
                <a:latin typeface="Georgia"/>
                <a:cs typeface="Georgia"/>
              </a:rPr>
              <a:t>are </a:t>
            </a:r>
            <a:r>
              <a:rPr sz="1400" spc="-5" dirty="0">
                <a:latin typeface="Georgia"/>
                <a:cs typeface="Georgia"/>
              </a:rPr>
              <a:t>able </a:t>
            </a:r>
            <a:r>
              <a:rPr sz="1400" spc="-3" dirty="0">
                <a:latin typeface="Georgia"/>
                <a:cs typeface="Georgia"/>
              </a:rPr>
              <a:t>to handle  such instruction and they have application </a:t>
            </a:r>
            <a:r>
              <a:rPr sz="1400" dirty="0">
                <a:latin typeface="Georgia"/>
                <a:cs typeface="Georgia"/>
              </a:rPr>
              <a:t>in  </a:t>
            </a:r>
            <a:r>
              <a:rPr sz="1400" spc="-3" dirty="0">
                <a:latin typeface="Georgia"/>
                <a:cs typeface="Georgia"/>
              </a:rPr>
              <a:t>following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fields: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40120"/>
            <a:ext cx="3186411" cy="2295273"/>
          </a:xfrm>
          <a:prstGeom prst="rect">
            <a:avLst/>
          </a:prstGeom>
        </p:spPr>
        <p:txBody>
          <a:bodyPr vert="horz" wrap="square" lIns="0" tIns="48035" rIns="0" bIns="0" rtlCol="0">
            <a:spAutoFit/>
          </a:bodyPr>
          <a:lstStyle/>
          <a:p>
            <a:pPr marL="144744" indent="-138340">
              <a:spcBef>
                <a:spcPts val="378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Long </a:t>
            </a:r>
            <a:r>
              <a:rPr sz="1400" spc="-3" dirty="0">
                <a:latin typeface="Georgia"/>
                <a:cs typeface="Georgia"/>
              </a:rPr>
              <a:t>range weather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forecasting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Petroleum</a:t>
            </a:r>
            <a:r>
              <a:rPr sz="1400" spc="-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exploration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Seismic data</a:t>
            </a:r>
            <a:r>
              <a:rPr sz="1400" spc="-1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analysis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Medical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diagnosis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Aerodynamics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3" dirty="0">
                <a:latin typeface="Georgia"/>
                <a:cs typeface="Georgia"/>
              </a:rPr>
              <a:t>space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simulation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Artificial </a:t>
            </a:r>
            <a:r>
              <a:rPr sz="1400" spc="-3" dirty="0">
                <a:latin typeface="Georgia"/>
                <a:cs typeface="Georgia"/>
              </a:rPr>
              <a:t>Intelligence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3" dirty="0">
                <a:latin typeface="Georgia"/>
                <a:cs typeface="Georgia"/>
              </a:rPr>
              <a:t>expert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system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Mapping the human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genome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Image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Processing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751" y="208286"/>
            <a:ext cx="1625060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dirty="0"/>
              <a:t>Vector</a:t>
            </a:r>
            <a:r>
              <a:rPr spc="-28" dirty="0"/>
              <a:t> </a:t>
            </a:r>
            <a:r>
              <a:rPr spc="-3" dirty="0"/>
              <a:t>Operation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4186867" cy="437355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A vector V </a:t>
            </a:r>
            <a:r>
              <a:rPr sz="1400" spc="-5" dirty="0">
                <a:latin typeface="Georgia"/>
                <a:cs typeface="Georgia"/>
              </a:rPr>
              <a:t>of </a:t>
            </a:r>
            <a:r>
              <a:rPr sz="1400" spc="-3" dirty="0">
                <a:latin typeface="Georgia"/>
                <a:cs typeface="Georgia"/>
              </a:rPr>
              <a:t>length </a:t>
            </a:r>
            <a:r>
              <a:rPr sz="1400" dirty="0">
                <a:latin typeface="Georgia"/>
                <a:cs typeface="Georgia"/>
              </a:rPr>
              <a:t>n is </a:t>
            </a:r>
            <a:r>
              <a:rPr sz="1400" spc="-3" dirty="0">
                <a:latin typeface="Georgia"/>
                <a:cs typeface="Georgia"/>
              </a:rPr>
              <a:t>represented </a:t>
            </a:r>
            <a:r>
              <a:rPr sz="1400" dirty="0">
                <a:latin typeface="Georgia"/>
                <a:cs typeface="Georgia"/>
              </a:rPr>
              <a:t>as </a:t>
            </a:r>
            <a:r>
              <a:rPr sz="1400" spc="-3" dirty="0">
                <a:latin typeface="Georgia"/>
                <a:cs typeface="Georgia"/>
              </a:rPr>
              <a:t>row </a:t>
            </a:r>
            <a:r>
              <a:rPr sz="1400" dirty="0">
                <a:latin typeface="Georgia"/>
                <a:cs typeface="Georgia"/>
              </a:rPr>
              <a:t>vector</a:t>
            </a:r>
            <a:r>
              <a:rPr sz="1400" spc="-4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by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831" y="1779017"/>
            <a:ext cx="4126999" cy="65279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2562" indent="-138340" algn="just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element </a:t>
            </a:r>
            <a:r>
              <a:rPr sz="1400" dirty="0">
                <a:latin typeface="Georgia"/>
                <a:cs typeface="Georgia"/>
              </a:rPr>
              <a:t>V</a:t>
            </a:r>
            <a:r>
              <a:rPr sz="900" dirty="0">
                <a:latin typeface="Georgia"/>
                <a:cs typeface="Georgia"/>
              </a:rPr>
              <a:t>i </a:t>
            </a:r>
            <a:r>
              <a:rPr sz="1400" spc="-3" dirty="0">
                <a:latin typeface="Georgia"/>
                <a:cs typeface="Georgia"/>
              </a:rPr>
              <a:t>of vector </a:t>
            </a:r>
            <a:r>
              <a:rPr sz="1400" dirty="0">
                <a:latin typeface="Georgia"/>
                <a:cs typeface="Georgia"/>
              </a:rPr>
              <a:t>V is </a:t>
            </a:r>
            <a:r>
              <a:rPr sz="1400" spc="-3" dirty="0">
                <a:latin typeface="Georgia"/>
                <a:cs typeface="Georgia"/>
              </a:rPr>
              <a:t>written </a:t>
            </a:r>
            <a:r>
              <a:rPr sz="1400" dirty="0">
                <a:latin typeface="Georgia"/>
                <a:cs typeface="Georgia"/>
              </a:rPr>
              <a:t>as V(I) and </a:t>
            </a:r>
            <a:r>
              <a:rPr sz="1400" spc="-3" dirty="0">
                <a:latin typeface="Georgia"/>
                <a:cs typeface="Georgia"/>
              </a:rPr>
              <a:t>the  </a:t>
            </a:r>
            <a:r>
              <a:rPr sz="1400" dirty="0">
                <a:latin typeface="Georgia"/>
                <a:cs typeface="Georgia"/>
              </a:rPr>
              <a:t>index I </a:t>
            </a:r>
            <a:r>
              <a:rPr sz="1400" spc="-3" dirty="0">
                <a:latin typeface="Georgia"/>
                <a:cs typeface="Georgia"/>
              </a:rPr>
              <a:t>refers to </a:t>
            </a:r>
            <a:r>
              <a:rPr sz="1400" dirty="0">
                <a:latin typeface="Georgia"/>
                <a:cs typeface="Georgia"/>
              </a:rPr>
              <a:t>a memory </a:t>
            </a:r>
            <a:r>
              <a:rPr sz="1400" spc="-3" dirty="0">
                <a:latin typeface="Georgia"/>
                <a:cs typeface="Georgia"/>
              </a:rPr>
              <a:t>address </a:t>
            </a:r>
            <a:r>
              <a:rPr sz="1400" spc="-5" dirty="0">
                <a:latin typeface="Georgia"/>
                <a:cs typeface="Georgia"/>
              </a:rPr>
              <a:t>or </a:t>
            </a:r>
            <a:r>
              <a:rPr sz="1400" spc="-3" dirty="0">
                <a:latin typeface="Georgia"/>
                <a:cs typeface="Georgia"/>
              </a:rPr>
              <a:t>register</a:t>
            </a:r>
            <a:r>
              <a:rPr sz="1400" spc="-61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where  the number </a:t>
            </a:r>
            <a:r>
              <a:rPr sz="1400" dirty="0">
                <a:latin typeface="Georgia"/>
                <a:cs typeface="Georgia"/>
              </a:rPr>
              <a:t>is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stored.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3097" y="1076678"/>
            <a:ext cx="3116428" cy="35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81848"/>
            <a:ext cx="3970128" cy="65279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2562" indent="-138340" algn="just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Let </a:t>
            </a:r>
            <a:r>
              <a:rPr sz="1400" spc="-3" dirty="0">
                <a:latin typeface="Georgia"/>
                <a:cs typeface="Georgia"/>
              </a:rPr>
              <a:t>us consider the program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5" dirty="0">
                <a:latin typeface="Georgia"/>
                <a:cs typeface="Georgia"/>
              </a:rPr>
              <a:t>assembly </a:t>
            </a:r>
            <a:r>
              <a:rPr sz="1400" spc="-3" dirty="0">
                <a:latin typeface="Georgia"/>
                <a:cs typeface="Georgia"/>
              </a:rPr>
              <a:t>language  that two vectors </a:t>
            </a:r>
            <a:r>
              <a:rPr sz="1400" dirty="0">
                <a:latin typeface="Georgia"/>
                <a:cs typeface="Georgia"/>
              </a:rPr>
              <a:t>A and B </a:t>
            </a:r>
            <a:r>
              <a:rPr sz="1400" spc="-3" dirty="0">
                <a:latin typeface="Georgia"/>
                <a:cs typeface="Georgia"/>
              </a:rPr>
              <a:t>of length </a:t>
            </a:r>
            <a:r>
              <a:rPr sz="1400" dirty="0">
                <a:latin typeface="Georgia"/>
                <a:cs typeface="Georgia"/>
              </a:rPr>
              <a:t>100 and </a:t>
            </a:r>
            <a:r>
              <a:rPr sz="1400" spc="-3" dirty="0">
                <a:latin typeface="Georgia"/>
                <a:cs typeface="Georgia"/>
              </a:rPr>
              <a:t>put the  result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vector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C.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8350" y="1499658"/>
            <a:ext cx="3025762" cy="1369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781847"/>
            <a:ext cx="4058489" cy="137607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2562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A </a:t>
            </a:r>
            <a:r>
              <a:rPr sz="1400" spc="-3" dirty="0">
                <a:latin typeface="Georgia"/>
                <a:cs typeface="Georgia"/>
              </a:rPr>
              <a:t>computer capable </a:t>
            </a:r>
            <a:r>
              <a:rPr sz="1400" spc="-5" dirty="0">
                <a:latin typeface="Georgia"/>
                <a:cs typeface="Georgia"/>
              </a:rPr>
              <a:t>of </a:t>
            </a:r>
            <a:r>
              <a:rPr sz="1400" dirty="0">
                <a:latin typeface="Georgia"/>
                <a:cs typeface="Georgia"/>
              </a:rPr>
              <a:t>vector </a:t>
            </a:r>
            <a:r>
              <a:rPr sz="1400" spc="-3" dirty="0">
                <a:latin typeface="Georgia"/>
                <a:cs typeface="Georgia"/>
              </a:rPr>
              <a:t>processing eliminates  the overhead associated with the time </a:t>
            </a:r>
            <a:r>
              <a:rPr sz="1400" dirty="0">
                <a:latin typeface="Georgia"/>
                <a:cs typeface="Georgia"/>
              </a:rPr>
              <a:t>it </a:t>
            </a:r>
            <a:r>
              <a:rPr sz="1400" spc="-3" dirty="0">
                <a:latin typeface="Georgia"/>
                <a:cs typeface="Georgia"/>
              </a:rPr>
              <a:t>takes to  fetch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3" dirty="0">
                <a:latin typeface="Georgia"/>
                <a:cs typeface="Georgia"/>
              </a:rPr>
              <a:t>execute the instructions </a:t>
            </a: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the program  </a:t>
            </a:r>
            <a:r>
              <a:rPr sz="1400" spc="-5" dirty="0">
                <a:latin typeface="Georgia"/>
                <a:cs typeface="Georgia"/>
              </a:rPr>
              <a:t>loop.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It </a:t>
            </a:r>
            <a:r>
              <a:rPr sz="1400" spc="-3" dirty="0">
                <a:latin typeface="Georgia"/>
                <a:cs typeface="Georgia"/>
              </a:rPr>
              <a:t>allows operations to be specified with 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4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single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vector </a:t>
            </a:r>
            <a:r>
              <a:rPr sz="1400" dirty="0">
                <a:latin typeface="Georgia"/>
                <a:cs typeface="Georgia"/>
              </a:rPr>
              <a:t>instruction </a:t>
            </a:r>
            <a:r>
              <a:rPr sz="1400" spc="-5" dirty="0">
                <a:latin typeface="Georgia"/>
                <a:cs typeface="Georgia"/>
              </a:rPr>
              <a:t>of </a:t>
            </a:r>
            <a:r>
              <a:rPr sz="1400" spc="-3" dirty="0">
                <a:latin typeface="Georgia"/>
                <a:cs typeface="Georgia"/>
              </a:rPr>
              <a:t>the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form: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1515" y="2153356"/>
            <a:ext cx="3213239" cy="47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670" y="999772"/>
            <a:ext cx="4287393" cy="837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07886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Main</a:t>
            </a:r>
            <a:r>
              <a:rPr spc="-55" dirty="0"/>
              <a:t> </a:t>
            </a:r>
            <a:r>
              <a:rPr spc="10" dirty="0"/>
              <a:t>Memory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422275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774814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450098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1822894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392" y="2195677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392" y="2740533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392" y="3113316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2932" y="339314"/>
            <a:ext cx="4077970" cy="288861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principal technology used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15" dirty="0">
                <a:latin typeface="Arial"/>
                <a:cs typeface="Arial"/>
              </a:rPr>
              <a:t>main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based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i="1" spc="15" dirty="0">
                <a:latin typeface="Arial"/>
                <a:cs typeface="Arial"/>
              </a:rPr>
              <a:t>semiconductor </a:t>
            </a:r>
            <a:r>
              <a:rPr sz="1000" i="1" spc="10" dirty="0">
                <a:latin typeface="Arial"/>
                <a:cs typeface="Arial"/>
              </a:rPr>
              <a:t>integrated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circuit</a:t>
            </a:r>
            <a:r>
              <a:rPr sz="1000" spc="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226060">
              <a:lnSpc>
                <a:spcPct val="100000"/>
              </a:lnSpc>
              <a:spcBef>
                <a:spcPts val="22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Integrated circuit </a:t>
            </a:r>
            <a:r>
              <a:rPr sz="1000" spc="15" dirty="0">
                <a:latin typeface="Arial"/>
                <a:cs typeface="Arial"/>
              </a:rPr>
              <a:t>chips are </a:t>
            </a:r>
            <a:r>
              <a:rPr sz="1000" spc="5" dirty="0">
                <a:latin typeface="Arial"/>
                <a:cs typeface="Arial"/>
              </a:rPr>
              <a:t>available </a:t>
            </a:r>
            <a:r>
              <a:rPr sz="1000" spc="10" dirty="0">
                <a:latin typeface="Arial"/>
                <a:cs typeface="Arial"/>
              </a:rPr>
              <a:t>in two possible </a:t>
            </a:r>
            <a:r>
              <a:rPr sz="1000" spc="15" dirty="0">
                <a:latin typeface="Arial"/>
                <a:cs typeface="Arial"/>
              </a:rPr>
              <a:t>operating  modes:</a:t>
            </a:r>
            <a:endParaRPr sz="1000">
              <a:latin typeface="Arial"/>
              <a:cs typeface="Arial"/>
            </a:endParaRPr>
          </a:p>
          <a:p>
            <a:pPr marL="172085">
              <a:lnSpc>
                <a:spcPct val="100000"/>
              </a:lnSpc>
              <a:spcBef>
                <a:spcPts val="195"/>
              </a:spcBef>
            </a:pPr>
            <a:r>
              <a:rPr sz="900" spc="-30" baseline="13888" dirty="0">
                <a:solidFill>
                  <a:srgbClr val="3333B2"/>
                </a:solidFill>
                <a:latin typeface="Arial Black"/>
                <a:cs typeface="Arial Black"/>
              </a:rPr>
              <a:t>e </a:t>
            </a:r>
            <a:r>
              <a:rPr sz="950" spc="-5" dirty="0">
                <a:latin typeface="Arial"/>
                <a:cs typeface="Arial"/>
              </a:rPr>
              <a:t>Static</a:t>
            </a:r>
            <a:endParaRPr sz="950">
              <a:latin typeface="Arial"/>
              <a:cs typeface="Arial"/>
            </a:endParaRPr>
          </a:p>
          <a:p>
            <a:pPr marL="172085">
              <a:lnSpc>
                <a:spcPct val="100000"/>
              </a:lnSpc>
              <a:spcBef>
                <a:spcPts val="55"/>
              </a:spcBef>
            </a:pPr>
            <a:r>
              <a:rPr sz="900" spc="-30" baseline="13888" dirty="0">
                <a:solidFill>
                  <a:srgbClr val="3333B2"/>
                </a:solidFill>
                <a:latin typeface="Arial Black"/>
                <a:cs typeface="Arial Black"/>
              </a:rPr>
              <a:t>e </a:t>
            </a:r>
            <a:r>
              <a:rPr sz="950" spc="-5" dirty="0">
                <a:latin typeface="Arial"/>
                <a:cs typeface="Arial"/>
              </a:rPr>
              <a:t>Dynamic</a:t>
            </a:r>
            <a:endParaRPr sz="950">
              <a:latin typeface="Arial"/>
              <a:cs typeface="Arial"/>
            </a:endParaRPr>
          </a:p>
          <a:p>
            <a:pPr marL="12700" marR="88900">
              <a:lnSpc>
                <a:spcPct val="112900"/>
              </a:lnSpc>
              <a:spcBef>
                <a:spcPts val="235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Static </a:t>
            </a:r>
            <a:r>
              <a:rPr sz="1000" spc="25" dirty="0">
                <a:latin typeface="Arial"/>
                <a:cs typeface="Arial"/>
              </a:rPr>
              <a:t>RAM </a:t>
            </a:r>
            <a:r>
              <a:rPr sz="1000" spc="15" dirty="0">
                <a:latin typeface="Arial"/>
                <a:cs typeface="Arial"/>
              </a:rPr>
              <a:t>consists essentially of internal </a:t>
            </a:r>
            <a:r>
              <a:rPr sz="1000" spc="10" dirty="0">
                <a:latin typeface="Arial"/>
                <a:cs typeface="Arial"/>
              </a:rPr>
              <a:t>flip-flop </a:t>
            </a:r>
            <a:r>
              <a:rPr sz="1000" spc="15" dirty="0">
                <a:latin typeface="Arial"/>
                <a:cs typeface="Arial"/>
              </a:rPr>
              <a:t>that store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the  </a:t>
            </a:r>
            <a:r>
              <a:rPr sz="1000" spc="20" dirty="0">
                <a:latin typeface="Arial"/>
                <a:cs typeface="Arial"/>
              </a:rPr>
              <a:t>binary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information.</a:t>
            </a:r>
            <a:endParaRPr sz="1000">
              <a:latin typeface="Arial"/>
              <a:cs typeface="Arial"/>
            </a:endParaRPr>
          </a:p>
          <a:p>
            <a:pPr marL="12700" marR="90170">
              <a:lnSpc>
                <a:spcPct val="112900"/>
              </a:lnSpc>
              <a:spcBef>
                <a:spcPts val="225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dynamic </a:t>
            </a:r>
            <a:r>
              <a:rPr sz="1000" spc="25" dirty="0">
                <a:latin typeface="Arial"/>
                <a:cs typeface="Arial"/>
              </a:rPr>
              <a:t>RAM </a:t>
            </a:r>
            <a:r>
              <a:rPr sz="1000" spc="15" dirty="0">
                <a:latin typeface="Arial"/>
                <a:cs typeface="Arial"/>
              </a:rPr>
              <a:t>stores the </a:t>
            </a:r>
            <a:r>
              <a:rPr sz="1000" spc="20" dirty="0">
                <a:latin typeface="Arial"/>
                <a:cs typeface="Arial"/>
              </a:rPr>
              <a:t>binary </a:t>
            </a:r>
            <a:r>
              <a:rPr sz="1000" spc="15" dirty="0">
                <a:latin typeface="Arial"/>
                <a:cs typeface="Arial"/>
              </a:rPr>
              <a:t>information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form of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electronic  charges that are applied 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capacitors.</a:t>
            </a:r>
            <a:endParaRPr sz="1000">
              <a:latin typeface="Arial"/>
              <a:cs typeface="Arial"/>
            </a:endParaRPr>
          </a:p>
          <a:p>
            <a:pPr marL="12700" marR="158115">
              <a:lnSpc>
                <a:spcPct val="112900"/>
              </a:lnSpc>
              <a:spcBef>
                <a:spcPts val="225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stored charge </a:t>
            </a:r>
            <a:r>
              <a:rPr sz="1000" spc="20" dirty="0">
                <a:latin typeface="Arial"/>
                <a:cs typeface="Arial"/>
              </a:rPr>
              <a:t>on </a:t>
            </a:r>
            <a:r>
              <a:rPr sz="1000" spc="15" dirty="0">
                <a:latin typeface="Arial"/>
                <a:cs typeface="Arial"/>
              </a:rPr>
              <a:t>the capacitor tend to discharge with time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and  </a:t>
            </a:r>
            <a:r>
              <a:rPr sz="1000" spc="15" dirty="0">
                <a:latin typeface="Arial"/>
                <a:cs typeface="Arial"/>
              </a:rPr>
              <a:t>the capacitors must </a:t>
            </a:r>
            <a:r>
              <a:rPr sz="1000" spc="20" dirty="0">
                <a:latin typeface="Arial"/>
                <a:cs typeface="Arial"/>
              </a:rPr>
              <a:t>be </a:t>
            </a:r>
            <a:r>
              <a:rPr sz="1000" spc="15" dirty="0">
                <a:latin typeface="Arial"/>
                <a:cs typeface="Arial"/>
              </a:rPr>
              <a:t>periodically recharged </a:t>
            </a:r>
            <a:r>
              <a:rPr sz="1000" spc="5" dirty="0">
                <a:latin typeface="Arial"/>
                <a:cs typeface="Arial"/>
              </a:rPr>
              <a:t>by </a:t>
            </a:r>
            <a:r>
              <a:rPr sz="1000" spc="15" dirty="0">
                <a:latin typeface="Arial"/>
                <a:cs typeface="Arial"/>
              </a:rPr>
              <a:t>refreshing the  dynamic</a:t>
            </a:r>
            <a:r>
              <a:rPr sz="1000" spc="5" dirty="0">
                <a:latin typeface="Arial"/>
                <a:cs typeface="Arial"/>
              </a:rPr>
              <a:t> memory.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225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static </a:t>
            </a:r>
            <a:r>
              <a:rPr sz="1000" spc="25" dirty="0">
                <a:latin typeface="Arial"/>
                <a:cs typeface="Arial"/>
              </a:rPr>
              <a:t>RAM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easier to use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has </a:t>
            </a:r>
            <a:r>
              <a:rPr sz="1000" spc="20" dirty="0">
                <a:latin typeface="Arial"/>
                <a:cs typeface="Arial"/>
              </a:rPr>
              <a:t>shorter </a:t>
            </a:r>
            <a:r>
              <a:rPr sz="1000" spc="15" dirty="0">
                <a:latin typeface="Arial"/>
                <a:cs typeface="Arial"/>
              </a:rPr>
              <a:t>read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write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cycles 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used </a:t>
            </a:r>
            <a:r>
              <a:rPr sz="1000" spc="10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cache.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dynamic </a:t>
            </a:r>
            <a:r>
              <a:rPr sz="1000" spc="20" dirty="0">
                <a:latin typeface="Arial"/>
                <a:cs typeface="Arial"/>
              </a:rPr>
              <a:t>RAMs </a:t>
            </a:r>
            <a:r>
              <a:rPr sz="1000" spc="15" dirty="0">
                <a:latin typeface="Arial"/>
                <a:cs typeface="Arial"/>
              </a:rPr>
              <a:t>are used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15" dirty="0">
                <a:latin typeface="Arial"/>
                <a:cs typeface="Arial"/>
              </a:rPr>
              <a:t>implementing the main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memory.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6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251" y="208286"/>
            <a:ext cx="2028124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Matrix</a:t>
            </a:r>
            <a:r>
              <a:rPr spc="-18" dirty="0"/>
              <a:t> </a:t>
            </a:r>
            <a:r>
              <a:rPr spc="-3" dirty="0"/>
              <a:t>Multiplication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4091144" cy="65279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Let </a:t>
            </a:r>
            <a:r>
              <a:rPr sz="1400" spc="-3" dirty="0">
                <a:latin typeface="Georgia"/>
                <a:cs typeface="Georgia"/>
              </a:rPr>
              <a:t>us consider the multiplication of two </a:t>
            </a:r>
            <a:r>
              <a:rPr sz="1400" dirty="0">
                <a:latin typeface="Georgia"/>
                <a:cs typeface="Georgia"/>
              </a:rPr>
              <a:t>3*3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matrix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dirty="0">
                <a:latin typeface="Georgia"/>
                <a:cs typeface="Georgia"/>
              </a:rPr>
              <a:t>A and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B.</a:t>
            </a:r>
          </a:p>
        </p:txBody>
      </p:sp>
      <p:sp>
        <p:nvSpPr>
          <p:cNvPr id="4" name="object 4"/>
          <p:cNvSpPr/>
          <p:nvPr/>
        </p:nvSpPr>
        <p:spPr>
          <a:xfrm>
            <a:off x="115253" y="1230489"/>
            <a:ext cx="4379595" cy="1565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1529716"/>
            <a:ext cx="4092424" cy="137607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This </a:t>
            </a:r>
            <a:r>
              <a:rPr sz="1400" spc="-3" dirty="0">
                <a:latin typeface="Georgia"/>
                <a:cs typeface="Georgia"/>
              </a:rPr>
              <a:t>requires three multiplication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and(after</a:t>
            </a:r>
            <a:endParaRPr sz="1400" dirty="0">
              <a:latin typeface="Georgia"/>
              <a:cs typeface="Georgia"/>
            </a:endParaRPr>
          </a:p>
          <a:p>
            <a:pPr marL="144744">
              <a:tabLst>
                <a:tab pos="1046833" algn="l"/>
              </a:tabLst>
            </a:pPr>
            <a:r>
              <a:rPr sz="1400" dirty="0">
                <a:latin typeface="Georgia"/>
                <a:cs typeface="Georgia"/>
              </a:rPr>
              <a:t>initializing	</a:t>
            </a:r>
            <a:r>
              <a:rPr sz="1400" spc="-3" dirty="0">
                <a:latin typeface="Georgia"/>
                <a:cs typeface="Georgia"/>
              </a:rPr>
              <a:t>c</a:t>
            </a:r>
            <a:r>
              <a:rPr sz="900" spc="-3" dirty="0">
                <a:latin typeface="Georgia"/>
                <a:cs typeface="Georgia"/>
              </a:rPr>
              <a:t>11 </a:t>
            </a:r>
            <a:r>
              <a:rPr sz="1400" spc="-3" dirty="0">
                <a:latin typeface="Georgia"/>
                <a:cs typeface="Georgia"/>
              </a:rPr>
              <a:t>to </a:t>
            </a:r>
            <a:r>
              <a:rPr sz="1400" dirty="0">
                <a:latin typeface="Georgia"/>
                <a:cs typeface="Georgia"/>
              </a:rPr>
              <a:t>0) </a:t>
            </a:r>
            <a:r>
              <a:rPr sz="1400" spc="-3" dirty="0">
                <a:latin typeface="Georgia"/>
                <a:cs typeface="Georgia"/>
              </a:rPr>
              <a:t>three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addition.</a:t>
            </a:r>
          </a:p>
          <a:p>
            <a:pPr marL="144744" marR="2562" indent="-138340">
              <a:spcBef>
                <a:spcPts val="328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Total number </a:t>
            </a:r>
            <a:r>
              <a:rPr sz="1400" spc="-3" dirty="0">
                <a:latin typeface="Georgia"/>
                <a:cs typeface="Georgia"/>
              </a:rPr>
              <a:t>of </a:t>
            </a:r>
            <a:r>
              <a:rPr sz="1400" spc="-5" dirty="0">
                <a:latin typeface="Georgia"/>
                <a:cs typeface="Georgia"/>
              </a:rPr>
              <a:t>addition </a:t>
            </a:r>
            <a:r>
              <a:rPr sz="1400" spc="-3" dirty="0">
                <a:latin typeface="Georgia"/>
                <a:cs typeface="Georgia"/>
              </a:rPr>
              <a:t>or multiplication </a:t>
            </a:r>
            <a:r>
              <a:rPr sz="1400" dirty="0">
                <a:latin typeface="Georgia"/>
                <a:cs typeface="Georgia"/>
              </a:rPr>
              <a:t>required  is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3*9.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general </a:t>
            </a:r>
            <a:r>
              <a:rPr sz="1400" dirty="0">
                <a:latin typeface="Georgia"/>
                <a:cs typeface="Georgia"/>
              </a:rPr>
              <a:t>inner </a:t>
            </a:r>
            <a:r>
              <a:rPr sz="1400" spc="-3" dirty="0">
                <a:latin typeface="Georgia"/>
                <a:cs typeface="Georgia"/>
              </a:rPr>
              <a:t>product consists of the sum of</a:t>
            </a:r>
            <a:r>
              <a:rPr sz="1400" spc="-53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k</a:t>
            </a:r>
          </a:p>
          <a:p>
            <a:pPr marL="144744"/>
            <a:r>
              <a:rPr sz="1400" spc="-3" dirty="0">
                <a:latin typeface="Georgia"/>
                <a:cs typeface="Georgia"/>
              </a:rPr>
              <a:t>product terms of the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form: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670" y="692150"/>
            <a:ext cx="4264343" cy="776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1280541"/>
            <a:ext cx="4057848" cy="164281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marR="2562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In </a:t>
            </a:r>
            <a:r>
              <a:rPr sz="1400" spc="-3" dirty="0">
                <a:latin typeface="Georgia"/>
                <a:cs typeface="Georgia"/>
              </a:rPr>
              <a:t>typical </a:t>
            </a:r>
            <a:r>
              <a:rPr sz="1400" spc="-5" dirty="0">
                <a:latin typeface="Georgia"/>
                <a:cs typeface="Georgia"/>
              </a:rPr>
              <a:t>application </a:t>
            </a:r>
            <a:r>
              <a:rPr sz="1400" spc="-3" dirty="0">
                <a:latin typeface="Georgia"/>
                <a:cs typeface="Georgia"/>
              </a:rPr>
              <a:t>value of </a:t>
            </a:r>
            <a:r>
              <a:rPr sz="1400" dirty="0">
                <a:latin typeface="Georgia"/>
                <a:cs typeface="Georgia"/>
              </a:rPr>
              <a:t>k </a:t>
            </a:r>
            <a:r>
              <a:rPr sz="1400" spc="-3" dirty="0">
                <a:latin typeface="Georgia"/>
                <a:cs typeface="Georgia"/>
              </a:rPr>
              <a:t>may be </a:t>
            </a:r>
            <a:r>
              <a:rPr sz="1400" dirty="0">
                <a:latin typeface="Georgia"/>
                <a:cs typeface="Georgia"/>
              </a:rPr>
              <a:t>100 </a:t>
            </a:r>
            <a:r>
              <a:rPr sz="1400" spc="-3" dirty="0">
                <a:latin typeface="Georgia"/>
                <a:cs typeface="Georgia"/>
              </a:rPr>
              <a:t>or even  </a:t>
            </a:r>
            <a:r>
              <a:rPr sz="1400" dirty="0">
                <a:latin typeface="Georgia"/>
                <a:cs typeface="Georgia"/>
              </a:rPr>
              <a:t>1000.</a:t>
            </a: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inner product </a:t>
            </a:r>
            <a:r>
              <a:rPr sz="1400" spc="-5" dirty="0">
                <a:latin typeface="Georgia"/>
                <a:cs typeface="Georgia"/>
              </a:rPr>
              <a:t>calculation </a:t>
            </a:r>
            <a:r>
              <a:rPr sz="1400" spc="-3" dirty="0">
                <a:latin typeface="Georgia"/>
                <a:cs typeface="Georgia"/>
              </a:rPr>
              <a:t>on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3" dirty="0">
                <a:latin typeface="Georgia"/>
                <a:cs typeface="Georgia"/>
              </a:rPr>
              <a:t>pipeline</a:t>
            </a:r>
            <a:r>
              <a:rPr sz="1400" spc="-8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vector</a:t>
            </a:r>
          </a:p>
          <a:p>
            <a:pPr marL="144744"/>
            <a:r>
              <a:rPr sz="1400" spc="-3" dirty="0">
                <a:latin typeface="Georgia"/>
                <a:cs typeface="Georgia"/>
              </a:rPr>
              <a:t>processor </a:t>
            </a:r>
            <a:r>
              <a:rPr sz="1400" dirty="0">
                <a:latin typeface="Georgia"/>
                <a:cs typeface="Georgia"/>
              </a:rPr>
              <a:t>is </a:t>
            </a:r>
            <a:r>
              <a:rPr sz="1400" spc="-3" dirty="0">
                <a:latin typeface="Georgia"/>
                <a:cs typeface="Georgia"/>
              </a:rPr>
              <a:t>shown</a:t>
            </a:r>
            <a:r>
              <a:rPr sz="1400" spc="-3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below.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8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5" dirty="0">
                <a:latin typeface="Georgia"/>
                <a:cs typeface="Georgia"/>
              </a:rPr>
              <a:t>Floating </a:t>
            </a:r>
            <a:r>
              <a:rPr sz="1400" spc="-3" dirty="0">
                <a:latin typeface="Georgia"/>
                <a:cs typeface="Georgia"/>
              </a:rPr>
              <a:t>point adder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3" dirty="0">
                <a:latin typeface="Georgia"/>
                <a:cs typeface="Georgia"/>
              </a:rPr>
              <a:t>multiplier </a:t>
            </a:r>
            <a:r>
              <a:rPr sz="1400" dirty="0">
                <a:latin typeface="Georgia"/>
                <a:cs typeface="Georgia"/>
              </a:rPr>
              <a:t>are </a:t>
            </a:r>
            <a:r>
              <a:rPr sz="1400" spc="-3" dirty="0">
                <a:latin typeface="Georgia"/>
                <a:cs typeface="Georgia"/>
              </a:rPr>
              <a:t>assumed</a:t>
            </a:r>
            <a:r>
              <a:rPr sz="1400" spc="-2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to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have </a:t>
            </a:r>
            <a:r>
              <a:rPr sz="1400" spc="-5" dirty="0">
                <a:latin typeface="Georgia"/>
                <a:cs typeface="Georgia"/>
              </a:rPr>
              <a:t>four </a:t>
            </a:r>
            <a:r>
              <a:rPr sz="1400" spc="-3" dirty="0">
                <a:latin typeface="Georgia"/>
                <a:cs typeface="Georgia"/>
              </a:rPr>
              <a:t>segments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each.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5757" y="922867"/>
            <a:ext cx="3343091" cy="211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37" y="1076678"/>
            <a:ext cx="4287392" cy="173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31" y="2277366"/>
            <a:ext cx="4155813" cy="437355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5" dirty="0">
                <a:latin typeface="Georgia"/>
                <a:cs typeface="Georgia"/>
              </a:rPr>
              <a:t>four </a:t>
            </a:r>
            <a:r>
              <a:rPr sz="1400" spc="-3" dirty="0">
                <a:latin typeface="Georgia"/>
                <a:cs typeface="Georgia"/>
              </a:rPr>
              <a:t>partial </a:t>
            </a:r>
            <a:r>
              <a:rPr sz="1400" spc="-5" dirty="0">
                <a:latin typeface="Georgia"/>
                <a:cs typeface="Georgia"/>
              </a:rPr>
              <a:t>sum </a:t>
            </a:r>
            <a:r>
              <a:rPr sz="1400" dirty="0">
                <a:latin typeface="Georgia"/>
                <a:cs typeface="Georgia"/>
              </a:rPr>
              <a:t>are </a:t>
            </a:r>
            <a:r>
              <a:rPr sz="1400" spc="-3" dirty="0">
                <a:latin typeface="Georgia"/>
                <a:cs typeface="Georgia"/>
              </a:rPr>
              <a:t>added to form the final</a:t>
            </a:r>
            <a:r>
              <a:rPr sz="1400" spc="-2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sum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670" y="807508"/>
            <a:ext cx="4341946" cy="145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924" y="208286"/>
            <a:ext cx="1993868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Memory</a:t>
            </a:r>
            <a:r>
              <a:rPr spc="-23" dirty="0"/>
              <a:t> </a:t>
            </a:r>
            <a:r>
              <a:rPr dirty="0"/>
              <a:t>Interleaving</a:t>
            </a:r>
          </a:p>
        </p:txBody>
      </p:sp>
      <p:sp>
        <p:nvSpPr>
          <p:cNvPr id="3" name="object 3"/>
          <p:cNvSpPr/>
          <p:nvPr/>
        </p:nvSpPr>
        <p:spPr>
          <a:xfrm>
            <a:off x="384175" y="787512"/>
            <a:ext cx="3841750" cy="2365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3220" y="208286"/>
            <a:ext cx="1500203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dirty="0"/>
              <a:t>Array</a:t>
            </a:r>
            <a:r>
              <a:rPr spc="-45" dirty="0"/>
              <a:t> </a:t>
            </a:r>
            <a:r>
              <a:rPr dirty="0"/>
              <a:t>Processor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4034798" cy="1347860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An </a:t>
            </a:r>
            <a:r>
              <a:rPr sz="1400" spc="-3" dirty="0">
                <a:latin typeface="Georgia"/>
                <a:cs typeface="Georgia"/>
              </a:rPr>
              <a:t>array processor </a:t>
            </a:r>
            <a:r>
              <a:rPr sz="1400" dirty="0">
                <a:latin typeface="Georgia"/>
                <a:cs typeface="Georgia"/>
              </a:rPr>
              <a:t>is a </a:t>
            </a:r>
            <a:r>
              <a:rPr sz="1400" spc="-3" dirty="0">
                <a:latin typeface="Georgia"/>
                <a:cs typeface="Georgia"/>
              </a:rPr>
              <a:t>processor that performs</a:t>
            </a:r>
            <a:r>
              <a:rPr sz="1400" spc="-8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the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computations on large arrays of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data.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There are </a:t>
            </a:r>
            <a:r>
              <a:rPr sz="1400" spc="-3" dirty="0">
                <a:latin typeface="Georgia"/>
                <a:cs typeface="Georgia"/>
              </a:rPr>
              <a:t>two different types of array</a:t>
            </a:r>
            <a:r>
              <a:rPr sz="1400" spc="-5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processor:</a:t>
            </a:r>
            <a:endParaRPr sz="1400" dirty="0">
              <a:latin typeface="Georgia"/>
              <a:cs typeface="Georgia"/>
            </a:endParaRPr>
          </a:p>
          <a:p>
            <a:pPr marL="283084" lvl="1" indent="-138340">
              <a:spcBef>
                <a:spcPts val="27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Attached Array</a:t>
            </a:r>
            <a:r>
              <a:rPr sz="1100" spc="13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Processor</a:t>
            </a:r>
            <a:endParaRPr sz="1100" dirty="0">
              <a:latin typeface="Georgia"/>
              <a:cs typeface="Georgia"/>
            </a:endParaRPr>
          </a:p>
          <a:p>
            <a:pPr marL="283084" lvl="1" indent="-138340"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283084" algn="l"/>
              </a:tabLst>
            </a:pP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SIMD Array</a:t>
            </a:r>
            <a:r>
              <a:rPr sz="1100" spc="8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1100" spc="-3" dirty="0">
                <a:solidFill>
                  <a:srgbClr val="636B85"/>
                </a:solidFill>
                <a:latin typeface="Georgia"/>
                <a:cs typeface="Georgia"/>
              </a:rPr>
              <a:t>Processor</a:t>
            </a:r>
            <a:endParaRPr sz="11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921" y="208286"/>
            <a:ext cx="2388928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dirty="0"/>
              <a:t>Attached Array</a:t>
            </a:r>
            <a:r>
              <a:rPr spc="-43" dirty="0"/>
              <a:t> </a:t>
            </a:r>
            <a:r>
              <a:rPr dirty="0"/>
              <a:t>Processor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4121237" cy="15915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It is </a:t>
            </a:r>
            <a:r>
              <a:rPr sz="1400" spc="-3" dirty="0">
                <a:latin typeface="Georgia"/>
                <a:cs typeface="Georgia"/>
              </a:rPr>
              <a:t>designed </a:t>
            </a:r>
            <a:r>
              <a:rPr sz="1400" dirty="0">
                <a:latin typeface="Georgia"/>
                <a:cs typeface="Georgia"/>
              </a:rPr>
              <a:t>as a </a:t>
            </a:r>
            <a:r>
              <a:rPr sz="1400" spc="-3" dirty="0">
                <a:latin typeface="Georgia"/>
                <a:cs typeface="Georgia"/>
              </a:rPr>
              <a:t>peripheral for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3" dirty="0">
                <a:latin typeface="Georgia"/>
                <a:cs typeface="Georgia"/>
              </a:rPr>
              <a:t>conventional</a:t>
            </a:r>
            <a:r>
              <a:rPr sz="1400" spc="-7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host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computer.</a:t>
            </a:r>
            <a:endParaRPr sz="1400" dirty="0">
              <a:latin typeface="Georgia"/>
              <a:cs typeface="Georgia"/>
            </a:endParaRPr>
          </a:p>
          <a:p>
            <a:pPr marL="144744" marR="29397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Its </a:t>
            </a:r>
            <a:r>
              <a:rPr sz="1400" spc="-3" dirty="0">
                <a:latin typeface="Georgia"/>
                <a:cs typeface="Georgia"/>
              </a:rPr>
              <a:t>purpose </a:t>
            </a:r>
            <a:r>
              <a:rPr sz="1400" dirty="0">
                <a:latin typeface="Georgia"/>
                <a:cs typeface="Georgia"/>
              </a:rPr>
              <a:t>is </a:t>
            </a:r>
            <a:r>
              <a:rPr sz="1400" spc="-3" dirty="0">
                <a:latin typeface="Georgia"/>
                <a:cs typeface="Georgia"/>
              </a:rPr>
              <a:t>to enhance the performance of the  computer by providing vector</a:t>
            </a:r>
            <a:r>
              <a:rPr sz="1400" spc="-4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processing.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It achieves </a:t>
            </a:r>
            <a:r>
              <a:rPr sz="1400" spc="-3" dirty="0">
                <a:latin typeface="Georgia"/>
                <a:cs typeface="Georgia"/>
              </a:rPr>
              <a:t>high performance by means </a:t>
            </a:r>
            <a:r>
              <a:rPr sz="1400" spc="-5" dirty="0">
                <a:latin typeface="Georgia"/>
                <a:cs typeface="Georgia"/>
              </a:rPr>
              <a:t>of</a:t>
            </a:r>
            <a:r>
              <a:rPr sz="1400" spc="-33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parallel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processing with multiple functional</a:t>
            </a:r>
            <a:r>
              <a:rPr sz="1400" spc="-1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units.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134" y="1038225"/>
            <a:ext cx="4287392" cy="1768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29" y="208286"/>
            <a:ext cx="2108160" cy="21421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pc="-3" dirty="0"/>
              <a:t>SIMD </a:t>
            </a:r>
            <a:r>
              <a:rPr dirty="0"/>
              <a:t>Array</a:t>
            </a:r>
            <a:r>
              <a:rPr spc="-18" dirty="0"/>
              <a:t> </a:t>
            </a:r>
            <a:r>
              <a:rPr spc="-3" dirty="0"/>
              <a:t>Processor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31" y="781848"/>
            <a:ext cx="4164457" cy="1806960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44744" indent="-138340">
              <a:spcBef>
                <a:spcPts val="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It is </a:t>
            </a:r>
            <a:r>
              <a:rPr sz="1400" spc="-3" dirty="0">
                <a:latin typeface="Georgia"/>
                <a:cs typeface="Georgia"/>
              </a:rPr>
              <a:t>processor which consists </a:t>
            </a:r>
            <a:r>
              <a:rPr sz="1400" spc="-5" dirty="0">
                <a:latin typeface="Georgia"/>
                <a:cs typeface="Georgia"/>
              </a:rPr>
              <a:t>of multiple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processing</a:t>
            </a:r>
            <a:endParaRPr sz="1400" dirty="0">
              <a:latin typeface="Georgia"/>
              <a:cs typeface="Georgia"/>
            </a:endParaRPr>
          </a:p>
          <a:p>
            <a:pPr marL="144744"/>
            <a:r>
              <a:rPr sz="1400" spc="-3" dirty="0">
                <a:latin typeface="Georgia"/>
                <a:cs typeface="Georgia"/>
              </a:rPr>
              <a:t>unit operating </a:t>
            </a:r>
            <a:r>
              <a:rPr sz="1400" dirty="0">
                <a:latin typeface="Georgia"/>
                <a:cs typeface="Georgia"/>
              </a:rPr>
              <a:t>in</a:t>
            </a:r>
            <a:r>
              <a:rPr sz="1400" spc="-8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parallel.</a:t>
            </a:r>
            <a:endParaRPr sz="1400" dirty="0">
              <a:latin typeface="Georgia"/>
              <a:cs typeface="Georgia"/>
            </a:endParaRPr>
          </a:p>
          <a:p>
            <a:pPr marL="144744" marR="2562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dirty="0">
                <a:latin typeface="Georgia"/>
                <a:cs typeface="Georgia"/>
              </a:rPr>
              <a:t>The </a:t>
            </a:r>
            <a:r>
              <a:rPr sz="1400" spc="-3" dirty="0">
                <a:latin typeface="Georgia"/>
                <a:cs typeface="Georgia"/>
              </a:rPr>
              <a:t>processing units are synchronized to perform  the same task under control of </a:t>
            </a:r>
            <a:r>
              <a:rPr sz="1400" spc="-5" dirty="0">
                <a:latin typeface="Georgia"/>
                <a:cs typeface="Georgia"/>
              </a:rPr>
              <a:t>common </a:t>
            </a:r>
            <a:r>
              <a:rPr sz="1400" spc="-3" dirty="0">
                <a:latin typeface="Georgia"/>
                <a:cs typeface="Georgia"/>
              </a:rPr>
              <a:t>control</a:t>
            </a:r>
            <a:r>
              <a:rPr sz="1400" spc="-23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unit.</a:t>
            </a:r>
            <a:endParaRPr sz="1400" dirty="0">
              <a:latin typeface="Georgia"/>
              <a:cs typeface="Georgia"/>
            </a:endParaRPr>
          </a:p>
          <a:p>
            <a:pPr marL="144744" indent="-138340">
              <a:spcBef>
                <a:spcPts val="3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144744" algn="l"/>
              </a:tabLst>
            </a:pPr>
            <a:r>
              <a:rPr sz="1400" spc="-3" dirty="0">
                <a:latin typeface="Georgia"/>
                <a:cs typeface="Georgia"/>
              </a:rPr>
              <a:t>Each processor elements(PE) includes </a:t>
            </a:r>
            <a:r>
              <a:rPr sz="1400" spc="-5" dirty="0">
                <a:latin typeface="Georgia"/>
                <a:cs typeface="Georgia"/>
              </a:rPr>
              <a:t>an </a:t>
            </a:r>
            <a:r>
              <a:rPr sz="1400" dirty="0">
                <a:latin typeface="Georgia"/>
                <a:cs typeface="Georgia"/>
              </a:rPr>
              <a:t>ALU ,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</a:t>
            </a:r>
          </a:p>
          <a:p>
            <a:pPr marL="144744"/>
            <a:r>
              <a:rPr sz="1400" spc="-3" dirty="0">
                <a:latin typeface="Georgia"/>
                <a:cs typeface="Georgia"/>
              </a:rPr>
              <a:t>floating point </a:t>
            </a:r>
            <a:r>
              <a:rPr sz="1400" dirty="0">
                <a:latin typeface="Georgia"/>
                <a:cs typeface="Georgia"/>
              </a:rPr>
              <a:t>arithmetic </a:t>
            </a:r>
            <a:r>
              <a:rPr sz="1400" spc="-3" dirty="0">
                <a:latin typeface="Georgia"/>
                <a:cs typeface="Georgia"/>
              </a:rPr>
              <a:t>unit </a:t>
            </a:r>
            <a:r>
              <a:rPr sz="1400" dirty="0">
                <a:latin typeface="Georgia"/>
                <a:cs typeface="Georgia"/>
              </a:rPr>
              <a:t>and </a:t>
            </a:r>
            <a:r>
              <a:rPr sz="1400" spc="-3" dirty="0">
                <a:latin typeface="Georgia"/>
                <a:cs typeface="Georgia"/>
              </a:rPr>
              <a:t>working</a:t>
            </a:r>
            <a:r>
              <a:rPr sz="1400" spc="-18" dirty="0">
                <a:latin typeface="Georgia"/>
                <a:cs typeface="Georgia"/>
              </a:rPr>
              <a:t> </a:t>
            </a:r>
            <a:r>
              <a:rPr sz="1400" spc="-3" dirty="0">
                <a:latin typeface="Georgia"/>
                <a:cs typeface="Georgia"/>
              </a:rPr>
              <a:t>register.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35826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Auxiliary</a:t>
            </a:r>
            <a:r>
              <a:rPr spc="-25" dirty="0"/>
              <a:t> </a:t>
            </a:r>
            <a:r>
              <a:rPr spc="10" dirty="0"/>
              <a:t>Memory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846607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228725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610829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1992934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932" y="763660"/>
            <a:ext cx="4058920" cy="186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84175">
              <a:lnSpc>
                <a:spcPct val="112900"/>
              </a:lnSpc>
              <a:spcBef>
                <a:spcPts val="9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Most </a:t>
            </a:r>
            <a:r>
              <a:rPr sz="1000" spc="20" dirty="0">
                <a:latin typeface="Arial"/>
                <a:cs typeface="Arial"/>
              </a:rPr>
              <a:t>common </a:t>
            </a:r>
            <a:r>
              <a:rPr sz="1000" spc="15" dirty="0">
                <a:latin typeface="Arial"/>
                <a:cs typeface="Arial"/>
              </a:rPr>
              <a:t>auxiliary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devices </a:t>
            </a:r>
            <a:r>
              <a:rPr sz="1000" spc="15" dirty="0">
                <a:latin typeface="Arial"/>
                <a:cs typeface="Arial"/>
              </a:rPr>
              <a:t>used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computer  system are magnetic disk </a:t>
            </a:r>
            <a:r>
              <a:rPr sz="1000" spc="20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tapes.</a:t>
            </a:r>
            <a:endParaRPr sz="1000">
              <a:latin typeface="Arial"/>
              <a:cs typeface="Arial"/>
            </a:endParaRPr>
          </a:p>
          <a:p>
            <a:pPr marL="12700" marR="111125">
              <a:lnSpc>
                <a:spcPct val="112900"/>
              </a:lnSpc>
              <a:spcBef>
                <a:spcPts val="300"/>
              </a:spcBef>
            </a:pPr>
            <a:r>
              <a:rPr sz="1000" spc="15" dirty="0">
                <a:latin typeface="Arial"/>
                <a:cs typeface="Arial"/>
              </a:rPr>
              <a:t>Other components used, </a:t>
            </a:r>
            <a:r>
              <a:rPr sz="1000" spc="5" dirty="0">
                <a:latin typeface="Arial"/>
                <a:cs typeface="Arial"/>
              </a:rPr>
              <a:t>but </a:t>
            </a:r>
            <a:r>
              <a:rPr sz="1000" spc="15" dirty="0">
                <a:latin typeface="Arial"/>
                <a:cs typeface="Arial"/>
              </a:rPr>
              <a:t>not as </a:t>
            </a:r>
            <a:r>
              <a:rPr sz="1000" spc="5" dirty="0">
                <a:latin typeface="Arial"/>
                <a:cs typeface="Arial"/>
              </a:rPr>
              <a:t>frequently, </a:t>
            </a:r>
            <a:r>
              <a:rPr sz="1000" spc="15" dirty="0">
                <a:latin typeface="Arial"/>
                <a:cs typeface="Arial"/>
              </a:rPr>
              <a:t>are magnetic drums,  magnetic </a:t>
            </a:r>
            <a:r>
              <a:rPr sz="1000" spc="5" dirty="0">
                <a:latin typeface="Arial"/>
                <a:cs typeface="Arial"/>
              </a:rPr>
              <a:t>bubble memory,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0" dirty="0">
                <a:latin typeface="Arial"/>
                <a:cs typeface="Arial"/>
              </a:rPr>
              <a:t>optical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disks.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5" dirty="0">
                <a:latin typeface="Arial"/>
                <a:cs typeface="Arial"/>
              </a:rPr>
              <a:t>average </a:t>
            </a:r>
            <a:r>
              <a:rPr sz="1000" spc="15" dirty="0">
                <a:latin typeface="Arial"/>
                <a:cs typeface="Arial"/>
              </a:rPr>
              <a:t>time required to reach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storage location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25" dirty="0">
                <a:latin typeface="Arial"/>
                <a:cs typeface="Arial"/>
              </a:rPr>
              <a:t>memory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and  </a:t>
            </a:r>
            <a:r>
              <a:rPr sz="1000" spc="15" dirty="0">
                <a:latin typeface="Arial"/>
                <a:cs typeface="Arial"/>
              </a:rPr>
              <a:t>obtain </a:t>
            </a:r>
            <a:r>
              <a:rPr sz="1000" spc="10" dirty="0">
                <a:latin typeface="Arial"/>
                <a:cs typeface="Arial"/>
              </a:rPr>
              <a:t>its </a:t>
            </a:r>
            <a:r>
              <a:rPr sz="1000" spc="15" dirty="0">
                <a:latin typeface="Arial"/>
                <a:cs typeface="Arial"/>
              </a:rPr>
              <a:t>contents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called the </a:t>
            </a:r>
            <a:r>
              <a:rPr sz="1000" i="1" spc="15" dirty="0">
                <a:latin typeface="Arial"/>
                <a:cs typeface="Arial"/>
              </a:rPr>
              <a:t>access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15" dirty="0">
                <a:latin typeface="Arial"/>
                <a:cs typeface="Arial"/>
              </a:rPr>
              <a:t>time</a:t>
            </a:r>
            <a:r>
              <a:rPr sz="1000" spc="1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90805">
              <a:lnSpc>
                <a:spcPct val="112900"/>
              </a:lnSpc>
              <a:spcBef>
                <a:spcPts val="300"/>
              </a:spcBef>
            </a:pPr>
            <a:r>
              <a:rPr sz="1000" spc="15" dirty="0">
                <a:latin typeface="Arial"/>
                <a:cs typeface="Arial"/>
              </a:rPr>
              <a:t>In electromechanical </a:t>
            </a:r>
            <a:r>
              <a:rPr sz="1000" spc="10" dirty="0">
                <a:latin typeface="Arial"/>
                <a:cs typeface="Arial"/>
              </a:rPr>
              <a:t>devices </a:t>
            </a:r>
            <a:r>
              <a:rPr sz="1000" spc="15" dirty="0">
                <a:latin typeface="Arial"/>
                <a:cs typeface="Arial"/>
              </a:rPr>
              <a:t>with moving </a:t>
            </a:r>
            <a:r>
              <a:rPr sz="1000" spc="20" dirty="0">
                <a:latin typeface="Arial"/>
                <a:cs typeface="Arial"/>
              </a:rPr>
              <a:t>parts </a:t>
            </a:r>
            <a:r>
              <a:rPr sz="1000" spc="15" dirty="0">
                <a:latin typeface="Arial"/>
                <a:cs typeface="Arial"/>
              </a:rPr>
              <a:t>such as disks </a:t>
            </a:r>
            <a:r>
              <a:rPr sz="1000" spc="20" dirty="0">
                <a:latin typeface="Arial"/>
                <a:cs typeface="Arial"/>
              </a:rPr>
              <a:t>an  </a:t>
            </a:r>
            <a:r>
              <a:rPr sz="1000" spc="10" dirty="0">
                <a:latin typeface="Arial"/>
                <a:cs typeface="Arial"/>
              </a:rPr>
              <a:t>tapes, </a:t>
            </a:r>
            <a:r>
              <a:rPr sz="1000" spc="15" dirty="0">
                <a:latin typeface="Arial"/>
                <a:cs typeface="Arial"/>
              </a:rPr>
              <a:t>the access time consists of </a:t>
            </a:r>
            <a:r>
              <a:rPr sz="1000" i="1" spc="15" dirty="0">
                <a:latin typeface="Arial"/>
                <a:cs typeface="Arial"/>
              </a:rPr>
              <a:t>seek time </a:t>
            </a:r>
            <a:r>
              <a:rPr sz="1000" spc="15" dirty="0">
                <a:latin typeface="Arial"/>
                <a:cs typeface="Arial"/>
              </a:rPr>
              <a:t>required to position the  read-write </a:t>
            </a:r>
            <a:r>
              <a:rPr sz="1000" spc="20" dirty="0">
                <a:latin typeface="Arial"/>
                <a:cs typeface="Arial"/>
              </a:rPr>
              <a:t>head </a:t>
            </a:r>
            <a:r>
              <a:rPr sz="1000" spc="15" dirty="0">
                <a:latin typeface="Arial"/>
                <a:cs typeface="Arial"/>
              </a:rPr>
              <a:t>to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location </a:t>
            </a:r>
            <a:r>
              <a:rPr sz="1000" spc="20" dirty="0">
                <a:latin typeface="Arial"/>
                <a:cs typeface="Arial"/>
              </a:rPr>
              <a:t>and a </a:t>
            </a:r>
            <a:r>
              <a:rPr sz="1000" i="1" spc="5" dirty="0">
                <a:latin typeface="Arial"/>
                <a:cs typeface="Arial"/>
              </a:rPr>
              <a:t>transfer </a:t>
            </a:r>
            <a:r>
              <a:rPr sz="1000" i="1" spc="15" dirty="0">
                <a:latin typeface="Arial"/>
                <a:cs typeface="Arial"/>
              </a:rPr>
              <a:t>time </a:t>
            </a:r>
            <a:r>
              <a:rPr sz="1000" spc="15" dirty="0">
                <a:latin typeface="Arial"/>
                <a:cs typeface="Arial"/>
              </a:rPr>
              <a:t>required to </a:t>
            </a:r>
            <a:r>
              <a:rPr sz="1000" spc="5" dirty="0">
                <a:latin typeface="Arial"/>
                <a:cs typeface="Arial"/>
              </a:rPr>
              <a:t>transfer  </a:t>
            </a:r>
            <a:r>
              <a:rPr sz="1000" spc="15" dirty="0">
                <a:latin typeface="Arial"/>
                <a:cs typeface="Arial"/>
              </a:rPr>
              <a:t>data to or from 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devices.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7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473" y="770593"/>
            <a:ext cx="3672713" cy="2307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63069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dirty="0">
                <a:latin typeface="Arial"/>
                <a:cs typeface="Arial"/>
              </a:rPr>
              <a:t>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12625" y="130355"/>
            <a:ext cx="1565513" cy="19739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1200" b="1" spc="-3" dirty="0">
                <a:latin typeface="Arial"/>
                <a:cs typeface="Arial"/>
              </a:rPr>
              <a:t>MULTIPROCESSORS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411" y="803855"/>
            <a:ext cx="1979142" cy="1526884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01513" indent="-95108">
              <a:spcBef>
                <a:spcPts val="50"/>
              </a:spcBef>
              <a:buFont typeface="Arial"/>
              <a:buChar char="•"/>
              <a:tabLst>
                <a:tab pos="78136" algn="l"/>
              </a:tabLst>
            </a:pPr>
            <a:r>
              <a:rPr sz="900" b="1" spc="-3" dirty="0">
                <a:latin typeface="Arial"/>
                <a:cs typeface="Arial"/>
              </a:rPr>
              <a:t>Characteristics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Multiprocessors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 marL="101513" indent="-95108">
              <a:spcBef>
                <a:spcPts val="3"/>
              </a:spcBef>
              <a:buFont typeface="Arial"/>
              <a:buChar char="•"/>
              <a:tabLst>
                <a:tab pos="78136" algn="l"/>
              </a:tabLst>
            </a:pPr>
            <a:r>
              <a:rPr sz="900" b="1" spc="-3" dirty="0">
                <a:latin typeface="Arial"/>
                <a:cs typeface="Arial"/>
              </a:rPr>
              <a:t>Interconnection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Structures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3"/>
              </a:spcBef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 marL="101513" indent="-95108">
              <a:buFont typeface="Arial"/>
              <a:buChar char="•"/>
              <a:tabLst>
                <a:tab pos="78136" algn="l"/>
              </a:tabLst>
            </a:pPr>
            <a:r>
              <a:rPr sz="900" b="1" spc="-3" dirty="0">
                <a:latin typeface="Arial"/>
                <a:cs typeface="Arial"/>
              </a:rPr>
              <a:t>Interprocessor</a:t>
            </a:r>
            <a:r>
              <a:rPr sz="900" b="1" spc="-33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Arbitration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8"/>
              </a:spcBef>
              <a:buFont typeface="Arial"/>
              <a:buChar char="•"/>
            </a:pPr>
            <a:endParaRPr sz="1000" dirty="0">
              <a:latin typeface="Times New Roman"/>
              <a:cs typeface="Times New Roman"/>
            </a:endParaRPr>
          </a:p>
          <a:p>
            <a:pPr marL="101513" marR="188296" indent="-95108">
              <a:lnSpc>
                <a:spcPct val="110000"/>
              </a:lnSpc>
              <a:buFont typeface="Arial"/>
              <a:buChar char="•"/>
              <a:tabLst>
                <a:tab pos="78136" algn="l"/>
              </a:tabLst>
            </a:pPr>
            <a:r>
              <a:rPr sz="900" b="1" spc="-3" dirty="0">
                <a:latin typeface="Arial"/>
                <a:cs typeface="Arial"/>
              </a:rPr>
              <a:t>Interprocessor</a:t>
            </a:r>
            <a:r>
              <a:rPr sz="900" b="1" spc="-3" dirty="0">
                <a:latin typeface="Arial"/>
                <a:cs typeface="Arial"/>
              </a:rPr>
              <a:t> Communication  and Synchronization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3"/>
              </a:spcBef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 marL="101513" indent="-95108">
              <a:buFont typeface="Arial"/>
              <a:buChar char="•"/>
              <a:tabLst>
                <a:tab pos="78136" algn="l"/>
              </a:tabLst>
            </a:pPr>
            <a:r>
              <a:rPr sz="900" b="1" spc="-3" dirty="0">
                <a:latin typeface="Arial"/>
                <a:cs typeface="Arial"/>
              </a:rPr>
              <a:t>Cache Coherence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921" y="621461"/>
            <a:ext cx="4271706" cy="2267136"/>
          </a:xfrm>
          <a:prstGeom prst="rect">
            <a:avLst/>
          </a:prstGeom>
        </p:spPr>
        <p:txBody>
          <a:bodyPr vert="horz" wrap="square" lIns="0" tIns="4803" rIns="0" bIns="0" rtlCol="0">
            <a:spAutoFit/>
          </a:bodyPr>
          <a:lstStyle/>
          <a:p>
            <a:pPr marL="37787" marR="233128" indent="-31703">
              <a:lnSpc>
                <a:spcPct val="101099"/>
              </a:lnSpc>
              <a:spcBef>
                <a:spcPts val="38"/>
              </a:spcBef>
            </a:pPr>
            <a:r>
              <a:rPr sz="900" b="1" spc="-3" dirty="0">
                <a:latin typeface="Arial"/>
                <a:cs typeface="Arial"/>
              </a:rPr>
              <a:t>A multiprocessor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spc="-3" dirty="0">
                <a:latin typeface="Arial"/>
                <a:cs typeface="Arial"/>
              </a:rPr>
              <a:t>is an interconnection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5" dirty="0">
                <a:latin typeface="Arial"/>
                <a:cs typeface="Arial"/>
              </a:rPr>
              <a:t>two </a:t>
            </a:r>
            <a:r>
              <a:rPr sz="900" b="1" spc="-3" dirty="0">
                <a:latin typeface="Arial"/>
                <a:cs typeface="Arial"/>
              </a:rPr>
              <a:t>or more </a:t>
            </a:r>
            <a:r>
              <a:rPr sz="900" b="1" spc="-10" dirty="0">
                <a:latin typeface="Arial"/>
                <a:cs typeface="Arial"/>
              </a:rPr>
              <a:t>CPU’s </a:t>
            </a:r>
            <a:r>
              <a:rPr sz="900" b="1" spc="3" dirty="0">
                <a:latin typeface="Arial"/>
                <a:cs typeface="Arial"/>
              </a:rPr>
              <a:t>with  </a:t>
            </a:r>
            <a:r>
              <a:rPr sz="900" b="1" spc="-3" dirty="0">
                <a:latin typeface="Arial"/>
                <a:cs typeface="Arial"/>
              </a:rPr>
              <a:t>memory </a:t>
            </a:r>
            <a:r>
              <a:rPr sz="900" b="1" dirty="0">
                <a:latin typeface="Arial"/>
                <a:cs typeface="Arial"/>
              </a:rPr>
              <a:t>and input-output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equipment.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6405"/>
            <a:r>
              <a:rPr sz="900" b="1" spc="-3" dirty="0">
                <a:latin typeface="Arial"/>
                <a:cs typeface="Arial"/>
              </a:rPr>
              <a:t>Multiprocessors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spc="-3" dirty="0">
                <a:latin typeface="Arial"/>
                <a:cs typeface="Arial"/>
              </a:rPr>
              <a:t>are classified as multiple instruction </a:t>
            </a:r>
            <a:r>
              <a:rPr sz="900" b="1" spc="-5" dirty="0">
                <a:latin typeface="Arial"/>
                <a:cs typeface="Arial"/>
              </a:rPr>
              <a:t>stream,</a:t>
            </a:r>
            <a:r>
              <a:rPr sz="900" b="1" spc="96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multiple</a:t>
            </a:r>
            <a:endParaRPr sz="900" dirty="0">
              <a:latin typeface="Arial"/>
              <a:cs typeface="Arial"/>
            </a:endParaRPr>
          </a:p>
          <a:p>
            <a:pPr marL="37787">
              <a:spcBef>
                <a:spcPts val="10"/>
              </a:spcBef>
            </a:pPr>
            <a:r>
              <a:rPr sz="900" b="1" spc="-3" dirty="0">
                <a:latin typeface="Arial"/>
                <a:cs typeface="Arial"/>
              </a:rPr>
              <a:t>data stream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systems(MIMD).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6405" marR="9287">
              <a:lnSpc>
                <a:spcPct val="101000"/>
              </a:lnSpc>
            </a:pPr>
            <a:r>
              <a:rPr sz="900" b="1" spc="-3" dirty="0">
                <a:latin typeface="Arial"/>
                <a:cs typeface="Arial"/>
              </a:rPr>
              <a:t>There exists a </a:t>
            </a:r>
            <a:r>
              <a:rPr sz="900" b="1" dirty="0">
                <a:latin typeface="Arial"/>
                <a:cs typeface="Arial"/>
              </a:rPr>
              <a:t>distinction between </a:t>
            </a:r>
            <a:r>
              <a:rPr sz="900" b="1" spc="-3" dirty="0">
                <a:latin typeface="Arial"/>
                <a:cs typeface="Arial"/>
              </a:rPr>
              <a:t>multiprocessor </a:t>
            </a:r>
            <a:r>
              <a:rPr sz="900" b="1" dirty="0">
                <a:latin typeface="Arial"/>
                <a:cs typeface="Arial"/>
              </a:rPr>
              <a:t>and </a:t>
            </a:r>
            <a:r>
              <a:rPr sz="900" b="1" spc="-3" dirty="0">
                <a:latin typeface="Arial"/>
                <a:cs typeface="Arial"/>
              </a:rPr>
              <a:t>multicomputers </a:t>
            </a:r>
            <a:r>
              <a:rPr sz="900" b="1" dirty="0">
                <a:latin typeface="Arial"/>
                <a:cs typeface="Arial"/>
              </a:rPr>
              <a:t>that  though both </a:t>
            </a:r>
            <a:r>
              <a:rPr sz="900" b="1" spc="-3" dirty="0">
                <a:latin typeface="Arial"/>
                <a:cs typeface="Arial"/>
              </a:rPr>
              <a:t>support concurrent operations.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multicomputers </a:t>
            </a:r>
            <a:r>
              <a:rPr sz="900" b="1" spc="-5" dirty="0">
                <a:latin typeface="Arial"/>
                <a:cs typeface="Arial"/>
              </a:rPr>
              <a:t>several  </a:t>
            </a:r>
            <a:r>
              <a:rPr sz="900" b="1" spc="-3" dirty="0">
                <a:latin typeface="Arial"/>
                <a:cs typeface="Arial"/>
              </a:rPr>
              <a:t>autonomous computers are connected </a:t>
            </a:r>
            <a:r>
              <a:rPr sz="900" b="1" dirty="0">
                <a:latin typeface="Arial"/>
                <a:cs typeface="Arial"/>
              </a:rPr>
              <a:t>through </a:t>
            </a:r>
            <a:r>
              <a:rPr sz="900" b="1" spc="-3" dirty="0">
                <a:latin typeface="Arial"/>
                <a:cs typeface="Arial"/>
              </a:rPr>
              <a:t>a </a:t>
            </a:r>
            <a:r>
              <a:rPr sz="900" b="1" dirty="0">
                <a:latin typeface="Arial"/>
                <a:cs typeface="Arial"/>
              </a:rPr>
              <a:t>network and </a:t>
            </a:r>
            <a:r>
              <a:rPr sz="900" b="1" spc="-3" dirty="0">
                <a:latin typeface="Arial"/>
                <a:cs typeface="Arial"/>
              </a:rPr>
              <a:t>they may or  </a:t>
            </a:r>
            <a:r>
              <a:rPr sz="900" b="1" spc="-5" dirty="0">
                <a:latin typeface="Arial"/>
                <a:cs typeface="Arial"/>
              </a:rPr>
              <a:t>may </a:t>
            </a:r>
            <a:r>
              <a:rPr sz="900" b="1" dirty="0">
                <a:latin typeface="Arial"/>
                <a:cs typeface="Arial"/>
              </a:rPr>
              <a:t>not </a:t>
            </a:r>
            <a:r>
              <a:rPr sz="900" b="1" spc="-3" dirty="0">
                <a:latin typeface="Arial"/>
                <a:cs typeface="Arial"/>
              </a:rPr>
              <a:t>communicate </a:t>
            </a:r>
            <a:r>
              <a:rPr sz="900" b="1" dirty="0">
                <a:latin typeface="Arial"/>
                <a:cs typeface="Arial"/>
              </a:rPr>
              <a:t>but in a </a:t>
            </a:r>
            <a:r>
              <a:rPr sz="900" b="1" spc="-3" dirty="0">
                <a:latin typeface="Arial"/>
                <a:cs typeface="Arial"/>
              </a:rPr>
              <a:t>multiprocessor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spc="-3" dirty="0">
                <a:latin typeface="Arial"/>
                <a:cs typeface="Arial"/>
              </a:rPr>
              <a:t>thereis</a:t>
            </a:r>
            <a:r>
              <a:rPr sz="900" b="1" spc="-3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 </a:t>
            </a:r>
            <a:r>
              <a:rPr sz="900" b="1" spc="-3" dirty="0">
                <a:latin typeface="Arial"/>
                <a:cs typeface="Arial"/>
              </a:rPr>
              <a:t>single </a:t>
            </a:r>
            <a:r>
              <a:rPr sz="900" b="1" dirty="0">
                <a:latin typeface="Arial"/>
                <a:cs typeface="Arial"/>
              </a:rPr>
              <a:t>OS  </a:t>
            </a:r>
            <a:r>
              <a:rPr sz="900" b="1" spc="-3" dirty="0">
                <a:latin typeface="Arial"/>
                <a:cs typeface="Arial"/>
              </a:rPr>
              <a:t>Control that </a:t>
            </a:r>
            <a:r>
              <a:rPr sz="900" b="1" spc="-5" dirty="0">
                <a:latin typeface="Arial"/>
                <a:cs typeface="Arial"/>
              </a:rPr>
              <a:t>provides </a:t>
            </a:r>
            <a:r>
              <a:rPr sz="900" b="1" spc="-3" dirty="0">
                <a:latin typeface="Arial"/>
                <a:cs typeface="Arial"/>
              </a:rPr>
              <a:t>interaction </a:t>
            </a:r>
            <a:r>
              <a:rPr sz="900" b="1" dirty="0">
                <a:latin typeface="Arial"/>
                <a:cs typeface="Arial"/>
              </a:rPr>
              <a:t>between </a:t>
            </a:r>
            <a:r>
              <a:rPr sz="900" b="1" spc="-3" dirty="0">
                <a:latin typeface="Arial"/>
                <a:cs typeface="Arial"/>
              </a:rPr>
              <a:t>processors </a:t>
            </a:r>
            <a:r>
              <a:rPr sz="900" b="1" dirty="0">
                <a:latin typeface="Arial"/>
                <a:cs typeface="Arial"/>
              </a:rPr>
              <a:t>and </a:t>
            </a:r>
            <a:r>
              <a:rPr sz="900" b="1" spc="-3" dirty="0">
                <a:latin typeface="Arial"/>
                <a:cs typeface="Arial"/>
              </a:rPr>
              <a:t>all the components  </a:t>
            </a:r>
            <a:r>
              <a:rPr sz="900" b="1" dirty="0">
                <a:latin typeface="Arial"/>
                <a:cs typeface="Arial"/>
              </a:rPr>
              <a:t>of the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cooperate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the </a:t>
            </a:r>
            <a:r>
              <a:rPr sz="900" b="1" dirty="0">
                <a:latin typeface="Arial"/>
                <a:cs typeface="Arial"/>
              </a:rPr>
              <a:t>solution of </a:t>
            </a:r>
            <a:r>
              <a:rPr sz="900" b="1" spc="-3" dirty="0">
                <a:latin typeface="Arial"/>
                <a:cs typeface="Arial"/>
              </a:rPr>
              <a:t>the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problem.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6405" marR="66928">
              <a:lnSpc>
                <a:spcPct val="100899"/>
              </a:lnSpc>
            </a:pPr>
            <a:r>
              <a:rPr sz="900" b="1" dirty="0">
                <a:latin typeface="Arial"/>
                <a:cs typeface="Arial"/>
              </a:rPr>
              <a:t>VLSI </a:t>
            </a:r>
            <a:r>
              <a:rPr sz="900" b="1" spc="-3" dirty="0">
                <a:latin typeface="Arial"/>
                <a:cs typeface="Arial"/>
              </a:rPr>
              <a:t>circuit technology has reduced the cost of the computers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such a </a:t>
            </a:r>
            <a:r>
              <a:rPr sz="900" b="1" dirty="0">
                <a:latin typeface="Arial"/>
                <a:cs typeface="Arial"/>
              </a:rPr>
              <a:t>low  </a:t>
            </a:r>
            <a:r>
              <a:rPr sz="900" b="1" spc="-5" dirty="0">
                <a:latin typeface="Arial"/>
                <a:cs typeface="Arial"/>
              </a:rPr>
              <a:t>Level </a:t>
            </a:r>
            <a:r>
              <a:rPr sz="900" b="1" dirty="0">
                <a:latin typeface="Arial"/>
                <a:cs typeface="Arial"/>
              </a:rPr>
              <a:t>that the </a:t>
            </a:r>
            <a:r>
              <a:rPr sz="900" b="1" spc="-3" dirty="0">
                <a:latin typeface="Arial"/>
                <a:cs typeface="Arial"/>
              </a:rPr>
              <a:t>concept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applying multiple processors to </a:t>
            </a:r>
            <a:r>
              <a:rPr sz="900" b="1" spc="-5" dirty="0">
                <a:latin typeface="Arial"/>
                <a:cs typeface="Arial"/>
              </a:rPr>
              <a:t>meet system  </a:t>
            </a:r>
            <a:r>
              <a:rPr sz="900" b="1" spc="-3" dirty="0">
                <a:latin typeface="Arial"/>
                <a:cs typeface="Arial"/>
              </a:rPr>
              <a:t>performance requirements has become an </a:t>
            </a:r>
            <a:r>
              <a:rPr sz="900" b="1" spc="-5" dirty="0">
                <a:latin typeface="Arial"/>
                <a:cs typeface="Arial"/>
              </a:rPr>
              <a:t>attractive </a:t>
            </a:r>
            <a:r>
              <a:rPr sz="900" b="1" spc="-3" dirty="0">
                <a:latin typeface="Arial"/>
                <a:cs typeface="Arial"/>
              </a:rPr>
              <a:t>design</a:t>
            </a:r>
            <a:r>
              <a:rPr sz="900" b="1" spc="66" dirty="0">
                <a:latin typeface="Arial"/>
                <a:cs typeface="Arial"/>
              </a:rPr>
              <a:t> </a:t>
            </a:r>
            <a:r>
              <a:rPr sz="900" b="1" spc="-8" dirty="0">
                <a:latin typeface="Arial"/>
                <a:cs typeface="Arial"/>
              </a:rPr>
              <a:t>possibility.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3520" y="2179"/>
            <a:ext cx="3431323" cy="31713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1085261">
              <a:spcBef>
                <a:spcPts val="53"/>
              </a:spcBef>
              <a:tabLst>
                <a:tab pos="1953726" algn="l"/>
              </a:tabLst>
            </a:pPr>
            <a:r>
              <a:rPr sz="1100" b="1" baseline="1984" dirty="0">
                <a:latin typeface="Arial"/>
                <a:cs typeface="Arial"/>
              </a:rPr>
              <a:t>2	</a:t>
            </a:r>
            <a:r>
              <a:rPr sz="700" b="1" i="1" spc="-3" dirty="0">
                <a:latin typeface="Arial"/>
                <a:cs typeface="Arial"/>
              </a:rPr>
              <a:t>Characteristics of</a:t>
            </a:r>
            <a:r>
              <a:rPr sz="700" b="1" i="1" spc="-3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  <a:p>
            <a:pPr marL="6405">
              <a:spcBef>
                <a:spcPts val="57"/>
              </a:spcBef>
            </a:pPr>
            <a:r>
              <a:rPr sz="1200" b="1" spc="-3" dirty="0">
                <a:latin typeface="Arial"/>
                <a:cs typeface="Arial"/>
              </a:rPr>
              <a:t>Characteristics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3" dirty="0">
                <a:latin typeface="Arial"/>
                <a:cs typeface="Arial"/>
              </a:rPr>
              <a:t>Multiprocessor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3" dirty="0">
                <a:latin typeface="Arial"/>
                <a:cs typeface="Arial"/>
              </a:rPr>
              <a:t>systems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086" y="419519"/>
            <a:ext cx="4237450" cy="241276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Benefits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Multiprocessing: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6405" marR="41630">
              <a:lnSpc>
                <a:spcPct val="100899"/>
              </a:lnSpc>
              <a:buAutoNum type="arabicPeriod"/>
              <a:tabLst>
                <a:tab pos="134177" algn="l"/>
              </a:tabLst>
            </a:pPr>
            <a:r>
              <a:rPr sz="900" b="1" spc="-3" dirty="0">
                <a:latin typeface="Arial"/>
                <a:cs typeface="Arial"/>
              </a:rPr>
              <a:t>Multiprocessing </a:t>
            </a:r>
            <a:r>
              <a:rPr sz="900" b="1" spc="-5" dirty="0">
                <a:latin typeface="Arial"/>
                <a:cs typeface="Arial"/>
              </a:rPr>
              <a:t>increases </a:t>
            </a:r>
            <a:r>
              <a:rPr sz="900" b="1" dirty="0">
                <a:latin typeface="Arial"/>
                <a:cs typeface="Arial"/>
              </a:rPr>
              <a:t>the </a:t>
            </a:r>
            <a:r>
              <a:rPr sz="900" b="1" spc="-3" dirty="0">
                <a:latin typeface="Arial"/>
                <a:cs typeface="Arial"/>
              </a:rPr>
              <a:t>reliability </a:t>
            </a:r>
            <a:r>
              <a:rPr sz="900" b="1" dirty="0">
                <a:latin typeface="Arial"/>
                <a:cs typeface="Arial"/>
              </a:rPr>
              <a:t>of the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spc="-3" dirty="0">
                <a:latin typeface="Arial"/>
                <a:cs typeface="Arial"/>
              </a:rPr>
              <a:t>so </a:t>
            </a:r>
            <a:r>
              <a:rPr sz="900" b="1" dirty="0">
                <a:latin typeface="Arial"/>
                <a:cs typeface="Arial"/>
              </a:rPr>
              <a:t>that a failure or  </a:t>
            </a:r>
            <a:r>
              <a:rPr sz="900" b="1" spc="-3" dirty="0">
                <a:latin typeface="Arial"/>
                <a:cs typeface="Arial"/>
              </a:rPr>
              <a:t>error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one part has limited effect </a:t>
            </a:r>
            <a:r>
              <a:rPr sz="900" b="1" dirty="0">
                <a:latin typeface="Arial"/>
                <a:cs typeface="Arial"/>
              </a:rPr>
              <a:t>on </a:t>
            </a:r>
            <a:r>
              <a:rPr sz="900" b="1" spc="-3" dirty="0">
                <a:latin typeface="Arial"/>
                <a:cs typeface="Arial"/>
              </a:rPr>
              <a:t>the rest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the </a:t>
            </a:r>
            <a:r>
              <a:rPr sz="900" b="1" spc="-5" dirty="0">
                <a:latin typeface="Arial"/>
                <a:cs typeface="Arial"/>
              </a:rPr>
              <a:t>system. </a:t>
            </a:r>
            <a:r>
              <a:rPr sz="900" b="1" dirty="0">
                <a:latin typeface="Arial"/>
                <a:cs typeface="Arial"/>
              </a:rPr>
              <a:t>If </a:t>
            </a:r>
            <a:r>
              <a:rPr sz="900" b="1" spc="-3" dirty="0">
                <a:latin typeface="Arial"/>
                <a:cs typeface="Arial"/>
              </a:rPr>
              <a:t>a </a:t>
            </a:r>
            <a:r>
              <a:rPr sz="900" b="1" dirty="0">
                <a:latin typeface="Arial"/>
                <a:cs typeface="Arial"/>
              </a:rPr>
              <a:t>fault </a:t>
            </a:r>
            <a:r>
              <a:rPr sz="900" b="1" spc="-3" dirty="0">
                <a:latin typeface="Arial"/>
                <a:cs typeface="Arial"/>
              </a:rPr>
              <a:t>causes  one processor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fail, a second processor can be assigned to perform the  functions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the disabled</a:t>
            </a:r>
            <a:r>
              <a:rPr sz="900" b="1" spc="-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one.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6405">
              <a:spcBef>
                <a:spcPts val="3"/>
              </a:spcBef>
              <a:buAutoNum type="arabicPeriod"/>
              <a:tabLst>
                <a:tab pos="134177" algn="l"/>
              </a:tabLst>
            </a:pPr>
            <a:r>
              <a:rPr sz="900" b="1" spc="-5" dirty="0">
                <a:latin typeface="Arial"/>
                <a:cs typeface="Arial"/>
              </a:rPr>
              <a:t>Improved System </a:t>
            </a:r>
            <a:r>
              <a:rPr sz="900" b="1" spc="-3" dirty="0">
                <a:latin typeface="Arial"/>
                <a:cs typeface="Arial"/>
              </a:rPr>
              <a:t>performance. </a:t>
            </a:r>
            <a:r>
              <a:rPr sz="900" b="1" spc="-5" dirty="0">
                <a:latin typeface="Arial"/>
                <a:cs typeface="Arial"/>
              </a:rPr>
              <a:t>System derives </a:t>
            </a:r>
            <a:r>
              <a:rPr sz="900" b="1" dirty="0">
                <a:latin typeface="Arial"/>
                <a:cs typeface="Arial"/>
              </a:rPr>
              <a:t>high </a:t>
            </a:r>
            <a:r>
              <a:rPr sz="900" b="1" spc="-3" dirty="0">
                <a:latin typeface="Arial"/>
                <a:cs typeface="Arial"/>
              </a:rPr>
              <a:t>performance </a:t>
            </a:r>
            <a:r>
              <a:rPr sz="900" b="1" dirty="0">
                <a:latin typeface="Arial"/>
                <a:cs typeface="Arial"/>
              </a:rPr>
              <a:t>from</a:t>
            </a:r>
            <a:r>
              <a:rPr sz="900" b="1" spc="103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the</a:t>
            </a:r>
            <a:endParaRPr sz="900" dirty="0">
              <a:latin typeface="Arial"/>
              <a:cs typeface="Arial"/>
            </a:endParaRPr>
          </a:p>
          <a:p>
            <a:pPr marL="6405">
              <a:spcBef>
                <a:spcPts val="13"/>
              </a:spcBef>
            </a:pPr>
            <a:r>
              <a:rPr sz="900" b="1" spc="-3" dirty="0">
                <a:latin typeface="Arial"/>
                <a:cs typeface="Arial"/>
              </a:rPr>
              <a:t>fact that computations can proceed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parallel </a:t>
            </a:r>
            <a:r>
              <a:rPr sz="900" b="1" dirty="0">
                <a:latin typeface="Arial"/>
                <a:cs typeface="Arial"/>
              </a:rPr>
              <a:t>in one of </a:t>
            </a:r>
            <a:r>
              <a:rPr sz="900" b="1" spc="-3" dirty="0">
                <a:latin typeface="Arial"/>
                <a:cs typeface="Arial"/>
              </a:rPr>
              <a:t>the </a:t>
            </a:r>
            <a:r>
              <a:rPr sz="900" b="1" spc="5" dirty="0">
                <a:latin typeface="Arial"/>
                <a:cs typeface="Arial"/>
              </a:rPr>
              <a:t>two</a:t>
            </a:r>
            <a:r>
              <a:rPr sz="900" b="1" dirty="0">
                <a:latin typeface="Arial"/>
                <a:cs typeface="Arial"/>
              </a:rPr>
              <a:t> ways:</a:t>
            </a:r>
            <a:endParaRPr sz="900" dirty="0">
              <a:latin typeface="Arial"/>
              <a:cs typeface="Arial"/>
            </a:endParaRPr>
          </a:p>
          <a:p>
            <a:pPr marL="101513" lvl="1" indent="-63725">
              <a:spcBef>
                <a:spcPts val="13"/>
              </a:spcBef>
              <a:buAutoNum type="alphaLcParenR"/>
              <a:tabLst>
                <a:tab pos="172604" algn="l"/>
              </a:tabLst>
            </a:pPr>
            <a:r>
              <a:rPr sz="900" b="1" spc="-3" dirty="0">
                <a:latin typeface="Arial"/>
                <a:cs typeface="Arial"/>
              </a:rPr>
              <a:t>Multiple independent jobs can be made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operate </a:t>
            </a:r>
            <a:r>
              <a:rPr sz="900" b="1" dirty="0">
                <a:latin typeface="Arial"/>
                <a:cs typeface="Arial"/>
              </a:rPr>
              <a:t>in</a:t>
            </a:r>
            <a:r>
              <a:rPr sz="900" b="1" spc="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parallel.</a:t>
            </a:r>
            <a:endParaRPr sz="900" dirty="0">
              <a:latin typeface="Arial"/>
              <a:cs typeface="Arial"/>
            </a:endParaRPr>
          </a:p>
          <a:p>
            <a:pPr marL="101513" marR="208150" lvl="1" indent="-63725">
              <a:lnSpc>
                <a:spcPts val="1099"/>
              </a:lnSpc>
              <a:spcBef>
                <a:spcPts val="33"/>
              </a:spcBef>
              <a:buAutoNum type="alphaLcParenR"/>
              <a:tabLst>
                <a:tab pos="174846" algn="l"/>
              </a:tabLst>
            </a:pPr>
            <a:r>
              <a:rPr sz="900" b="1" spc="-3" dirty="0">
                <a:latin typeface="Arial"/>
                <a:cs typeface="Arial"/>
              </a:rPr>
              <a:t>A single </a:t>
            </a:r>
            <a:r>
              <a:rPr sz="900" b="1" dirty="0">
                <a:latin typeface="Arial"/>
                <a:cs typeface="Arial"/>
              </a:rPr>
              <a:t>job </a:t>
            </a:r>
            <a:r>
              <a:rPr sz="900" b="1" spc="-3" dirty="0">
                <a:latin typeface="Arial"/>
                <a:cs typeface="Arial"/>
              </a:rPr>
              <a:t>can be </a:t>
            </a:r>
            <a:r>
              <a:rPr sz="900" b="1" dirty="0">
                <a:latin typeface="Arial"/>
                <a:cs typeface="Arial"/>
              </a:rPr>
              <a:t>partitioned into </a:t>
            </a:r>
            <a:r>
              <a:rPr sz="900" b="1" spc="-3" dirty="0">
                <a:latin typeface="Arial"/>
                <a:cs typeface="Arial"/>
              </a:rPr>
              <a:t>multiple parallel </a:t>
            </a:r>
            <a:r>
              <a:rPr sz="900" b="1" dirty="0">
                <a:latin typeface="Arial"/>
                <a:cs typeface="Arial"/>
              </a:rPr>
              <a:t>tasks. </a:t>
            </a:r>
            <a:r>
              <a:rPr sz="900" b="1" spc="-3" dirty="0">
                <a:latin typeface="Arial"/>
                <a:cs typeface="Arial"/>
              </a:rPr>
              <a:t>This can be  </a:t>
            </a:r>
            <a:r>
              <a:rPr sz="900" b="1" spc="-5" dirty="0">
                <a:latin typeface="Arial"/>
                <a:cs typeface="Arial"/>
              </a:rPr>
              <a:t>achieved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5" dirty="0">
                <a:latin typeface="Arial"/>
                <a:cs typeface="Arial"/>
              </a:rPr>
              <a:t>two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ways:</a:t>
            </a:r>
            <a:endParaRPr sz="900" dirty="0">
              <a:latin typeface="Arial"/>
              <a:cs typeface="Arial"/>
            </a:endParaRPr>
          </a:p>
          <a:p>
            <a:pPr marL="793531" lvl="2" indent="-95429">
              <a:lnSpc>
                <a:spcPts val="1064"/>
              </a:lnSpc>
              <a:buSzPct val="94444"/>
              <a:buFont typeface="Arial"/>
              <a:buChar char="•"/>
              <a:tabLst>
                <a:tab pos="739092" algn="l"/>
              </a:tabLst>
            </a:pPr>
            <a:r>
              <a:rPr sz="900" b="1" spc="-3" dirty="0">
                <a:latin typeface="Arial"/>
                <a:cs typeface="Arial"/>
              </a:rPr>
              <a:t>The user explicitly declares </a:t>
            </a:r>
            <a:r>
              <a:rPr sz="900" b="1" dirty="0">
                <a:latin typeface="Arial"/>
                <a:cs typeface="Arial"/>
              </a:rPr>
              <a:t>that </a:t>
            </a:r>
            <a:r>
              <a:rPr sz="900" b="1" spc="-3" dirty="0">
                <a:latin typeface="Arial"/>
                <a:cs typeface="Arial"/>
              </a:rPr>
              <a:t>the tasks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the program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be</a:t>
            </a:r>
            <a:endParaRPr sz="900" dirty="0">
              <a:latin typeface="Arial"/>
              <a:cs typeface="Arial"/>
            </a:endParaRPr>
          </a:p>
          <a:p>
            <a:pPr marL="761828">
              <a:spcBef>
                <a:spcPts val="15"/>
              </a:spcBef>
            </a:pPr>
            <a:r>
              <a:rPr sz="900" b="1" spc="-3" dirty="0">
                <a:latin typeface="Arial"/>
                <a:cs typeface="Arial"/>
              </a:rPr>
              <a:t>executed </a:t>
            </a:r>
            <a:r>
              <a:rPr sz="900" b="1" dirty="0">
                <a:latin typeface="Arial"/>
                <a:cs typeface="Arial"/>
              </a:rPr>
              <a:t>in</a:t>
            </a:r>
            <a:r>
              <a:rPr sz="900" b="1" spc="-3" dirty="0">
                <a:latin typeface="Arial"/>
                <a:cs typeface="Arial"/>
              </a:rPr>
              <a:t> parallel</a:t>
            </a:r>
            <a:endParaRPr sz="900" dirty="0">
              <a:latin typeface="Arial"/>
              <a:cs typeface="Arial"/>
            </a:endParaRPr>
          </a:p>
          <a:p>
            <a:pPr marL="793531" marR="32984" lvl="2" indent="-95429">
              <a:lnSpc>
                <a:spcPts val="1099"/>
              </a:lnSpc>
              <a:spcBef>
                <a:spcPts val="33"/>
              </a:spcBef>
              <a:buSzPct val="94444"/>
              <a:buFont typeface="Arial"/>
              <a:buChar char="•"/>
              <a:tabLst>
                <a:tab pos="769834" algn="l"/>
              </a:tabLst>
            </a:pPr>
            <a:r>
              <a:rPr sz="900" b="1" spc="-3" dirty="0">
                <a:latin typeface="Arial"/>
                <a:cs typeface="Arial"/>
              </a:rPr>
              <a:t>The compiler </a:t>
            </a:r>
            <a:r>
              <a:rPr sz="900" b="1" spc="-5" dirty="0">
                <a:latin typeface="Arial"/>
                <a:cs typeface="Arial"/>
              </a:rPr>
              <a:t>provided </a:t>
            </a:r>
            <a:r>
              <a:rPr sz="900" b="1" spc="3" dirty="0">
                <a:latin typeface="Arial"/>
                <a:cs typeface="Arial"/>
              </a:rPr>
              <a:t>with </a:t>
            </a:r>
            <a:r>
              <a:rPr sz="900" b="1" spc="-3" dirty="0">
                <a:latin typeface="Arial"/>
                <a:cs typeface="Arial"/>
              </a:rPr>
              <a:t>multiprocessor </a:t>
            </a:r>
            <a:r>
              <a:rPr sz="900" b="1" dirty="0">
                <a:latin typeface="Arial"/>
                <a:cs typeface="Arial"/>
              </a:rPr>
              <a:t>s/w that </a:t>
            </a:r>
            <a:r>
              <a:rPr sz="900" b="1" spc="-3" dirty="0">
                <a:latin typeface="Arial"/>
                <a:cs typeface="Arial"/>
              </a:rPr>
              <a:t>can  automatically detect parallelism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program. </a:t>
            </a:r>
            <a:r>
              <a:rPr sz="900" b="1" spc="-5" dirty="0">
                <a:latin typeface="Arial"/>
                <a:cs typeface="Arial"/>
              </a:rPr>
              <a:t>Actually </a:t>
            </a:r>
            <a:r>
              <a:rPr sz="900" b="1" dirty="0">
                <a:latin typeface="Arial"/>
                <a:cs typeface="Arial"/>
              </a:rPr>
              <a:t>it </a:t>
            </a:r>
            <a:r>
              <a:rPr sz="900" b="1" spc="-3" dirty="0">
                <a:latin typeface="Arial"/>
                <a:cs typeface="Arial"/>
              </a:rPr>
              <a:t>checks  for Data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8" dirty="0">
                <a:latin typeface="Arial"/>
                <a:cs typeface="Arial"/>
              </a:rPr>
              <a:t>dependency.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2783" y="2179"/>
            <a:ext cx="3292060" cy="31713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945960">
              <a:spcBef>
                <a:spcPts val="53"/>
              </a:spcBef>
              <a:tabLst>
                <a:tab pos="1814426" algn="l"/>
              </a:tabLst>
            </a:pPr>
            <a:r>
              <a:rPr sz="1100" b="1" baseline="1984" dirty="0">
                <a:latin typeface="Arial"/>
                <a:cs typeface="Arial"/>
              </a:rPr>
              <a:t>3	</a:t>
            </a:r>
            <a:r>
              <a:rPr sz="700" b="1" i="1" spc="-3" dirty="0">
                <a:latin typeface="Arial"/>
                <a:cs typeface="Arial"/>
              </a:rPr>
              <a:t>Characteristics of</a:t>
            </a:r>
            <a:r>
              <a:rPr sz="700" b="1" i="1" spc="-3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  <a:p>
            <a:pPr marL="6405">
              <a:spcBef>
                <a:spcPts val="57"/>
              </a:spcBef>
            </a:pPr>
            <a:r>
              <a:rPr sz="1200" b="1" spc="-3" dirty="0">
                <a:latin typeface="Arial"/>
                <a:cs typeface="Arial"/>
              </a:rPr>
              <a:t>Characteristics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3" dirty="0">
                <a:latin typeface="Arial"/>
                <a:cs typeface="Arial"/>
              </a:rPr>
              <a:t> </a:t>
            </a:r>
            <a:r>
              <a:rPr sz="1200" b="1" spc="-3" dirty="0">
                <a:latin typeface="Arial"/>
                <a:cs typeface="Arial"/>
              </a:rPr>
              <a:t>Multiprocessors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1533" y="364148"/>
            <a:ext cx="3969168" cy="2087700"/>
          </a:xfrm>
          <a:prstGeom prst="rect">
            <a:avLst/>
          </a:prstGeom>
        </p:spPr>
        <p:txBody>
          <a:bodyPr vert="horz" wrap="square" lIns="0" tIns="68529" rIns="0" bIns="0" rtlCol="0">
            <a:spAutoFit/>
          </a:bodyPr>
          <a:lstStyle/>
          <a:p>
            <a:pPr marL="6405">
              <a:spcBef>
                <a:spcPts val="540"/>
              </a:spcBef>
            </a:pPr>
            <a:r>
              <a:rPr sz="900" b="1" spc="-5" dirty="0">
                <a:latin typeface="Arial"/>
                <a:cs typeface="Arial"/>
              </a:rPr>
              <a:t>Tightly </a:t>
            </a:r>
            <a:r>
              <a:rPr sz="900" b="1" spc="-3" dirty="0">
                <a:latin typeface="Arial"/>
                <a:cs typeface="Arial"/>
              </a:rPr>
              <a:t>Coupled System/Shared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Memory</a:t>
            </a:r>
            <a:endParaRPr sz="900" dirty="0">
              <a:latin typeface="Arial"/>
              <a:cs typeface="Arial"/>
            </a:endParaRPr>
          </a:p>
          <a:p>
            <a:pPr marL="249780" marR="223841" indent="-84541">
              <a:spcBef>
                <a:spcPts val="489"/>
              </a:spcBef>
              <a:buChar char="-"/>
              <a:tabLst>
                <a:tab pos="236330" algn="l"/>
              </a:tabLst>
            </a:pPr>
            <a:r>
              <a:rPr sz="900" b="1" spc="-15" dirty="0">
                <a:latin typeface="Arial"/>
                <a:cs typeface="Arial"/>
              </a:rPr>
              <a:t>Tasks </a:t>
            </a:r>
            <a:r>
              <a:rPr sz="900" b="1" spc="-3" dirty="0">
                <a:latin typeface="Arial"/>
                <a:cs typeface="Arial"/>
              </a:rPr>
              <a:t>and/or processors communicate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a highly synchronized  fashion</a:t>
            </a:r>
            <a:endParaRPr sz="900" dirty="0">
              <a:latin typeface="Arial"/>
              <a:cs typeface="Arial"/>
            </a:endParaRPr>
          </a:p>
          <a:p>
            <a:pPr marL="249780" indent="-84541">
              <a:spcBef>
                <a:spcPts val="108"/>
              </a:spcBef>
              <a:buChar char="-"/>
              <a:tabLst>
                <a:tab pos="236330" algn="l"/>
              </a:tabLst>
            </a:pPr>
            <a:r>
              <a:rPr sz="900" b="1" spc="-3" dirty="0">
                <a:latin typeface="Arial"/>
                <a:cs typeface="Arial"/>
              </a:rPr>
              <a:t>Communicates </a:t>
            </a:r>
            <a:r>
              <a:rPr sz="900" b="1" dirty="0">
                <a:latin typeface="Arial"/>
                <a:cs typeface="Arial"/>
              </a:rPr>
              <a:t>through </a:t>
            </a:r>
            <a:r>
              <a:rPr sz="900" b="1" spc="-3" dirty="0">
                <a:latin typeface="Arial"/>
                <a:cs typeface="Arial"/>
              </a:rPr>
              <a:t>a common global shared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memory</a:t>
            </a:r>
            <a:endParaRPr sz="900" dirty="0">
              <a:latin typeface="Arial"/>
              <a:cs typeface="Arial"/>
            </a:endParaRPr>
          </a:p>
          <a:p>
            <a:pPr marL="249780" marR="2562" indent="-84541">
              <a:spcBef>
                <a:spcPts val="106"/>
              </a:spcBef>
              <a:buChar char="-"/>
              <a:tabLst>
                <a:tab pos="236330" algn="l"/>
              </a:tabLst>
            </a:pPr>
            <a:r>
              <a:rPr sz="900" b="1" spc="-3" dirty="0">
                <a:latin typeface="Arial"/>
                <a:cs typeface="Arial"/>
              </a:rPr>
              <a:t>Shared memory </a:t>
            </a:r>
            <a:r>
              <a:rPr sz="900" b="1" spc="-5" dirty="0">
                <a:latin typeface="Arial"/>
                <a:cs typeface="Arial"/>
              </a:rPr>
              <a:t>system. </a:t>
            </a:r>
            <a:r>
              <a:rPr sz="900" b="1" dirty="0">
                <a:latin typeface="Arial"/>
                <a:cs typeface="Arial"/>
              </a:rPr>
              <a:t>This </a:t>
            </a:r>
            <a:r>
              <a:rPr sz="900" b="1" spc="-3" dirty="0">
                <a:latin typeface="Arial"/>
                <a:cs typeface="Arial"/>
              </a:rPr>
              <a:t>doesn’t preclude each processor from  </a:t>
            </a:r>
            <a:r>
              <a:rPr sz="900" b="1" spc="-5" dirty="0">
                <a:latin typeface="Arial"/>
                <a:cs typeface="Arial"/>
              </a:rPr>
              <a:t>having </a:t>
            </a:r>
            <a:r>
              <a:rPr sz="900" b="1" spc="-3" dirty="0">
                <a:latin typeface="Arial"/>
                <a:cs typeface="Arial"/>
              </a:rPr>
              <a:t>its </a:t>
            </a:r>
            <a:r>
              <a:rPr sz="900" b="1" spc="3" dirty="0">
                <a:latin typeface="Arial"/>
                <a:cs typeface="Arial"/>
              </a:rPr>
              <a:t>own </a:t>
            </a:r>
            <a:r>
              <a:rPr sz="900" b="1" spc="-3" dirty="0">
                <a:latin typeface="Arial"/>
                <a:cs typeface="Arial"/>
              </a:rPr>
              <a:t>local memory(cache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memory)</a:t>
            </a:r>
            <a:endParaRPr sz="900" dirty="0">
              <a:latin typeface="Arial"/>
              <a:cs typeface="Arial"/>
            </a:endParaRPr>
          </a:p>
          <a:p>
            <a:pPr marL="6405">
              <a:spcBef>
                <a:spcPts val="489"/>
              </a:spcBef>
            </a:pPr>
            <a:r>
              <a:rPr sz="900" b="1" spc="-3" dirty="0">
                <a:latin typeface="Arial"/>
                <a:cs typeface="Arial"/>
              </a:rPr>
              <a:t>Loosely Coupled System/Distributed Memory</a:t>
            </a:r>
            <a:endParaRPr sz="900" dirty="0">
              <a:latin typeface="Arial"/>
              <a:cs typeface="Arial"/>
            </a:endParaRPr>
          </a:p>
          <a:p>
            <a:pPr marL="229925" marR="1221679" indent="-64687">
              <a:spcBef>
                <a:spcPts val="492"/>
              </a:spcBef>
              <a:buChar char="-"/>
              <a:tabLst>
                <a:tab pos="236330" algn="l"/>
              </a:tabLst>
            </a:pPr>
            <a:r>
              <a:rPr sz="900" b="1" spc="-15" dirty="0">
                <a:latin typeface="Arial"/>
                <a:cs typeface="Arial"/>
              </a:rPr>
              <a:t>Tasks </a:t>
            </a:r>
            <a:r>
              <a:rPr sz="900" b="1" spc="-3" dirty="0">
                <a:latin typeface="Arial"/>
                <a:cs typeface="Arial"/>
              </a:rPr>
              <a:t>or processors </a:t>
            </a:r>
            <a:r>
              <a:rPr sz="900" b="1" dirty="0">
                <a:latin typeface="Arial"/>
                <a:cs typeface="Arial"/>
              </a:rPr>
              <a:t>do not </a:t>
            </a:r>
            <a:r>
              <a:rPr sz="900" b="1" spc="-3" dirty="0">
                <a:latin typeface="Arial"/>
                <a:cs typeface="Arial"/>
              </a:rPr>
              <a:t>communicate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a  synchronized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fashion.</a:t>
            </a:r>
            <a:endParaRPr sz="900" dirty="0">
              <a:latin typeface="Arial"/>
              <a:cs typeface="Arial"/>
            </a:endParaRPr>
          </a:p>
          <a:p>
            <a:pPr marL="249780" marR="367304" indent="-84541">
              <a:buChar char="-"/>
              <a:tabLst>
                <a:tab pos="236330" algn="l"/>
              </a:tabLst>
            </a:pPr>
            <a:r>
              <a:rPr sz="900" b="1" spc="-3" dirty="0">
                <a:latin typeface="Arial"/>
                <a:cs typeface="Arial"/>
              </a:rPr>
              <a:t>Communicates by message passing packets consisting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an  address, the data </a:t>
            </a:r>
            <a:r>
              <a:rPr sz="900" b="1" dirty="0">
                <a:latin typeface="Arial"/>
                <a:cs typeface="Arial"/>
              </a:rPr>
              <a:t>content, </a:t>
            </a:r>
            <a:r>
              <a:rPr sz="900" b="1" spc="-3" dirty="0">
                <a:latin typeface="Arial"/>
                <a:cs typeface="Arial"/>
              </a:rPr>
              <a:t>and some error detection</a:t>
            </a:r>
            <a:r>
              <a:rPr sz="900" b="1" spc="3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code.</a:t>
            </a:r>
            <a:endParaRPr sz="900" dirty="0">
              <a:latin typeface="Arial"/>
              <a:cs typeface="Arial"/>
            </a:endParaRPr>
          </a:p>
          <a:p>
            <a:pPr marL="249780" indent="-84541">
              <a:buChar char="-"/>
              <a:tabLst>
                <a:tab pos="236330" algn="l"/>
              </a:tabLst>
            </a:pPr>
            <a:r>
              <a:rPr sz="900" b="1" spc="-5" dirty="0">
                <a:latin typeface="Arial"/>
                <a:cs typeface="Arial"/>
              </a:rPr>
              <a:t>Overhead </a:t>
            </a:r>
            <a:r>
              <a:rPr sz="900" b="1" spc="-3" dirty="0">
                <a:latin typeface="Arial"/>
                <a:cs typeface="Arial"/>
              </a:rPr>
              <a:t>for data exchange is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high</a:t>
            </a:r>
            <a:endParaRPr sz="900" dirty="0">
              <a:latin typeface="Arial"/>
              <a:cs typeface="Arial"/>
            </a:endParaRPr>
          </a:p>
          <a:p>
            <a:pPr marL="249780" indent="-84541">
              <a:buChar char="-"/>
              <a:tabLst>
                <a:tab pos="236330" algn="l"/>
              </a:tabLst>
            </a:pPr>
            <a:r>
              <a:rPr sz="900" b="1" spc="-3" dirty="0">
                <a:latin typeface="Arial"/>
                <a:cs typeface="Arial"/>
              </a:rPr>
              <a:t>Distributed memory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system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2853" y="2856323"/>
            <a:ext cx="3556820" cy="421966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58602" marR="2562" indent="-52517">
              <a:spcBef>
                <a:spcPts val="50"/>
              </a:spcBef>
            </a:pPr>
            <a:r>
              <a:rPr sz="900" b="1" i="1" spc="-3" dirty="0">
                <a:solidFill>
                  <a:srgbClr val="5D5DCF"/>
                </a:solidFill>
                <a:latin typeface="Arial"/>
                <a:cs typeface="Arial"/>
              </a:rPr>
              <a:t>Loosely coupled systems are more efficient when the interaction  between tasks is minimal, whereas tightly coupled system can  tolerate a higher degree </a:t>
            </a:r>
            <a:r>
              <a:rPr sz="900" b="1" i="1" dirty="0">
                <a:solidFill>
                  <a:srgbClr val="5D5DCF"/>
                </a:solidFill>
                <a:latin typeface="Arial"/>
                <a:cs typeface="Arial"/>
              </a:rPr>
              <a:t>of </a:t>
            </a:r>
            <a:r>
              <a:rPr sz="900" b="1" i="1" spc="-3" dirty="0">
                <a:solidFill>
                  <a:srgbClr val="5D5DCF"/>
                </a:solidFill>
                <a:latin typeface="Arial"/>
                <a:cs typeface="Arial"/>
              </a:rPr>
              <a:t>interaction between</a:t>
            </a:r>
            <a:r>
              <a:rPr sz="900" b="1" i="1" spc="3" dirty="0">
                <a:solidFill>
                  <a:srgbClr val="5D5DCF"/>
                </a:solidFill>
                <a:latin typeface="Arial"/>
                <a:cs typeface="Arial"/>
              </a:rPr>
              <a:t> </a:t>
            </a:r>
            <a:r>
              <a:rPr sz="900" b="1" i="1" spc="-3" dirty="0">
                <a:solidFill>
                  <a:srgbClr val="5D5DCF"/>
                </a:solidFill>
                <a:latin typeface="Arial"/>
                <a:cs typeface="Arial"/>
              </a:rPr>
              <a:t>tasks.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1535" y="0"/>
            <a:ext cx="3433244" cy="365738"/>
          </a:xfrm>
          <a:prstGeom prst="rect">
            <a:avLst/>
          </a:prstGeom>
        </p:spPr>
        <p:txBody>
          <a:bodyPr vert="horz" wrap="square" lIns="0" tIns="29461" rIns="0" bIns="0" rtlCol="0">
            <a:spAutoFit/>
          </a:bodyPr>
          <a:lstStyle/>
          <a:p>
            <a:pPr marL="1087183">
              <a:spcBef>
                <a:spcPts val="231"/>
              </a:spcBef>
              <a:tabLst>
                <a:tab pos="1955648" algn="l"/>
              </a:tabLst>
            </a:pPr>
            <a:r>
              <a:rPr sz="1100" b="1" baseline="1984" dirty="0">
                <a:latin typeface="Arial"/>
                <a:cs typeface="Arial"/>
              </a:rPr>
              <a:t>4	</a:t>
            </a:r>
            <a:r>
              <a:rPr sz="700" b="1" i="1" spc="-3" dirty="0">
                <a:latin typeface="Arial"/>
                <a:cs typeface="Arial"/>
              </a:rPr>
              <a:t>Characteristics of</a:t>
            </a:r>
            <a:r>
              <a:rPr sz="700" b="1" i="1" spc="-3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  <a:p>
            <a:pPr marL="6405">
              <a:spcBef>
                <a:spcPts val="305"/>
              </a:spcBef>
              <a:tabLst>
                <a:tab pos="901128" algn="l"/>
                <a:tab pos="1199263" algn="l"/>
              </a:tabLst>
            </a:pPr>
            <a:r>
              <a:rPr sz="1200" b="1" spc="-3" dirty="0">
                <a:latin typeface="Arial"/>
                <a:cs typeface="Arial"/>
              </a:rPr>
              <a:t>COUPLING	</a:t>
            </a:r>
            <a:r>
              <a:rPr sz="1200" b="1" dirty="0">
                <a:latin typeface="Arial"/>
                <a:cs typeface="Arial"/>
              </a:rPr>
              <a:t>OF	</a:t>
            </a:r>
            <a:r>
              <a:rPr sz="1200" b="1" spc="-3" dirty="0">
                <a:latin typeface="Arial"/>
                <a:cs typeface="Arial"/>
              </a:rPr>
              <a:t>PROCESSORS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253" y="379441"/>
            <a:ext cx="3999582" cy="2910745"/>
          </a:xfrm>
          <a:prstGeom prst="rect">
            <a:avLst/>
          </a:prstGeom>
        </p:spPr>
        <p:txBody>
          <a:bodyPr vert="horz" wrap="square" lIns="0" tIns="75895" rIns="0" bIns="0" rtlCol="0">
            <a:spAutoFit/>
          </a:bodyPr>
          <a:lstStyle/>
          <a:p>
            <a:pPr marL="6405">
              <a:spcBef>
                <a:spcPts val="598"/>
              </a:spcBef>
            </a:pPr>
            <a:r>
              <a:rPr sz="900" b="1" spc="-3" dirty="0">
                <a:latin typeface="Arial"/>
                <a:cs typeface="Arial"/>
              </a:rPr>
              <a:t>Granularity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Parallelism</a:t>
            </a:r>
            <a:endParaRPr sz="900" dirty="0">
              <a:latin typeface="Arial"/>
              <a:cs typeface="Arial"/>
            </a:endParaRPr>
          </a:p>
          <a:p>
            <a:pPr marL="174526">
              <a:spcBef>
                <a:spcPts val="545"/>
              </a:spcBef>
            </a:pPr>
            <a:r>
              <a:rPr sz="900" b="1" spc="-3" dirty="0">
                <a:latin typeface="Arial"/>
                <a:cs typeface="Arial"/>
              </a:rPr>
              <a:t>Coarse-grain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429429" marR="1033704" indent="-63725">
              <a:buChar char="-"/>
              <a:tabLst>
                <a:tab pos="432951" algn="l"/>
              </a:tabLst>
            </a:pPr>
            <a:r>
              <a:rPr sz="900" b="1" spc="-3" dirty="0">
                <a:latin typeface="Arial"/>
                <a:cs typeface="Arial"/>
              </a:rPr>
              <a:t>A task is broken </a:t>
            </a:r>
            <a:r>
              <a:rPr sz="900" b="1" dirty="0">
                <a:latin typeface="Arial"/>
                <a:cs typeface="Arial"/>
              </a:rPr>
              <a:t>into </a:t>
            </a:r>
            <a:r>
              <a:rPr sz="900" b="1" spc="-3" dirty="0">
                <a:latin typeface="Arial"/>
                <a:cs typeface="Arial"/>
              </a:rPr>
              <a:t>a </a:t>
            </a:r>
            <a:r>
              <a:rPr sz="900" b="1" dirty="0">
                <a:latin typeface="Arial"/>
                <a:cs typeface="Arial"/>
              </a:rPr>
              <a:t>handful of </a:t>
            </a:r>
            <a:r>
              <a:rPr sz="900" b="1" spc="-3" dirty="0">
                <a:latin typeface="Arial"/>
                <a:cs typeface="Arial"/>
              </a:rPr>
              <a:t>pieces,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each  </a:t>
            </a:r>
            <a:r>
              <a:rPr sz="900" b="1" dirty="0">
                <a:latin typeface="Arial"/>
                <a:cs typeface="Arial"/>
              </a:rPr>
              <a:t>of which </a:t>
            </a:r>
            <a:r>
              <a:rPr sz="900" b="1" spc="-3" dirty="0">
                <a:latin typeface="Arial"/>
                <a:cs typeface="Arial"/>
              </a:rPr>
              <a:t>is executed by a </a:t>
            </a:r>
            <a:r>
              <a:rPr sz="900" b="1" dirty="0">
                <a:latin typeface="Arial"/>
                <a:cs typeface="Arial"/>
              </a:rPr>
              <a:t>powerful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processor</a:t>
            </a:r>
            <a:endParaRPr sz="900" dirty="0">
              <a:latin typeface="Arial"/>
              <a:cs typeface="Arial"/>
            </a:endParaRPr>
          </a:p>
          <a:p>
            <a:pPr marL="436474" indent="-70771">
              <a:buChar char="-"/>
              <a:tabLst>
                <a:tab pos="436794" algn="l"/>
              </a:tabLst>
            </a:pPr>
            <a:r>
              <a:rPr sz="900" b="1" spc="-3" dirty="0">
                <a:latin typeface="Arial"/>
                <a:cs typeface="Arial"/>
              </a:rPr>
              <a:t>Processors may be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heterogeneous</a:t>
            </a:r>
            <a:endParaRPr sz="900" dirty="0">
              <a:latin typeface="Arial"/>
              <a:cs typeface="Arial"/>
            </a:endParaRPr>
          </a:p>
          <a:p>
            <a:pPr marL="436474" indent="-70771">
              <a:buChar char="-"/>
              <a:tabLst>
                <a:tab pos="436794" algn="l"/>
              </a:tabLst>
            </a:pPr>
            <a:r>
              <a:rPr sz="900" b="1" spc="-3" dirty="0">
                <a:latin typeface="Arial"/>
                <a:cs typeface="Arial"/>
              </a:rPr>
              <a:t>Computation/communication ratio is </a:t>
            </a:r>
            <a:r>
              <a:rPr sz="900" b="1" spc="-8" dirty="0">
                <a:latin typeface="Arial"/>
                <a:cs typeface="Arial"/>
              </a:rPr>
              <a:t>very</a:t>
            </a:r>
            <a:r>
              <a:rPr sz="900" b="1" spc="13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high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Char char="-"/>
            </a:pPr>
            <a:endParaRPr sz="900" dirty="0">
              <a:latin typeface="Times New Roman"/>
              <a:cs typeface="Times New Roman"/>
            </a:endParaRPr>
          </a:p>
          <a:p>
            <a:pPr marL="174526"/>
            <a:r>
              <a:rPr sz="900" b="1" spc="-3" dirty="0">
                <a:latin typeface="Arial"/>
                <a:cs typeface="Arial"/>
              </a:rPr>
              <a:t>Medium-grain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436474" indent="-70771">
              <a:buChar char="-"/>
              <a:tabLst>
                <a:tab pos="436794" algn="l"/>
              </a:tabLst>
            </a:pPr>
            <a:r>
              <a:rPr sz="900" b="1" spc="-18" dirty="0">
                <a:latin typeface="Arial"/>
                <a:cs typeface="Arial"/>
              </a:rPr>
              <a:t>Tens </a:t>
            </a:r>
            <a:r>
              <a:rPr sz="900" b="1" dirty="0">
                <a:latin typeface="Arial"/>
                <a:cs typeface="Arial"/>
              </a:rPr>
              <a:t>to few </a:t>
            </a:r>
            <a:r>
              <a:rPr sz="900" b="1" spc="-3" dirty="0">
                <a:latin typeface="Arial"/>
                <a:cs typeface="Arial"/>
              </a:rPr>
              <a:t>thousands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pieces</a:t>
            </a:r>
            <a:endParaRPr sz="900" dirty="0">
              <a:latin typeface="Arial"/>
              <a:cs typeface="Arial"/>
            </a:endParaRPr>
          </a:p>
          <a:p>
            <a:pPr marL="436474" indent="-70771">
              <a:buChar char="-"/>
              <a:tabLst>
                <a:tab pos="436794" algn="l"/>
              </a:tabLst>
            </a:pPr>
            <a:r>
              <a:rPr sz="900" b="1" spc="-3" dirty="0">
                <a:latin typeface="Arial"/>
                <a:cs typeface="Arial"/>
              </a:rPr>
              <a:t>Processors typically </a:t>
            </a:r>
            <a:r>
              <a:rPr sz="900" b="1" dirty="0">
                <a:latin typeface="Arial"/>
                <a:cs typeface="Arial"/>
              </a:rPr>
              <a:t>run </a:t>
            </a:r>
            <a:r>
              <a:rPr sz="900" b="1" spc="-3" dirty="0">
                <a:latin typeface="Arial"/>
                <a:cs typeface="Arial"/>
              </a:rPr>
              <a:t>the </a:t>
            </a:r>
            <a:r>
              <a:rPr sz="900" b="1" spc="-5" dirty="0">
                <a:latin typeface="Arial"/>
                <a:cs typeface="Arial"/>
              </a:rPr>
              <a:t>same</a:t>
            </a:r>
            <a:r>
              <a:rPr sz="900" b="1" spc="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code</a:t>
            </a:r>
            <a:endParaRPr sz="900" dirty="0">
              <a:latin typeface="Arial"/>
              <a:cs typeface="Arial"/>
            </a:endParaRPr>
          </a:p>
          <a:p>
            <a:pPr marL="436474" indent="-70771">
              <a:buChar char="-"/>
              <a:tabLst>
                <a:tab pos="436794" algn="l"/>
              </a:tabLst>
            </a:pPr>
            <a:r>
              <a:rPr sz="900" b="1" spc="-3" dirty="0">
                <a:latin typeface="Arial"/>
                <a:cs typeface="Arial"/>
              </a:rPr>
              <a:t>Computation/communication ratio is </a:t>
            </a:r>
            <a:r>
              <a:rPr sz="900" b="1" dirty="0">
                <a:latin typeface="Arial"/>
                <a:cs typeface="Arial"/>
              </a:rPr>
              <a:t>often </a:t>
            </a:r>
            <a:r>
              <a:rPr sz="900" b="1" spc="-3" dirty="0">
                <a:latin typeface="Arial"/>
                <a:cs typeface="Arial"/>
              </a:rPr>
              <a:t>hundreds or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more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Char char="-"/>
            </a:pPr>
            <a:endParaRPr sz="900" dirty="0">
              <a:latin typeface="Times New Roman"/>
              <a:cs typeface="Times New Roman"/>
            </a:endParaRPr>
          </a:p>
          <a:p>
            <a:pPr marL="174526">
              <a:spcBef>
                <a:spcPts val="3"/>
              </a:spcBef>
            </a:pPr>
            <a:r>
              <a:rPr sz="900" b="1" spc="-3" dirty="0">
                <a:latin typeface="Arial"/>
                <a:cs typeface="Arial"/>
              </a:rPr>
              <a:t>Fine-grain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461772" marR="2562" indent="-96069">
              <a:buChar char="-"/>
              <a:tabLst>
                <a:tab pos="436794" algn="l"/>
              </a:tabLst>
            </a:pPr>
            <a:r>
              <a:rPr sz="900" b="1" spc="-3" dirty="0">
                <a:latin typeface="Arial"/>
                <a:cs typeface="Arial"/>
              </a:rPr>
              <a:t>Thousands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perhaps millions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small pieces, executed by </a:t>
            </a:r>
            <a:r>
              <a:rPr sz="900" b="1" spc="-8" dirty="0">
                <a:latin typeface="Arial"/>
                <a:cs typeface="Arial"/>
              </a:rPr>
              <a:t>very  </a:t>
            </a:r>
            <a:r>
              <a:rPr sz="900" b="1" spc="-3" dirty="0">
                <a:latin typeface="Arial"/>
                <a:cs typeface="Arial"/>
              </a:rPr>
              <a:t>small, simple processors or </a:t>
            </a:r>
            <a:r>
              <a:rPr sz="900" b="1" dirty="0">
                <a:latin typeface="Arial"/>
                <a:cs typeface="Arial"/>
              </a:rPr>
              <a:t>through</a:t>
            </a:r>
            <a:r>
              <a:rPr sz="900" b="1" spc="-3" dirty="0">
                <a:latin typeface="Arial"/>
                <a:cs typeface="Arial"/>
              </a:rPr>
              <a:t> pipelines</a:t>
            </a:r>
            <a:endParaRPr sz="900" dirty="0">
              <a:latin typeface="Arial"/>
              <a:cs typeface="Arial"/>
            </a:endParaRPr>
          </a:p>
          <a:p>
            <a:pPr marL="436474" indent="-70771">
              <a:buChar char="-"/>
              <a:tabLst>
                <a:tab pos="436794" algn="l"/>
              </a:tabLst>
            </a:pPr>
            <a:r>
              <a:rPr sz="900" b="1" spc="-3" dirty="0">
                <a:latin typeface="Arial"/>
                <a:cs typeface="Arial"/>
              </a:rPr>
              <a:t>Processors typically </a:t>
            </a:r>
            <a:r>
              <a:rPr sz="900" b="1" spc="-8" dirty="0">
                <a:latin typeface="Arial"/>
                <a:cs typeface="Arial"/>
              </a:rPr>
              <a:t>have </a:t>
            </a:r>
            <a:r>
              <a:rPr sz="900" b="1" spc="-3" dirty="0">
                <a:latin typeface="Arial"/>
                <a:cs typeface="Arial"/>
              </a:rPr>
              <a:t>instructions broadcasted </a:t>
            </a:r>
            <a:r>
              <a:rPr sz="900" b="1" dirty="0">
                <a:latin typeface="Arial"/>
                <a:cs typeface="Arial"/>
              </a:rPr>
              <a:t>to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them</a:t>
            </a:r>
            <a:endParaRPr sz="900" dirty="0">
              <a:latin typeface="Arial"/>
              <a:cs typeface="Arial"/>
            </a:endParaRPr>
          </a:p>
          <a:p>
            <a:pPr marL="436474" indent="-70771">
              <a:spcBef>
                <a:spcPts val="3"/>
              </a:spcBef>
              <a:buChar char="-"/>
              <a:tabLst>
                <a:tab pos="436794" algn="l"/>
              </a:tabLst>
            </a:pPr>
            <a:r>
              <a:rPr sz="900" b="1" spc="-3" dirty="0">
                <a:latin typeface="Arial"/>
                <a:cs typeface="Arial"/>
              </a:rPr>
              <a:t>Compute/communicate ratio </a:t>
            </a:r>
            <a:r>
              <a:rPr sz="900" b="1" dirty="0">
                <a:latin typeface="Arial"/>
                <a:cs typeface="Arial"/>
              </a:rPr>
              <a:t>often </a:t>
            </a:r>
            <a:r>
              <a:rPr sz="900" b="1" spc="-3" dirty="0">
                <a:latin typeface="Arial"/>
                <a:cs typeface="Arial"/>
              </a:rPr>
              <a:t>near </a:t>
            </a:r>
            <a:r>
              <a:rPr sz="900" b="1" dirty="0">
                <a:latin typeface="Arial"/>
                <a:cs typeface="Arial"/>
              </a:rPr>
              <a:t>unity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5582" y="0"/>
            <a:ext cx="3609324" cy="348387"/>
          </a:xfrm>
          <a:prstGeom prst="rect">
            <a:avLst/>
          </a:prstGeom>
        </p:spPr>
        <p:txBody>
          <a:bodyPr vert="horz" wrap="square" lIns="0" tIns="24978" rIns="0" bIns="0" rtlCol="0">
            <a:spAutoFit/>
          </a:bodyPr>
          <a:lstStyle/>
          <a:p>
            <a:pPr marL="1263309">
              <a:spcBef>
                <a:spcPts val="197"/>
              </a:spcBef>
              <a:tabLst>
                <a:tab pos="2131454" algn="l"/>
              </a:tabLst>
            </a:pPr>
            <a:r>
              <a:rPr sz="1100" b="1" baseline="1984" dirty="0">
                <a:latin typeface="Arial"/>
                <a:cs typeface="Arial"/>
              </a:rPr>
              <a:t>5	</a:t>
            </a:r>
            <a:r>
              <a:rPr sz="700" b="1" i="1" spc="-3" dirty="0">
                <a:latin typeface="Arial"/>
                <a:cs typeface="Arial"/>
              </a:rPr>
              <a:t>Characteristics of</a:t>
            </a:r>
            <a:r>
              <a:rPr sz="700" b="1" i="1" spc="-3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  <a:p>
            <a:pPr marL="6405">
              <a:spcBef>
                <a:spcPts val="247"/>
              </a:spcBef>
              <a:tabLst>
                <a:tab pos="1209190" algn="l"/>
                <a:tab pos="1507325" algn="l"/>
              </a:tabLst>
            </a:pPr>
            <a:r>
              <a:rPr sz="1200" b="1" spc="-3" dirty="0">
                <a:latin typeface="Arial"/>
                <a:cs typeface="Arial"/>
              </a:rPr>
              <a:t>GRANULARITY	OF	PARALLELISM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63069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dirty="0">
                <a:latin typeface="Arial"/>
                <a:cs typeface="Arial"/>
              </a:rPr>
              <a:t>6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919" y="2438816"/>
            <a:ext cx="283713" cy="164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532" y="2443635"/>
            <a:ext cx="276286" cy="160220"/>
          </a:xfrm>
          <a:custGeom>
            <a:avLst/>
            <a:gdLst/>
            <a:ahLst/>
            <a:cxnLst/>
            <a:rect l="l" t="t" r="r" b="b"/>
            <a:pathLst>
              <a:path w="548005" h="317500">
                <a:moveTo>
                  <a:pt x="0" y="316941"/>
                </a:moveTo>
                <a:lnTo>
                  <a:pt x="547649" y="316941"/>
                </a:lnTo>
                <a:lnTo>
                  <a:pt x="547649" y="0"/>
                </a:lnTo>
                <a:lnTo>
                  <a:pt x="0" y="0"/>
                </a:lnTo>
                <a:lnTo>
                  <a:pt x="0" y="31694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9363" y="2604534"/>
            <a:ext cx="0" cy="12721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9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369" y="2438816"/>
            <a:ext cx="283713" cy="164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0988" y="2443635"/>
            <a:ext cx="276286" cy="160220"/>
          </a:xfrm>
          <a:custGeom>
            <a:avLst/>
            <a:gdLst/>
            <a:ahLst/>
            <a:cxnLst/>
            <a:rect l="l" t="t" r="r" b="b"/>
            <a:pathLst>
              <a:path w="548005" h="317500">
                <a:moveTo>
                  <a:pt x="0" y="316941"/>
                </a:moveTo>
                <a:lnTo>
                  <a:pt x="547649" y="316941"/>
                </a:lnTo>
                <a:lnTo>
                  <a:pt x="547649" y="0"/>
                </a:lnTo>
                <a:lnTo>
                  <a:pt x="0" y="0"/>
                </a:lnTo>
                <a:lnTo>
                  <a:pt x="0" y="31694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2876" y="2604534"/>
            <a:ext cx="0" cy="12721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9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9903" y="2438816"/>
            <a:ext cx="283022" cy="164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7523" y="2443635"/>
            <a:ext cx="275646" cy="160220"/>
          </a:xfrm>
          <a:custGeom>
            <a:avLst/>
            <a:gdLst/>
            <a:ahLst/>
            <a:cxnLst/>
            <a:rect l="l" t="t" r="r" b="b"/>
            <a:pathLst>
              <a:path w="546735" h="317500">
                <a:moveTo>
                  <a:pt x="0" y="316941"/>
                </a:moveTo>
                <a:lnTo>
                  <a:pt x="546277" y="316941"/>
                </a:lnTo>
                <a:lnTo>
                  <a:pt x="546277" y="0"/>
                </a:lnTo>
                <a:lnTo>
                  <a:pt x="0" y="0"/>
                </a:lnTo>
                <a:lnTo>
                  <a:pt x="0" y="31694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9411" y="2606521"/>
            <a:ext cx="0" cy="125292"/>
          </a:xfrm>
          <a:custGeom>
            <a:avLst/>
            <a:gdLst/>
            <a:ahLst/>
            <a:cxnLst/>
            <a:rect l="l" t="t" r="r" b="b"/>
            <a:pathLst>
              <a:path h="248285">
                <a:moveTo>
                  <a:pt x="0" y="0"/>
                </a:moveTo>
                <a:lnTo>
                  <a:pt x="0" y="24815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3353" y="2438816"/>
            <a:ext cx="283713" cy="1647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0973" y="2443635"/>
            <a:ext cx="276286" cy="160220"/>
          </a:xfrm>
          <a:custGeom>
            <a:avLst/>
            <a:gdLst/>
            <a:ahLst/>
            <a:cxnLst/>
            <a:rect l="l" t="t" r="r" b="b"/>
            <a:pathLst>
              <a:path w="548004" h="317500">
                <a:moveTo>
                  <a:pt x="0" y="316941"/>
                </a:moveTo>
                <a:lnTo>
                  <a:pt x="547649" y="316941"/>
                </a:lnTo>
                <a:lnTo>
                  <a:pt x="547649" y="0"/>
                </a:lnTo>
                <a:lnTo>
                  <a:pt x="0" y="0"/>
                </a:lnTo>
                <a:lnTo>
                  <a:pt x="0" y="31694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12862" y="2606521"/>
            <a:ext cx="0" cy="125292"/>
          </a:xfrm>
          <a:custGeom>
            <a:avLst/>
            <a:gdLst/>
            <a:ahLst/>
            <a:cxnLst/>
            <a:rect l="l" t="t" r="r" b="b"/>
            <a:pathLst>
              <a:path h="248285">
                <a:moveTo>
                  <a:pt x="0" y="0"/>
                </a:moveTo>
                <a:lnTo>
                  <a:pt x="0" y="24815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7532" y="2730781"/>
            <a:ext cx="1806903" cy="139712"/>
          </a:xfrm>
          <a:custGeom>
            <a:avLst/>
            <a:gdLst/>
            <a:ahLst/>
            <a:cxnLst/>
            <a:rect l="l" t="t" r="r" b="b"/>
            <a:pathLst>
              <a:path w="3583940" h="276860">
                <a:moveTo>
                  <a:pt x="0" y="276847"/>
                </a:moveTo>
                <a:lnTo>
                  <a:pt x="3583686" y="276847"/>
                </a:lnTo>
                <a:lnTo>
                  <a:pt x="3583686" y="0"/>
                </a:lnTo>
                <a:lnTo>
                  <a:pt x="0" y="0"/>
                </a:lnTo>
                <a:lnTo>
                  <a:pt x="0" y="2768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9363" y="2870487"/>
            <a:ext cx="0" cy="123369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3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877" y="2870487"/>
            <a:ext cx="1601" cy="124330"/>
          </a:xfrm>
          <a:custGeom>
            <a:avLst/>
            <a:gdLst/>
            <a:ahLst/>
            <a:cxnLst/>
            <a:rect l="l" t="t" r="r" b="b"/>
            <a:pathLst>
              <a:path w="3175" h="246379">
                <a:moveTo>
                  <a:pt x="1333" y="-12700"/>
                </a:moveTo>
                <a:lnTo>
                  <a:pt x="1333" y="258991"/>
                </a:lnTo>
              </a:path>
            </a:pathLst>
          </a:custGeom>
          <a:ln w="28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9411" y="2870487"/>
            <a:ext cx="0" cy="125292"/>
          </a:xfrm>
          <a:custGeom>
            <a:avLst/>
            <a:gdLst/>
            <a:ahLst/>
            <a:cxnLst/>
            <a:rect l="l" t="t" r="r" b="b"/>
            <a:pathLst>
              <a:path h="248285">
                <a:moveTo>
                  <a:pt x="0" y="0"/>
                </a:moveTo>
                <a:lnTo>
                  <a:pt x="0" y="24819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12862" y="2870487"/>
            <a:ext cx="0" cy="128176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2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9919" y="2993811"/>
            <a:ext cx="283713" cy="164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532" y="2998624"/>
            <a:ext cx="276286" cy="160220"/>
          </a:xfrm>
          <a:custGeom>
            <a:avLst/>
            <a:gdLst/>
            <a:ahLst/>
            <a:cxnLst/>
            <a:rect l="l" t="t" r="r" b="b"/>
            <a:pathLst>
              <a:path w="548005" h="317500">
                <a:moveTo>
                  <a:pt x="0" y="158470"/>
                </a:moveTo>
                <a:lnTo>
                  <a:pt x="27826" y="88781"/>
                </a:lnTo>
                <a:lnTo>
                  <a:pt x="60147" y="59357"/>
                </a:lnTo>
                <a:lnTo>
                  <a:pt x="102549" y="34815"/>
                </a:lnTo>
                <a:lnTo>
                  <a:pt x="153391" y="16108"/>
                </a:lnTo>
                <a:lnTo>
                  <a:pt x="211030" y="4185"/>
                </a:lnTo>
                <a:lnTo>
                  <a:pt x="273824" y="0"/>
                </a:lnTo>
                <a:lnTo>
                  <a:pt x="336618" y="4185"/>
                </a:lnTo>
                <a:lnTo>
                  <a:pt x="394255" y="16108"/>
                </a:lnTo>
                <a:lnTo>
                  <a:pt x="445094" y="34815"/>
                </a:lnTo>
                <a:lnTo>
                  <a:pt x="487494" y="59357"/>
                </a:lnTo>
                <a:lnTo>
                  <a:pt x="519812" y="88781"/>
                </a:lnTo>
                <a:lnTo>
                  <a:pt x="540406" y="122136"/>
                </a:lnTo>
                <a:lnTo>
                  <a:pt x="547636" y="158470"/>
                </a:lnTo>
                <a:lnTo>
                  <a:pt x="540406" y="194808"/>
                </a:lnTo>
                <a:lnTo>
                  <a:pt x="519812" y="228165"/>
                </a:lnTo>
                <a:lnTo>
                  <a:pt x="487494" y="257589"/>
                </a:lnTo>
                <a:lnTo>
                  <a:pt x="445094" y="282129"/>
                </a:lnTo>
                <a:lnTo>
                  <a:pt x="394255" y="300835"/>
                </a:lnTo>
                <a:lnTo>
                  <a:pt x="336618" y="312756"/>
                </a:lnTo>
                <a:lnTo>
                  <a:pt x="273824" y="316941"/>
                </a:lnTo>
                <a:lnTo>
                  <a:pt x="211030" y="312756"/>
                </a:lnTo>
                <a:lnTo>
                  <a:pt x="153391" y="300835"/>
                </a:lnTo>
                <a:lnTo>
                  <a:pt x="102549" y="282129"/>
                </a:lnTo>
                <a:lnTo>
                  <a:pt x="60147" y="257589"/>
                </a:lnTo>
                <a:lnTo>
                  <a:pt x="27826" y="228165"/>
                </a:lnTo>
                <a:lnTo>
                  <a:pt x="7230" y="194808"/>
                </a:lnTo>
                <a:lnTo>
                  <a:pt x="0" y="15847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369" y="2993811"/>
            <a:ext cx="283713" cy="164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0988" y="2998624"/>
            <a:ext cx="276286" cy="160220"/>
          </a:xfrm>
          <a:custGeom>
            <a:avLst/>
            <a:gdLst/>
            <a:ahLst/>
            <a:cxnLst/>
            <a:rect l="l" t="t" r="r" b="b"/>
            <a:pathLst>
              <a:path w="548005" h="317500">
                <a:moveTo>
                  <a:pt x="0" y="158470"/>
                </a:moveTo>
                <a:lnTo>
                  <a:pt x="27824" y="88781"/>
                </a:lnTo>
                <a:lnTo>
                  <a:pt x="60142" y="59357"/>
                </a:lnTo>
                <a:lnTo>
                  <a:pt x="102541" y="34815"/>
                </a:lnTo>
                <a:lnTo>
                  <a:pt x="153381" y="16108"/>
                </a:lnTo>
                <a:lnTo>
                  <a:pt x="211018" y="4185"/>
                </a:lnTo>
                <a:lnTo>
                  <a:pt x="273812" y="0"/>
                </a:lnTo>
                <a:lnTo>
                  <a:pt x="336605" y="4185"/>
                </a:lnTo>
                <a:lnTo>
                  <a:pt x="394242" y="16108"/>
                </a:lnTo>
                <a:lnTo>
                  <a:pt x="445082" y="34815"/>
                </a:lnTo>
                <a:lnTo>
                  <a:pt x="487481" y="59357"/>
                </a:lnTo>
                <a:lnTo>
                  <a:pt x="519799" y="88781"/>
                </a:lnTo>
                <a:lnTo>
                  <a:pt x="540394" y="122136"/>
                </a:lnTo>
                <a:lnTo>
                  <a:pt x="547624" y="158470"/>
                </a:lnTo>
                <a:lnTo>
                  <a:pt x="540394" y="194808"/>
                </a:lnTo>
                <a:lnTo>
                  <a:pt x="519799" y="228165"/>
                </a:lnTo>
                <a:lnTo>
                  <a:pt x="487481" y="257589"/>
                </a:lnTo>
                <a:lnTo>
                  <a:pt x="445082" y="282129"/>
                </a:lnTo>
                <a:lnTo>
                  <a:pt x="394242" y="300835"/>
                </a:lnTo>
                <a:lnTo>
                  <a:pt x="336605" y="312756"/>
                </a:lnTo>
                <a:lnTo>
                  <a:pt x="273812" y="316941"/>
                </a:lnTo>
                <a:lnTo>
                  <a:pt x="211018" y="312756"/>
                </a:lnTo>
                <a:lnTo>
                  <a:pt x="153381" y="300835"/>
                </a:lnTo>
                <a:lnTo>
                  <a:pt x="102541" y="282129"/>
                </a:lnTo>
                <a:lnTo>
                  <a:pt x="60142" y="257589"/>
                </a:lnTo>
                <a:lnTo>
                  <a:pt x="27824" y="228165"/>
                </a:lnTo>
                <a:lnTo>
                  <a:pt x="7229" y="194808"/>
                </a:lnTo>
                <a:lnTo>
                  <a:pt x="0" y="15847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49904" y="2993811"/>
            <a:ext cx="283008" cy="164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7523" y="2998624"/>
            <a:ext cx="275646" cy="160220"/>
          </a:xfrm>
          <a:custGeom>
            <a:avLst/>
            <a:gdLst/>
            <a:ahLst/>
            <a:cxnLst/>
            <a:rect l="l" t="t" r="r" b="b"/>
            <a:pathLst>
              <a:path w="546735" h="317500">
                <a:moveTo>
                  <a:pt x="0" y="158470"/>
                </a:moveTo>
                <a:lnTo>
                  <a:pt x="27765" y="88781"/>
                </a:lnTo>
                <a:lnTo>
                  <a:pt x="60012" y="59357"/>
                </a:lnTo>
                <a:lnTo>
                  <a:pt x="102316" y="34815"/>
                </a:lnTo>
                <a:lnTo>
                  <a:pt x="153038" y="16108"/>
                </a:lnTo>
                <a:lnTo>
                  <a:pt x="210538" y="4185"/>
                </a:lnTo>
                <a:lnTo>
                  <a:pt x="273176" y="0"/>
                </a:lnTo>
                <a:lnTo>
                  <a:pt x="335808" y="4185"/>
                </a:lnTo>
                <a:lnTo>
                  <a:pt x="393290" y="16108"/>
                </a:lnTo>
                <a:lnTo>
                  <a:pt x="443987" y="34815"/>
                </a:lnTo>
                <a:lnTo>
                  <a:pt x="486264" y="59357"/>
                </a:lnTo>
                <a:lnTo>
                  <a:pt x="518486" y="88781"/>
                </a:lnTo>
                <a:lnTo>
                  <a:pt x="539019" y="122136"/>
                </a:lnTo>
                <a:lnTo>
                  <a:pt x="546226" y="158470"/>
                </a:lnTo>
                <a:lnTo>
                  <a:pt x="539019" y="194808"/>
                </a:lnTo>
                <a:lnTo>
                  <a:pt x="518486" y="228165"/>
                </a:lnTo>
                <a:lnTo>
                  <a:pt x="486264" y="257589"/>
                </a:lnTo>
                <a:lnTo>
                  <a:pt x="443987" y="282129"/>
                </a:lnTo>
                <a:lnTo>
                  <a:pt x="393290" y="300835"/>
                </a:lnTo>
                <a:lnTo>
                  <a:pt x="335808" y="312756"/>
                </a:lnTo>
                <a:lnTo>
                  <a:pt x="273176" y="316941"/>
                </a:lnTo>
                <a:lnTo>
                  <a:pt x="210538" y="312756"/>
                </a:lnTo>
                <a:lnTo>
                  <a:pt x="153038" y="300835"/>
                </a:lnTo>
                <a:lnTo>
                  <a:pt x="102316" y="282129"/>
                </a:lnTo>
                <a:lnTo>
                  <a:pt x="60012" y="257589"/>
                </a:lnTo>
                <a:lnTo>
                  <a:pt x="27765" y="228165"/>
                </a:lnTo>
                <a:lnTo>
                  <a:pt x="7214" y="194808"/>
                </a:lnTo>
                <a:lnTo>
                  <a:pt x="0" y="15847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63353" y="2993811"/>
            <a:ext cx="283713" cy="164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70973" y="2998624"/>
            <a:ext cx="276286" cy="160220"/>
          </a:xfrm>
          <a:custGeom>
            <a:avLst/>
            <a:gdLst/>
            <a:ahLst/>
            <a:cxnLst/>
            <a:rect l="l" t="t" r="r" b="b"/>
            <a:pathLst>
              <a:path w="548004" h="317500">
                <a:moveTo>
                  <a:pt x="0" y="158470"/>
                </a:moveTo>
                <a:lnTo>
                  <a:pt x="27846" y="88781"/>
                </a:lnTo>
                <a:lnTo>
                  <a:pt x="60182" y="59357"/>
                </a:lnTo>
                <a:lnTo>
                  <a:pt x="102595" y="34815"/>
                </a:lnTo>
                <a:lnTo>
                  <a:pt x="153436" y="16108"/>
                </a:lnTo>
                <a:lnTo>
                  <a:pt x="211058" y="4185"/>
                </a:lnTo>
                <a:lnTo>
                  <a:pt x="273812" y="0"/>
                </a:lnTo>
                <a:lnTo>
                  <a:pt x="336605" y="4185"/>
                </a:lnTo>
                <a:lnTo>
                  <a:pt x="394242" y="16108"/>
                </a:lnTo>
                <a:lnTo>
                  <a:pt x="445082" y="34815"/>
                </a:lnTo>
                <a:lnTo>
                  <a:pt x="487481" y="59357"/>
                </a:lnTo>
                <a:lnTo>
                  <a:pt x="519799" y="88781"/>
                </a:lnTo>
                <a:lnTo>
                  <a:pt x="540394" y="122136"/>
                </a:lnTo>
                <a:lnTo>
                  <a:pt x="547624" y="158470"/>
                </a:lnTo>
                <a:lnTo>
                  <a:pt x="540394" y="194808"/>
                </a:lnTo>
                <a:lnTo>
                  <a:pt x="519799" y="228165"/>
                </a:lnTo>
                <a:lnTo>
                  <a:pt x="487481" y="257589"/>
                </a:lnTo>
                <a:lnTo>
                  <a:pt x="445082" y="282129"/>
                </a:lnTo>
                <a:lnTo>
                  <a:pt x="394242" y="300835"/>
                </a:lnTo>
                <a:lnTo>
                  <a:pt x="336605" y="312756"/>
                </a:lnTo>
                <a:lnTo>
                  <a:pt x="273812" y="316941"/>
                </a:lnTo>
                <a:lnTo>
                  <a:pt x="211018" y="312756"/>
                </a:lnTo>
                <a:lnTo>
                  <a:pt x="153381" y="300835"/>
                </a:lnTo>
                <a:lnTo>
                  <a:pt x="102541" y="282129"/>
                </a:lnTo>
                <a:lnTo>
                  <a:pt x="60142" y="257589"/>
                </a:lnTo>
                <a:lnTo>
                  <a:pt x="27824" y="228165"/>
                </a:lnTo>
                <a:lnTo>
                  <a:pt x="7229" y="194808"/>
                </a:lnTo>
                <a:lnTo>
                  <a:pt x="0" y="15847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77828" y="2933152"/>
            <a:ext cx="272886" cy="1665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77828" y="2938958"/>
            <a:ext cx="265721" cy="160861"/>
          </a:xfrm>
          <a:custGeom>
            <a:avLst/>
            <a:gdLst/>
            <a:ahLst/>
            <a:cxnLst/>
            <a:rect l="l" t="t" r="r" b="b"/>
            <a:pathLst>
              <a:path w="527050" h="318770">
                <a:moveTo>
                  <a:pt x="0" y="318465"/>
                </a:moveTo>
                <a:lnTo>
                  <a:pt x="526745" y="318465"/>
                </a:lnTo>
                <a:lnTo>
                  <a:pt x="526745" y="0"/>
                </a:lnTo>
                <a:lnTo>
                  <a:pt x="0" y="0"/>
                </a:lnTo>
                <a:lnTo>
                  <a:pt x="0" y="31846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77828" y="2434555"/>
            <a:ext cx="1740633" cy="130739"/>
          </a:xfrm>
          <a:custGeom>
            <a:avLst/>
            <a:gdLst/>
            <a:ahLst/>
            <a:cxnLst/>
            <a:rect l="l" t="t" r="r" b="b"/>
            <a:pathLst>
              <a:path w="3452495" h="259079">
                <a:moveTo>
                  <a:pt x="0" y="258991"/>
                </a:moveTo>
                <a:lnTo>
                  <a:pt x="3452240" y="258991"/>
                </a:lnTo>
                <a:lnTo>
                  <a:pt x="3452240" y="0"/>
                </a:lnTo>
                <a:lnTo>
                  <a:pt x="0" y="0"/>
                </a:lnTo>
                <a:lnTo>
                  <a:pt x="0" y="25899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14273" y="2563326"/>
            <a:ext cx="0" cy="380683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0"/>
                </a:moveTo>
                <a:lnTo>
                  <a:pt x="0" y="75396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8835" y="2563326"/>
            <a:ext cx="0" cy="424262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9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5329" y="2563326"/>
            <a:ext cx="0" cy="439643"/>
          </a:xfrm>
          <a:custGeom>
            <a:avLst/>
            <a:gdLst/>
            <a:ahLst/>
            <a:cxnLst/>
            <a:rect l="l" t="t" r="r" b="b"/>
            <a:pathLst>
              <a:path h="871220">
                <a:moveTo>
                  <a:pt x="0" y="0"/>
                </a:moveTo>
                <a:lnTo>
                  <a:pt x="0" y="87099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9250" y="2563326"/>
            <a:ext cx="0" cy="418494"/>
          </a:xfrm>
          <a:custGeom>
            <a:avLst/>
            <a:gdLst/>
            <a:ahLst/>
            <a:cxnLst/>
            <a:rect l="l" t="t" r="r" b="b"/>
            <a:pathLst>
              <a:path h="829310">
                <a:moveTo>
                  <a:pt x="0" y="0"/>
                </a:moveTo>
                <a:lnTo>
                  <a:pt x="0" y="82878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70528" y="2687272"/>
            <a:ext cx="272892" cy="165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77828" y="2692078"/>
            <a:ext cx="265721" cy="160861"/>
          </a:xfrm>
          <a:custGeom>
            <a:avLst/>
            <a:gdLst/>
            <a:ahLst/>
            <a:cxnLst/>
            <a:rect l="l" t="t" r="r" b="b"/>
            <a:pathLst>
              <a:path w="527050" h="318770">
                <a:moveTo>
                  <a:pt x="0" y="159257"/>
                </a:moveTo>
                <a:lnTo>
                  <a:pt x="26781" y="89251"/>
                </a:lnTo>
                <a:lnTo>
                  <a:pt x="57883" y="59680"/>
                </a:lnTo>
                <a:lnTo>
                  <a:pt x="98679" y="35009"/>
                </a:lnTo>
                <a:lnTo>
                  <a:pt x="147586" y="16199"/>
                </a:lnTo>
                <a:lnTo>
                  <a:pt x="203020" y="4209"/>
                </a:lnTo>
                <a:lnTo>
                  <a:pt x="263397" y="0"/>
                </a:lnTo>
                <a:lnTo>
                  <a:pt x="323815" y="4209"/>
                </a:lnTo>
                <a:lnTo>
                  <a:pt x="379264" y="16199"/>
                </a:lnTo>
                <a:lnTo>
                  <a:pt x="428169" y="35009"/>
                </a:lnTo>
                <a:lnTo>
                  <a:pt x="468952" y="59680"/>
                </a:lnTo>
                <a:lnTo>
                  <a:pt x="500036" y="89251"/>
                </a:lnTo>
                <a:lnTo>
                  <a:pt x="519843" y="122764"/>
                </a:lnTo>
                <a:lnTo>
                  <a:pt x="526795" y="159257"/>
                </a:lnTo>
                <a:lnTo>
                  <a:pt x="519843" y="195750"/>
                </a:lnTo>
                <a:lnTo>
                  <a:pt x="500036" y="229259"/>
                </a:lnTo>
                <a:lnTo>
                  <a:pt x="468952" y="258825"/>
                </a:lnTo>
                <a:lnTo>
                  <a:pt x="428169" y="283490"/>
                </a:lnTo>
                <a:lnTo>
                  <a:pt x="379264" y="302295"/>
                </a:lnTo>
                <a:lnTo>
                  <a:pt x="323815" y="314282"/>
                </a:lnTo>
                <a:lnTo>
                  <a:pt x="263397" y="318490"/>
                </a:lnTo>
                <a:lnTo>
                  <a:pt x="203020" y="314282"/>
                </a:lnTo>
                <a:lnTo>
                  <a:pt x="147586" y="302295"/>
                </a:lnTo>
                <a:lnTo>
                  <a:pt x="98679" y="283490"/>
                </a:lnTo>
                <a:lnTo>
                  <a:pt x="57883" y="258825"/>
                </a:lnTo>
                <a:lnTo>
                  <a:pt x="26781" y="229259"/>
                </a:lnTo>
                <a:lnTo>
                  <a:pt x="6959" y="195750"/>
                </a:lnTo>
                <a:lnTo>
                  <a:pt x="0" y="15925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2389" y="2943797"/>
            <a:ext cx="272886" cy="1665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9688" y="2949603"/>
            <a:ext cx="265721" cy="160861"/>
          </a:xfrm>
          <a:custGeom>
            <a:avLst/>
            <a:gdLst/>
            <a:ahLst/>
            <a:cxnLst/>
            <a:rect l="l" t="t" r="r" b="b"/>
            <a:pathLst>
              <a:path w="527050" h="318770">
                <a:moveTo>
                  <a:pt x="0" y="318465"/>
                </a:moveTo>
                <a:lnTo>
                  <a:pt x="526745" y="318465"/>
                </a:lnTo>
                <a:lnTo>
                  <a:pt x="526745" y="0"/>
                </a:lnTo>
                <a:lnTo>
                  <a:pt x="0" y="0"/>
                </a:lnTo>
                <a:lnTo>
                  <a:pt x="0" y="31846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65025" y="2687272"/>
            <a:ext cx="272252" cy="1655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72388" y="2692078"/>
            <a:ext cx="265081" cy="160861"/>
          </a:xfrm>
          <a:custGeom>
            <a:avLst/>
            <a:gdLst/>
            <a:ahLst/>
            <a:cxnLst/>
            <a:rect l="l" t="t" r="r" b="b"/>
            <a:pathLst>
              <a:path w="525779" h="318770">
                <a:moveTo>
                  <a:pt x="0" y="159257"/>
                </a:moveTo>
                <a:lnTo>
                  <a:pt x="26697" y="89251"/>
                </a:lnTo>
                <a:lnTo>
                  <a:pt x="57703" y="59680"/>
                </a:lnTo>
                <a:lnTo>
                  <a:pt x="98377" y="35009"/>
                </a:lnTo>
                <a:lnTo>
                  <a:pt x="147142" y="16199"/>
                </a:lnTo>
                <a:lnTo>
                  <a:pt x="202420" y="4209"/>
                </a:lnTo>
                <a:lnTo>
                  <a:pt x="262636" y="0"/>
                </a:lnTo>
                <a:lnTo>
                  <a:pt x="322898" y="4209"/>
                </a:lnTo>
                <a:lnTo>
                  <a:pt x="378210" y="16199"/>
                </a:lnTo>
                <a:lnTo>
                  <a:pt x="426998" y="35009"/>
                </a:lnTo>
                <a:lnTo>
                  <a:pt x="467685" y="59680"/>
                </a:lnTo>
                <a:lnTo>
                  <a:pt x="498698" y="89251"/>
                </a:lnTo>
                <a:lnTo>
                  <a:pt x="518461" y="122764"/>
                </a:lnTo>
                <a:lnTo>
                  <a:pt x="525399" y="159257"/>
                </a:lnTo>
                <a:lnTo>
                  <a:pt x="518461" y="195750"/>
                </a:lnTo>
                <a:lnTo>
                  <a:pt x="498698" y="229259"/>
                </a:lnTo>
                <a:lnTo>
                  <a:pt x="467685" y="258825"/>
                </a:lnTo>
                <a:lnTo>
                  <a:pt x="426998" y="283490"/>
                </a:lnTo>
                <a:lnTo>
                  <a:pt x="378210" y="302295"/>
                </a:lnTo>
                <a:lnTo>
                  <a:pt x="322898" y="314282"/>
                </a:lnTo>
                <a:lnTo>
                  <a:pt x="262636" y="318490"/>
                </a:lnTo>
                <a:lnTo>
                  <a:pt x="202420" y="314282"/>
                </a:lnTo>
                <a:lnTo>
                  <a:pt x="147142" y="302295"/>
                </a:lnTo>
                <a:lnTo>
                  <a:pt x="98377" y="283490"/>
                </a:lnTo>
                <a:lnTo>
                  <a:pt x="57703" y="258825"/>
                </a:lnTo>
                <a:lnTo>
                  <a:pt x="26697" y="229259"/>
                </a:lnTo>
                <a:lnTo>
                  <a:pt x="6937" y="195750"/>
                </a:lnTo>
                <a:lnTo>
                  <a:pt x="0" y="15925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51583" y="2949610"/>
            <a:ext cx="272886" cy="1665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58947" y="2954449"/>
            <a:ext cx="265721" cy="161822"/>
          </a:xfrm>
          <a:custGeom>
            <a:avLst/>
            <a:gdLst/>
            <a:ahLst/>
            <a:cxnLst/>
            <a:rect l="l" t="t" r="r" b="b"/>
            <a:pathLst>
              <a:path w="527050" h="320675">
                <a:moveTo>
                  <a:pt x="0" y="320382"/>
                </a:moveTo>
                <a:lnTo>
                  <a:pt x="526745" y="320382"/>
                </a:lnTo>
                <a:lnTo>
                  <a:pt x="526745" y="0"/>
                </a:lnTo>
                <a:lnTo>
                  <a:pt x="0" y="0"/>
                </a:lnTo>
                <a:lnTo>
                  <a:pt x="0" y="32038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51583" y="2687272"/>
            <a:ext cx="272892" cy="1655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58947" y="2692078"/>
            <a:ext cx="265721" cy="160861"/>
          </a:xfrm>
          <a:custGeom>
            <a:avLst/>
            <a:gdLst/>
            <a:ahLst/>
            <a:cxnLst/>
            <a:rect l="l" t="t" r="r" b="b"/>
            <a:pathLst>
              <a:path w="527050" h="318770">
                <a:moveTo>
                  <a:pt x="0" y="159257"/>
                </a:moveTo>
                <a:lnTo>
                  <a:pt x="26756" y="89251"/>
                </a:lnTo>
                <a:lnTo>
                  <a:pt x="57833" y="59680"/>
                </a:lnTo>
                <a:lnTo>
                  <a:pt x="98602" y="35009"/>
                </a:lnTo>
                <a:lnTo>
                  <a:pt x="147484" y="16199"/>
                </a:lnTo>
                <a:lnTo>
                  <a:pt x="202900" y="4209"/>
                </a:lnTo>
                <a:lnTo>
                  <a:pt x="263270" y="0"/>
                </a:lnTo>
                <a:lnTo>
                  <a:pt x="323688" y="4209"/>
                </a:lnTo>
                <a:lnTo>
                  <a:pt x="379137" y="16199"/>
                </a:lnTo>
                <a:lnTo>
                  <a:pt x="428042" y="35009"/>
                </a:lnTo>
                <a:lnTo>
                  <a:pt x="468825" y="59680"/>
                </a:lnTo>
                <a:lnTo>
                  <a:pt x="499909" y="89251"/>
                </a:lnTo>
                <a:lnTo>
                  <a:pt x="519716" y="122764"/>
                </a:lnTo>
                <a:lnTo>
                  <a:pt x="526668" y="159257"/>
                </a:lnTo>
                <a:lnTo>
                  <a:pt x="519716" y="195750"/>
                </a:lnTo>
                <a:lnTo>
                  <a:pt x="499909" y="229259"/>
                </a:lnTo>
                <a:lnTo>
                  <a:pt x="468825" y="258825"/>
                </a:lnTo>
                <a:lnTo>
                  <a:pt x="428042" y="283490"/>
                </a:lnTo>
                <a:lnTo>
                  <a:pt x="379137" y="302295"/>
                </a:lnTo>
                <a:lnTo>
                  <a:pt x="323688" y="314282"/>
                </a:lnTo>
                <a:lnTo>
                  <a:pt x="263270" y="318490"/>
                </a:lnTo>
                <a:lnTo>
                  <a:pt x="202900" y="314282"/>
                </a:lnTo>
                <a:lnTo>
                  <a:pt x="147484" y="302295"/>
                </a:lnTo>
                <a:lnTo>
                  <a:pt x="98602" y="283490"/>
                </a:lnTo>
                <a:lnTo>
                  <a:pt x="57833" y="258825"/>
                </a:lnTo>
                <a:lnTo>
                  <a:pt x="26756" y="229259"/>
                </a:lnTo>
                <a:lnTo>
                  <a:pt x="6952" y="195750"/>
                </a:lnTo>
                <a:lnTo>
                  <a:pt x="0" y="15925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45440" y="2954449"/>
            <a:ext cx="272886" cy="1665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2804" y="2960255"/>
            <a:ext cx="265721" cy="160861"/>
          </a:xfrm>
          <a:custGeom>
            <a:avLst/>
            <a:gdLst/>
            <a:ahLst/>
            <a:cxnLst/>
            <a:rect l="l" t="t" r="r" b="b"/>
            <a:pathLst>
              <a:path w="527050" h="318770">
                <a:moveTo>
                  <a:pt x="0" y="318465"/>
                </a:moveTo>
                <a:lnTo>
                  <a:pt x="526745" y="318465"/>
                </a:lnTo>
                <a:lnTo>
                  <a:pt x="526745" y="0"/>
                </a:lnTo>
                <a:lnTo>
                  <a:pt x="0" y="0"/>
                </a:lnTo>
                <a:lnTo>
                  <a:pt x="0" y="31846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45440" y="2687272"/>
            <a:ext cx="272892" cy="1655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52804" y="2692078"/>
            <a:ext cx="265721" cy="160861"/>
          </a:xfrm>
          <a:custGeom>
            <a:avLst/>
            <a:gdLst/>
            <a:ahLst/>
            <a:cxnLst/>
            <a:rect l="l" t="t" r="r" b="b"/>
            <a:pathLst>
              <a:path w="527050" h="318770">
                <a:moveTo>
                  <a:pt x="0" y="159257"/>
                </a:moveTo>
                <a:lnTo>
                  <a:pt x="26756" y="89251"/>
                </a:lnTo>
                <a:lnTo>
                  <a:pt x="57833" y="59680"/>
                </a:lnTo>
                <a:lnTo>
                  <a:pt x="98602" y="35009"/>
                </a:lnTo>
                <a:lnTo>
                  <a:pt x="147484" y="16199"/>
                </a:lnTo>
                <a:lnTo>
                  <a:pt x="202900" y="4209"/>
                </a:lnTo>
                <a:lnTo>
                  <a:pt x="263270" y="0"/>
                </a:lnTo>
                <a:lnTo>
                  <a:pt x="323688" y="4209"/>
                </a:lnTo>
                <a:lnTo>
                  <a:pt x="379137" y="16199"/>
                </a:lnTo>
                <a:lnTo>
                  <a:pt x="428042" y="35009"/>
                </a:lnTo>
                <a:lnTo>
                  <a:pt x="468825" y="59680"/>
                </a:lnTo>
                <a:lnTo>
                  <a:pt x="499909" y="89251"/>
                </a:lnTo>
                <a:lnTo>
                  <a:pt x="519716" y="122764"/>
                </a:lnTo>
                <a:lnTo>
                  <a:pt x="526668" y="159257"/>
                </a:lnTo>
                <a:lnTo>
                  <a:pt x="519716" y="195750"/>
                </a:lnTo>
                <a:lnTo>
                  <a:pt x="499909" y="229259"/>
                </a:lnTo>
                <a:lnTo>
                  <a:pt x="468825" y="258825"/>
                </a:lnTo>
                <a:lnTo>
                  <a:pt x="428042" y="283490"/>
                </a:lnTo>
                <a:lnTo>
                  <a:pt x="379137" y="302295"/>
                </a:lnTo>
                <a:lnTo>
                  <a:pt x="323688" y="314282"/>
                </a:lnTo>
                <a:lnTo>
                  <a:pt x="263270" y="318490"/>
                </a:lnTo>
                <a:lnTo>
                  <a:pt x="202900" y="314282"/>
                </a:lnTo>
                <a:lnTo>
                  <a:pt x="147484" y="302295"/>
                </a:lnTo>
                <a:lnTo>
                  <a:pt x="98602" y="283490"/>
                </a:lnTo>
                <a:lnTo>
                  <a:pt x="57833" y="258825"/>
                </a:lnTo>
                <a:lnTo>
                  <a:pt x="26756" y="229259"/>
                </a:lnTo>
                <a:lnTo>
                  <a:pt x="6952" y="195750"/>
                </a:lnTo>
                <a:lnTo>
                  <a:pt x="0" y="15925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54425" y="116961"/>
          <a:ext cx="4496448" cy="11426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007"/>
                <a:gridCol w="1870612"/>
                <a:gridCol w="128378"/>
                <a:gridCol w="1850123"/>
                <a:gridCol w="105328"/>
              </a:tblGrid>
              <a:tr h="264363">
                <a:tc gridSpan="5"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MEMORY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73955">
                <a:tc gridSpan="5">
                  <a:txBody>
                    <a:bodyPr/>
                    <a:lstStyle/>
                    <a:p>
                      <a:pPr marL="7727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Shared (Global)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Memory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16660" indent="-127000">
                        <a:lnSpc>
                          <a:spcPts val="1945"/>
                        </a:lnSpc>
                        <a:spcBef>
                          <a:spcPts val="535"/>
                        </a:spcBef>
                        <a:buChar char="-"/>
                        <a:tabLst>
                          <a:tab pos="1221740" algn="l"/>
                        </a:tabLst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A Global Memory Space accessible by all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processors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28725" indent="-140335">
                        <a:lnSpc>
                          <a:spcPts val="1945"/>
                        </a:lnSpc>
                        <a:buChar char="-"/>
                        <a:tabLst>
                          <a:tab pos="1229360" algn="l"/>
                        </a:tabLst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Processors may also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have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some local</a:t>
                      </a:r>
                      <a:r>
                        <a:rPr sz="9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memory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727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Distributed (Local, Message-Passing)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Memory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21105" indent="-132715">
                        <a:lnSpc>
                          <a:spcPts val="1945"/>
                        </a:lnSpc>
                        <a:spcBef>
                          <a:spcPts val="535"/>
                        </a:spcBef>
                        <a:buChar char="-"/>
                        <a:tabLst>
                          <a:tab pos="1221740" algn="l"/>
                        </a:tabLst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memory units are associated 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processors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16660" marR="2388235" indent="-128270">
                        <a:lnSpc>
                          <a:spcPct val="80000"/>
                        </a:lnSpc>
                        <a:spcBef>
                          <a:spcPts val="210"/>
                        </a:spcBef>
                        <a:buChar char="-"/>
                        <a:tabLst>
                          <a:tab pos="1229360" algn="l"/>
                        </a:tabLst>
                      </a:pPr>
                      <a:r>
                        <a:rPr sz="900" b="1" spc="-7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retrieve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information from another processor's  memory a message must be sent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there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727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Uniform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Memory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21105" indent="-132715">
                        <a:lnSpc>
                          <a:spcPct val="100000"/>
                        </a:lnSpc>
                        <a:spcBef>
                          <a:spcPts val="535"/>
                        </a:spcBef>
                        <a:buChar char="-"/>
                        <a:tabLst>
                          <a:tab pos="1221740" algn="l"/>
                        </a:tabLst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processors take the same time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reach all memory</a:t>
                      </a:r>
                      <a:r>
                        <a:rPr sz="9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locations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727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Nonuniform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(NUMA)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Memory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28725" indent="-140335">
                        <a:lnSpc>
                          <a:spcPct val="100000"/>
                        </a:lnSpc>
                        <a:spcBef>
                          <a:spcPts val="535"/>
                        </a:spcBef>
                        <a:buChar char="-"/>
                        <a:tabLst>
                          <a:tab pos="1229360" algn="l"/>
                        </a:tabLst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Memory access is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uniform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38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5669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SHARED</a:t>
                      </a:r>
                      <a:r>
                        <a:rPr sz="7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MEMORY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R="3035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Memory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203960" marR="1527175" indent="39370" algn="ctr">
                        <a:lnSpc>
                          <a:spcPct val="396400"/>
                        </a:lnSpc>
                        <a:spcBef>
                          <a:spcPts val="15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Network  Pr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cess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4287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36220"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DISTRIBUTED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MEMORY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R="17018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Network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06045"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Processors/Memory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4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070390" y="2179"/>
            <a:ext cx="1484516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Characteristics of</a:t>
            </a:r>
            <a:r>
              <a:rPr sz="700" b="1" i="1" spc="-3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717" y="1442363"/>
            <a:ext cx="4029035" cy="104777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Characteristics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70130" marR="2562" indent="27540">
              <a:lnSpc>
                <a:spcPts val="943"/>
              </a:lnSpc>
            </a:pPr>
            <a:r>
              <a:rPr sz="900" b="1" spc="-10" dirty="0">
                <a:latin typeface="Arial"/>
                <a:cs typeface="Arial"/>
              </a:rPr>
              <a:t>All </a:t>
            </a:r>
            <a:r>
              <a:rPr sz="900" b="1" spc="-3" dirty="0">
                <a:latin typeface="Arial"/>
                <a:cs typeface="Arial"/>
              </a:rPr>
              <a:t>processors </a:t>
            </a:r>
            <a:r>
              <a:rPr sz="900" b="1" spc="-8" dirty="0">
                <a:latin typeface="Arial"/>
                <a:cs typeface="Arial"/>
              </a:rPr>
              <a:t>have </a:t>
            </a:r>
            <a:r>
              <a:rPr sz="900" b="1" spc="-3" dirty="0">
                <a:latin typeface="Arial"/>
                <a:cs typeface="Arial"/>
              </a:rPr>
              <a:t>equally direct </a:t>
            </a:r>
            <a:r>
              <a:rPr sz="900" b="1" spc="-5" dirty="0">
                <a:latin typeface="Arial"/>
                <a:cs typeface="Arial"/>
              </a:rPr>
              <a:t>access </a:t>
            </a:r>
            <a:r>
              <a:rPr sz="900" b="1" dirty="0">
                <a:latin typeface="Arial"/>
                <a:cs typeface="Arial"/>
              </a:rPr>
              <a:t>to one </a:t>
            </a:r>
            <a:r>
              <a:rPr sz="900" b="1" spc="-3" dirty="0">
                <a:latin typeface="Arial"/>
                <a:cs typeface="Arial"/>
              </a:rPr>
              <a:t>large memory address  space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6405"/>
            <a:r>
              <a:rPr sz="900" b="1" spc="-3" dirty="0">
                <a:latin typeface="Arial"/>
                <a:cs typeface="Arial"/>
              </a:rPr>
              <a:t>Limitations</a:t>
            </a:r>
            <a:endParaRPr sz="900" dirty="0">
              <a:latin typeface="Arial"/>
              <a:cs typeface="Arial"/>
            </a:endParaRPr>
          </a:p>
          <a:p>
            <a:pPr marL="197582">
              <a:spcBef>
                <a:spcPts val="809"/>
              </a:spcBef>
            </a:pPr>
            <a:r>
              <a:rPr sz="900" b="1" spc="-3" dirty="0">
                <a:latin typeface="Arial"/>
                <a:cs typeface="Arial"/>
              </a:rPr>
              <a:t>Memory access latency; Hot spot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problem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929" y="894027"/>
            <a:ext cx="1747355" cy="1007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326" rIns="0" bIns="0" rtlCol="0">
            <a:spAutoFit/>
          </a:bodyPr>
          <a:lstStyle/>
          <a:p>
            <a:pPr marL="455688">
              <a:spcBef>
                <a:spcPts val="66"/>
              </a:spcBef>
            </a:pPr>
            <a:r>
              <a:rPr sz="600" b="1" spc="-3" dirty="0">
                <a:latin typeface="Arial"/>
                <a:cs typeface="Arial"/>
              </a:rPr>
              <a:t>Interconnection</a:t>
            </a:r>
            <a:r>
              <a:rPr sz="600" b="1" spc="-1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Network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8764" y="632869"/>
            <a:ext cx="38418" cy="254750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25400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25400" y="441325"/>
                </a:lnTo>
                <a:lnTo>
                  <a:pt x="25400" y="428625"/>
                </a:lnTo>
                <a:close/>
              </a:path>
              <a:path w="76200" h="504825">
                <a:moveTo>
                  <a:pt x="50800" y="63500"/>
                </a:moveTo>
                <a:lnTo>
                  <a:pt x="25400" y="63500"/>
                </a:lnTo>
                <a:lnTo>
                  <a:pt x="25400" y="441325"/>
                </a:lnTo>
                <a:lnTo>
                  <a:pt x="50800" y="441325"/>
                </a:lnTo>
                <a:lnTo>
                  <a:pt x="50800" y="6350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50800" y="428625"/>
                </a:lnTo>
                <a:lnTo>
                  <a:pt x="5080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  <a:path w="76200" h="504825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4825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04264" y="534686"/>
            <a:ext cx="119414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dirty="0">
                <a:latin typeface="Arial"/>
                <a:cs typeface="Arial"/>
              </a:rPr>
              <a:t>. .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.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0731" y="1346360"/>
            <a:ext cx="119414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dirty="0">
                <a:latin typeface="Arial"/>
                <a:cs typeface="Arial"/>
              </a:rPr>
              <a:t>. .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.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929" y="1293744"/>
            <a:ext cx="205854" cy="13954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6754" rIns="0" bIns="0" rtlCol="0">
            <a:spAutoFit/>
          </a:bodyPr>
          <a:lstStyle/>
          <a:p>
            <a:pPr marR="7686" algn="ctr">
              <a:spcBef>
                <a:spcPts val="368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1830" y="1293776"/>
            <a:ext cx="204893" cy="14536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2518" rIns="0" bIns="0" rtlCol="0">
            <a:spAutoFit/>
          </a:bodyPr>
          <a:lstStyle/>
          <a:p>
            <a:pPr marL="640" algn="ctr">
              <a:spcBef>
                <a:spcPts val="414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4922" y="1293744"/>
            <a:ext cx="205854" cy="13954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6754" rIns="0" bIns="0" rtlCol="0">
            <a:spAutoFit/>
          </a:bodyPr>
          <a:lstStyle/>
          <a:p>
            <a:pPr marR="9287" algn="ctr">
              <a:spcBef>
                <a:spcPts val="368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332" y="452653"/>
            <a:ext cx="205854" cy="13372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0990" rIns="0" bIns="0" rtlCol="0">
            <a:spAutoFit/>
          </a:bodyPr>
          <a:lstStyle/>
          <a:p>
            <a:pPr algn="ctr">
              <a:spcBef>
                <a:spcPts val="323"/>
              </a:spcBef>
            </a:pPr>
            <a:r>
              <a:rPr sz="600" b="1" dirty="0">
                <a:latin typeface="Arial"/>
                <a:cs typeface="Arial"/>
              </a:rPr>
              <a:t>M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68233" y="452621"/>
            <a:ext cx="204893" cy="14342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0596" rIns="0" bIns="0" rtlCol="0">
            <a:spAutoFit/>
          </a:bodyPr>
          <a:lstStyle/>
          <a:p>
            <a:pPr marL="77176">
              <a:spcBef>
                <a:spcPts val="398"/>
              </a:spcBef>
            </a:pPr>
            <a:r>
              <a:rPr sz="600" b="1" dirty="0">
                <a:latin typeface="Arial"/>
                <a:cs typeface="Arial"/>
              </a:rPr>
              <a:t>M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4922" y="453454"/>
            <a:ext cx="205854" cy="1401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7394" rIns="0" bIns="0" rtlCol="0">
            <a:spAutoFit/>
          </a:bodyPr>
          <a:lstStyle/>
          <a:p>
            <a:pPr marL="83260">
              <a:spcBef>
                <a:spcPts val="373"/>
              </a:spcBef>
            </a:pPr>
            <a:r>
              <a:rPr sz="600" b="1" dirty="0">
                <a:latin typeface="Arial"/>
                <a:cs typeface="Arial"/>
              </a:rPr>
              <a:t>M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15208" y="807124"/>
            <a:ext cx="619482" cy="281269"/>
          </a:xfrm>
          <a:prstGeom prst="rect">
            <a:avLst/>
          </a:prstGeom>
        </p:spPr>
        <p:txBody>
          <a:bodyPr vert="horz" wrap="square" lIns="0" tIns="11849" rIns="0" bIns="0" rtlCol="0">
            <a:spAutoFit/>
          </a:bodyPr>
          <a:lstStyle/>
          <a:p>
            <a:pPr marL="6405" marR="2562">
              <a:lnSpc>
                <a:spcPts val="701"/>
              </a:lnSpc>
              <a:spcBef>
                <a:spcPts val="93"/>
              </a:spcBef>
            </a:pPr>
            <a:r>
              <a:rPr sz="600" b="1" spc="-3" dirty="0">
                <a:latin typeface="Arial"/>
                <a:cs typeface="Arial"/>
              </a:rPr>
              <a:t>Buses,  Multistage IN,  Crossbar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Switch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58928" y="635240"/>
            <a:ext cx="38418" cy="252507"/>
          </a:xfrm>
          <a:custGeom>
            <a:avLst/>
            <a:gdLst/>
            <a:ahLst/>
            <a:cxnLst/>
            <a:rect l="l" t="t" r="r" b="b"/>
            <a:pathLst>
              <a:path w="76200" h="500380">
                <a:moveTo>
                  <a:pt x="25400" y="423925"/>
                </a:moveTo>
                <a:lnTo>
                  <a:pt x="0" y="423925"/>
                </a:lnTo>
                <a:lnTo>
                  <a:pt x="38100" y="500125"/>
                </a:lnTo>
                <a:lnTo>
                  <a:pt x="69850" y="436625"/>
                </a:lnTo>
                <a:lnTo>
                  <a:pt x="25400" y="436625"/>
                </a:lnTo>
                <a:lnTo>
                  <a:pt x="25400" y="423925"/>
                </a:lnTo>
                <a:close/>
              </a:path>
              <a:path w="76200" h="500380">
                <a:moveTo>
                  <a:pt x="50800" y="63500"/>
                </a:moveTo>
                <a:lnTo>
                  <a:pt x="25400" y="63500"/>
                </a:lnTo>
                <a:lnTo>
                  <a:pt x="25400" y="436625"/>
                </a:lnTo>
                <a:lnTo>
                  <a:pt x="50800" y="436625"/>
                </a:lnTo>
                <a:lnTo>
                  <a:pt x="50800" y="63500"/>
                </a:lnTo>
                <a:close/>
              </a:path>
              <a:path w="76200" h="500380">
                <a:moveTo>
                  <a:pt x="76200" y="423925"/>
                </a:moveTo>
                <a:lnTo>
                  <a:pt x="50800" y="423925"/>
                </a:lnTo>
                <a:lnTo>
                  <a:pt x="50800" y="436625"/>
                </a:lnTo>
                <a:lnTo>
                  <a:pt x="69850" y="436625"/>
                </a:lnTo>
                <a:lnTo>
                  <a:pt x="76200" y="423925"/>
                </a:lnTo>
                <a:close/>
              </a:path>
              <a:path w="76200" h="500380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0380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1471" y="636842"/>
            <a:ext cx="38418" cy="257313"/>
          </a:xfrm>
          <a:custGeom>
            <a:avLst/>
            <a:gdLst/>
            <a:ahLst/>
            <a:cxnLst/>
            <a:rect l="l" t="t" r="r" b="b"/>
            <a:pathLst>
              <a:path w="76200" h="509905">
                <a:moveTo>
                  <a:pt x="25400" y="433450"/>
                </a:moveTo>
                <a:lnTo>
                  <a:pt x="0" y="433450"/>
                </a:lnTo>
                <a:lnTo>
                  <a:pt x="38100" y="509650"/>
                </a:lnTo>
                <a:lnTo>
                  <a:pt x="69850" y="446150"/>
                </a:lnTo>
                <a:lnTo>
                  <a:pt x="25400" y="446150"/>
                </a:lnTo>
                <a:lnTo>
                  <a:pt x="25400" y="433450"/>
                </a:lnTo>
                <a:close/>
              </a:path>
              <a:path w="76200" h="509905">
                <a:moveTo>
                  <a:pt x="50800" y="63500"/>
                </a:moveTo>
                <a:lnTo>
                  <a:pt x="25400" y="63500"/>
                </a:lnTo>
                <a:lnTo>
                  <a:pt x="25400" y="446150"/>
                </a:lnTo>
                <a:lnTo>
                  <a:pt x="50800" y="446150"/>
                </a:lnTo>
                <a:lnTo>
                  <a:pt x="50800" y="63500"/>
                </a:lnTo>
                <a:close/>
              </a:path>
              <a:path w="76200" h="509905">
                <a:moveTo>
                  <a:pt x="76200" y="433450"/>
                </a:moveTo>
                <a:lnTo>
                  <a:pt x="50800" y="433450"/>
                </a:lnTo>
                <a:lnTo>
                  <a:pt x="50800" y="446150"/>
                </a:lnTo>
                <a:lnTo>
                  <a:pt x="69850" y="446150"/>
                </a:lnTo>
                <a:lnTo>
                  <a:pt x="76200" y="433450"/>
                </a:lnTo>
                <a:close/>
              </a:path>
              <a:path w="76200" h="509905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9905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764" y="1018165"/>
            <a:ext cx="38418" cy="265965"/>
          </a:xfrm>
          <a:custGeom>
            <a:avLst/>
            <a:gdLst/>
            <a:ahLst/>
            <a:cxnLst/>
            <a:rect l="l" t="t" r="r" b="b"/>
            <a:pathLst>
              <a:path w="76200" h="527050">
                <a:moveTo>
                  <a:pt x="25400" y="450850"/>
                </a:moveTo>
                <a:lnTo>
                  <a:pt x="0" y="450850"/>
                </a:lnTo>
                <a:lnTo>
                  <a:pt x="38100" y="527050"/>
                </a:lnTo>
                <a:lnTo>
                  <a:pt x="69850" y="463550"/>
                </a:lnTo>
                <a:lnTo>
                  <a:pt x="25400" y="463550"/>
                </a:lnTo>
                <a:lnTo>
                  <a:pt x="25400" y="450850"/>
                </a:lnTo>
                <a:close/>
              </a:path>
              <a:path w="76200" h="527050">
                <a:moveTo>
                  <a:pt x="50800" y="63500"/>
                </a:moveTo>
                <a:lnTo>
                  <a:pt x="25400" y="63500"/>
                </a:lnTo>
                <a:lnTo>
                  <a:pt x="25400" y="463550"/>
                </a:lnTo>
                <a:lnTo>
                  <a:pt x="50800" y="463550"/>
                </a:lnTo>
                <a:lnTo>
                  <a:pt x="50800" y="63500"/>
                </a:lnTo>
                <a:close/>
              </a:path>
              <a:path w="76200" h="527050">
                <a:moveTo>
                  <a:pt x="76200" y="450850"/>
                </a:moveTo>
                <a:lnTo>
                  <a:pt x="50800" y="450850"/>
                </a:lnTo>
                <a:lnTo>
                  <a:pt x="50800" y="463550"/>
                </a:lnTo>
                <a:lnTo>
                  <a:pt x="69850" y="463550"/>
                </a:lnTo>
                <a:lnTo>
                  <a:pt x="76200" y="450850"/>
                </a:lnTo>
                <a:close/>
              </a:path>
              <a:path w="76200" h="527050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27050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8928" y="1018165"/>
            <a:ext cx="38418" cy="261158"/>
          </a:xfrm>
          <a:custGeom>
            <a:avLst/>
            <a:gdLst/>
            <a:ahLst/>
            <a:cxnLst/>
            <a:rect l="l" t="t" r="r" b="b"/>
            <a:pathLst>
              <a:path w="76200" h="517525">
                <a:moveTo>
                  <a:pt x="25400" y="441325"/>
                </a:moveTo>
                <a:lnTo>
                  <a:pt x="0" y="441325"/>
                </a:lnTo>
                <a:lnTo>
                  <a:pt x="38100" y="517525"/>
                </a:lnTo>
                <a:lnTo>
                  <a:pt x="69850" y="454025"/>
                </a:lnTo>
                <a:lnTo>
                  <a:pt x="25400" y="454025"/>
                </a:lnTo>
                <a:lnTo>
                  <a:pt x="25400" y="441325"/>
                </a:lnTo>
                <a:close/>
              </a:path>
              <a:path w="76200" h="517525">
                <a:moveTo>
                  <a:pt x="50800" y="63500"/>
                </a:moveTo>
                <a:lnTo>
                  <a:pt x="25400" y="63500"/>
                </a:lnTo>
                <a:lnTo>
                  <a:pt x="25400" y="454025"/>
                </a:lnTo>
                <a:lnTo>
                  <a:pt x="50800" y="454025"/>
                </a:lnTo>
                <a:lnTo>
                  <a:pt x="50800" y="63500"/>
                </a:lnTo>
                <a:close/>
              </a:path>
              <a:path w="76200" h="517525">
                <a:moveTo>
                  <a:pt x="76200" y="441325"/>
                </a:moveTo>
                <a:lnTo>
                  <a:pt x="50800" y="441325"/>
                </a:lnTo>
                <a:lnTo>
                  <a:pt x="50800" y="454025"/>
                </a:lnTo>
                <a:lnTo>
                  <a:pt x="69850" y="454025"/>
                </a:lnTo>
                <a:lnTo>
                  <a:pt x="76200" y="441325"/>
                </a:lnTo>
                <a:close/>
              </a:path>
              <a:path w="76200" h="517525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17525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51471" y="1024574"/>
            <a:ext cx="38418" cy="259556"/>
          </a:xfrm>
          <a:custGeom>
            <a:avLst/>
            <a:gdLst/>
            <a:ahLst/>
            <a:cxnLst/>
            <a:rect l="l" t="t" r="r" b="b"/>
            <a:pathLst>
              <a:path w="76200" h="514350">
                <a:moveTo>
                  <a:pt x="25400" y="438150"/>
                </a:moveTo>
                <a:lnTo>
                  <a:pt x="0" y="438150"/>
                </a:lnTo>
                <a:lnTo>
                  <a:pt x="38100" y="514350"/>
                </a:lnTo>
                <a:lnTo>
                  <a:pt x="69850" y="450850"/>
                </a:lnTo>
                <a:lnTo>
                  <a:pt x="25400" y="450850"/>
                </a:lnTo>
                <a:lnTo>
                  <a:pt x="25400" y="438150"/>
                </a:lnTo>
                <a:close/>
              </a:path>
              <a:path w="76200" h="514350">
                <a:moveTo>
                  <a:pt x="50800" y="63500"/>
                </a:moveTo>
                <a:lnTo>
                  <a:pt x="25400" y="63500"/>
                </a:lnTo>
                <a:lnTo>
                  <a:pt x="25400" y="450850"/>
                </a:lnTo>
                <a:lnTo>
                  <a:pt x="50800" y="450850"/>
                </a:lnTo>
                <a:lnTo>
                  <a:pt x="50800" y="63500"/>
                </a:lnTo>
                <a:close/>
              </a:path>
              <a:path w="76200" h="514350">
                <a:moveTo>
                  <a:pt x="76200" y="438150"/>
                </a:moveTo>
                <a:lnTo>
                  <a:pt x="50800" y="438150"/>
                </a:lnTo>
                <a:lnTo>
                  <a:pt x="50800" y="450850"/>
                </a:lnTo>
                <a:lnTo>
                  <a:pt x="69850" y="450850"/>
                </a:lnTo>
                <a:lnTo>
                  <a:pt x="76200" y="438150"/>
                </a:lnTo>
                <a:close/>
              </a:path>
              <a:path w="76200" h="514350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14350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3367" y="0"/>
            <a:ext cx="3801412" cy="364445"/>
          </a:xfrm>
          <a:prstGeom prst="rect">
            <a:avLst/>
          </a:prstGeom>
        </p:spPr>
        <p:txBody>
          <a:bodyPr vert="horz" wrap="square" lIns="0" tIns="28180" rIns="0" bIns="0" rtlCol="0">
            <a:spAutoFit/>
          </a:bodyPr>
          <a:lstStyle/>
          <a:p>
            <a:pPr marL="1455448">
              <a:spcBef>
                <a:spcPts val="222"/>
              </a:spcBef>
              <a:tabLst>
                <a:tab pos="2323913" algn="l"/>
              </a:tabLst>
            </a:pPr>
            <a:r>
              <a:rPr sz="1100" b="1" baseline="1984" dirty="0">
                <a:latin typeface="Arial"/>
                <a:cs typeface="Arial"/>
              </a:rPr>
              <a:t>7	</a:t>
            </a:r>
            <a:r>
              <a:rPr sz="700" b="1" i="1" spc="-3" dirty="0">
                <a:latin typeface="Arial"/>
                <a:cs typeface="Arial"/>
              </a:rPr>
              <a:t>Characteristics of</a:t>
            </a:r>
            <a:r>
              <a:rPr sz="700" b="1" i="1" spc="-3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  <a:p>
            <a:pPr marL="6405">
              <a:spcBef>
                <a:spcPts val="290"/>
              </a:spcBef>
              <a:tabLst>
                <a:tab pos="740373" algn="l"/>
                <a:tab pos="1516932" algn="l"/>
              </a:tabLst>
            </a:pPr>
            <a:r>
              <a:rPr sz="1200" b="1" spc="-3" dirty="0">
                <a:latin typeface="Arial"/>
                <a:cs typeface="Arial"/>
              </a:rPr>
              <a:t>SHARED	MEMORY	MULTIPROCESSORS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752" y="143877"/>
            <a:ext cx="3163041" cy="19113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  <a:tabLst>
                <a:tab pos="1603074" algn="l"/>
              </a:tabLst>
            </a:pPr>
            <a:r>
              <a:rPr sz="1200" b="1" spc="-3" dirty="0">
                <a:latin typeface="Arial"/>
                <a:cs typeface="Arial"/>
              </a:rPr>
              <a:t>MESSAGE-PASSING	MULTIPROCESSORS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561" y="1416639"/>
            <a:ext cx="2873309" cy="1483795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Characteristics</a:t>
            </a:r>
            <a:endParaRPr sz="900" dirty="0">
              <a:latin typeface="Arial"/>
              <a:cs typeface="Arial"/>
            </a:endParaRPr>
          </a:p>
          <a:p>
            <a:pPr marL="390681" indent="-289168">
              <a:lnSpc>
                <a:spcPts val="1016"/>
              </a:lnSpc>
              <a:spcBef>
                <a:spcPts val="809"/>
              </a:spcBef>
              <a:buChar char="-"/>
              <a:tabLst>
                <a:tab pos="172604" algn="l"/>
              </a:tabLst>
            </a:pPr>
            <a:r>
              <a:rPr sz="900" b="1" spc="-3" dirty="0">
                <a:latin typeface="Arial"/>
                <a:cs typeface="Arial"/>
              </a:rPr>
              <a:t>Interconnected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computers</a:t>
            </a:r>
            <a:endParaRPr sz="900" dirty="0">
              <a:latin typeface="Arial"/>
              <a:cs typeface="Arial"/>
            </a:endParaRPr>
          </a:p>
          <a:p>
            <a:pPr marL="390681" marR="433272" indent="-289168">
              <a:lnSpc>
                <a:spcPts val="948"/>
              </a:lnSpc>
              <a:spcBef>
                <a:spcPts val="76"/>
              </a:spcBef>
              <a:buChar char="-"/>
              <a:tabLst>
                <a:tab pos="172604" algn="l"/>
              </a:tabLst>
            </a:pPr>
            <a:r>
              <a:rPr sz="900" b="1" spc="-3" dirty="0">
                <a:latin typeface="Arial"/>
                <a:cs typeface="Arial"/>
              </a:rPr>
              <a:t>Each processor has its </a:t>
            </a:r>
            <a:r>
              <a:rPr sz="900" b="1" spc="3" dirty="0">
                <a:latin typeface="Arial"/>
                <a:cs typeface="Arial"/>
              </a:rPr>
              <a:t>own </a:t>
            </a:r>
            <a:r>
              <a:rPr sz="900" b="1" spc="-13" dirty="0">
                <a:latin typeface="Arial"/>
                <a:cs typeface="Arial"/>
              </a:rPr>
              <a:t>memory, </a:t>
            </a:r>
            <a:r>
              <a:rPr sz="900" b="1" dirty="0">
                <a:latin typeface="Arial"/>
                <a:cs typeface="Arial"/>
              </a:rPr>
              <a:t>and  </a:t>
            </a:r>
            <a:r>
              <a:rPr sz="900" b="1" spc="-3" dirty="0">
                <a:latin typeface="Arial"/>
                <a:cs typeface="Arial"/>
              </a:rPr>
              <a:t>communicate </a:t>
            </a:r>
            <a:r>
              <a:rPr sz="900" b="1" spc="-10" dirty="0">
                <a:latin typeface="Arial"/>
                <a:cs typeface="Arial"/>
              </a:rPr>
              <a:t>via</a:t>
            </a:r>
            <a:r>
              <a:rPr sz="900" b="1" spc="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message-passing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1000" dirty="0">
              <a:latin typeface="Times New Roman"/>
              <a:cs typeface="Times New Roman"/>
            </a:endParaRPr>
          </a:p>
          <a:p>
            <a:pPr marL="6405">
              <a:spcBef>
                <a:spcPts val="588"/>
              </a:spcBef>
            </a:pPr>
            <a:r>
              <a:rPr sz="900" b="1" spc="-3" dirty="0">
                <a:latin typeface="Arial"/>
                <a:cs typeface="Arial"/>
              </a:rPr>
              <a:t>Limitations</a:t>
            </a:r>
            <a:endParaRPr sz="900" dirty="0">
              <a:latin typeface="Arial"/>
              <a:cs typeface="Arial"/>
            </a:endParaRPr>
          </a:p>
          <a:p>
            <a:pPr marL="390681" indent="-289168">
              <a:spcBef>
                <a:spcPts val="804"/>
              </a:spcBef>
              <a:buChar char="-"/>
              <a:tabLst>
                <a:tab pos="172604" algn="l"/>
                <a:tab pos="1689536" algn="l"/>
              </a:tabLst>
            </a:pPr>
            <a:r>
              <a:rPr sz="900" b="1" spc="-3" dirty="0">
                <a:latin typeface="Arial"/>
                <a:cs typeface="Arial"/>
              </a:rPr>
              <a:t>Communication</a:t>
            </a:r>
            <a:r>
              <a:rPr sz="900" b="1" spc="13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overhead;	</a:t>
            </a:r>
            <a:r>
              <a:rPr sz="900" b="1" spc="-3" dirty="0">
                <a:latin typeface="Arial"/>
                <a:cs typeface="Arial"/>
              </a:rPr>
              <a:t>Hard </a:t>
            </a:r>
            <a:r>
              <a:rPr sz="900" b="1" dirty="0">
                <a:latin typeface="Arial"/>
                <a:cs typeface="Arial"/>
              </a:rPr>
              <a:t>to</a:t>
            </a:r>
            <a:r>
              <a:rPr sz="900" b="1" spc="-1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programming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508" y="452179"/>
            <a:ext cx="1937842" cy="10753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5051" rIns="0" bIns="0" rtlCol="0">
            <a:spAutoFit/>
          </a:bodyPr>
          <a:lstStyle/>
          <a:p>
            <a:pPr marL="403811">
              <a:spcBef>
                <a:spcPts val="119"/>
              </a:spcBef>
            </a:pPr>
            <a:r>
              <a:rPr sz="600" b="1" spc="-3" dirty="0">
                <a:latin typeface="Arial"/>
                <a:cs typeface="Arial"/>
              </a:rPr>
              <a:t>Message-Passing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Network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6708" y="578009"/>
            <a:ext cx="38738" cy="216938"/>
          </a:xfrm>
          <a:custGeom>
            <a:avLst/>
            <a:gdLst/>
            <a:ahLst/>
            <a:cxnLst/>
            <a:rect l="l" t="t" r="r" b="b"/>
            <a:pathLst>
              <a:path w="76834" h="429894">
                <a:moveTo>
                  <a:pt x="25400" y="353567"/>
                </a:moveTo>
                <a:lnTo>
                  <a:pt x="0" y="353567"/>
                </a:lnTo>
                <a:lnTo>
                  <a:pt x="38100" y="429767"/>
                </a:lnTo>
                <a:lnTo>
                  <a:pt x="69902" y="366267"/>
                </a:lnTo>
                <a:lnTo>
                  <a:pt x="25400" y="366267"/>
                </a:lnTo>
                <a:lnTo>
                  <a:pt x="25400" y="353567"/>
                </a:lnTo>
                <a:close/>
              </a:path>
              <a:path w="76834" h="429894">
                <a:moveTo>
                  <a:pt x="50800" y="63500"/>
                </a:moveTo>
                <a:lnTo>
                  <a:pt x="25400" y="63500"/>
                </a:lnTo>
                <a:lnTo>
                  <a:pt x="25400" y="366267"/>
                </a:lnTo>
                <a:lnTo>
                  <a:pt x="50800" y="366267"/>
                </a:lnTo>
                <a:lnTo>
                  <a:pt x="50800" y="63500"/>
                </a:lnTo>
                <a:close/>
              </a:path>
              <a:path w="76834" h="429894">
                <a:moveTo>
                  <a:pt x="76263" y="353567"/>
                </a:moveTo>
                <a:lnTo>
                  <a:pt x="50800" y="353567"/>
                </a:lnTo>
                <a:lnTo>
                  <a:pt x="50800" y="366267"/>
                </a:lnTo>
                <a:lnTo>
                  <a:pt x="69902" y="366267"/>
                </a:lnTo>
                <a:lnTo>
                  <a:pt x="76263" y="353567"/>
                </a:lnTo>
                <a:close/>
              </a:path>
              <a:path w="76834" h="429894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902" y="63500"/>
                </a:lnTo>
                <a:lnTo>
                  <a:pt x="38100" y="0"/>
                </a:lnTo>
                <a:close/>
              </a:path>
              <a:path w="76834" h="429894">
                <a:moveTo>
                  <a:pt x="69902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63" y="76200"/>
                </a:lnTo>
                <a:lnTo>
                  <a:pt x="69902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08" y="800503"/>
            <a:ext cx="228584" cy="14504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2198" rIns="0" bIns="0" rtlCol="0">
            <a:spAutoFit/>
          </a:bodyPr>
          <a:lstStyle/>
          <a:p>
            <a:pPr marL="75254">
              <a:spcBef>
                <a:spcPts val="411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8087" y="807265"/>
            <a:ext cx="228584" cy="14504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2198" rIns="0" bIns="0" rtlCol="0">
            <a:spAutoFit/>
          </a:bodyPr>
          <a:lstStyle/>
          <a:p>
            <a:pPr marR="6725" algn="ctr">
              <a:spcBef>
                <a:spcPts val="411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6358" y="800503"/>
            <a:ext cx="758425" cy="14504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2198" rIns="0" bIns="0" rtlCol="0">
            <a:spAutoFit/>
          </a:bodyPr>
          <a:lstStyle/>
          <a:p>
            <a:pPr marL="81659">
              <a:spcBef>
                <a:spcPts val="411"/>
              </a:spcBef>
              <a:tabLst>
                <a:tab pos="645264" algn="l"/>
              </a:tabLst>
            </a:pPr>
            <a:r>
              <a:rPr sz="900" b="1" baseline="4629" dirty="0">
                <a:latin typeface="Arial"/>
                <a:cs typeface="Arial"/>
              </a:rPr>
              <a:t>P	</a:t>
            </a:r>
            <a:r>
              <a:rPr sz="600" b="1" dirty="0">
                <a:latin typeface="Arial"/>
                <a:cs typeface="Arial"/>
              </a:rPr>
              <a:t>. .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.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433" y="1218582"/>
            <a:ext cx="228584" cy="1382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5473" rIns="0" bIns="0" rtlCol="0">
            <a:spAutoFit/>
          </a:bodyPr>
          <a:lstStyle/>
          <a:p>
            <a:pPr marL="67889">
              <a:spcBef>
                <a:spcPts val="358"/>
              </a:spcBef>
            </a:pPr>
            <a:r>
              <a:rPr sz="600" b="1" dirty="0">
                <a:latin typeface="Arial"/>
                <a:cs typeface="Arial"/>
              </a:rPr>
              <a:t>M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6358" y="1224221"/>
            <a:ext cx="227944" cy="14504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2198" rIns="0" bIns="0" rtlCol="0">
            <a:spAutoFit/>
          </a:bodyPr>
          <a:lstStyle/>
          <a:p>
            <a:pPr marL="74614">
              <a:spcBef>
                <a:spcPts val="411"/>
              </a:spcBef>
            </a:pPr>
            <a:r>
              <a:rPr sz="600" b="1" dirty="0">
                <a:latin typeface="Arial"/>
                <a:cs typeface="Arial"/>
              </a:rPr>
              <a:t>M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2924" y="1263302"/>
            <a:ext cx="813491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  <a:tabLst>
                <a:tab pos="660636" algn="l"/>
              </a:tabLst>
            </a:pPr>
            <a:r>
              <a:rPr sz="600" b="1" dirty="0">
                <a:latin typeface="Arial"/>
                <a:cs typeface="Arial"/>
              </a:rPr>
              <a:t>.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. .	</a:t>
            </a:r>
            <a:r>
              <a:rPr sz="600" b="1" dirty="0">
                <a:latin typeface="Arial"/>
                <a:cs typeface="Arial"/>
              </a:rPr>
              <a:t>M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67889" y="441630"/>
            <a:ext cx="992452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Point-to-point</a:t>
            </a:r>
            <a:r>
              <a:rPr sz="600" b="1" spc="1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connections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6708" y="985929"/>
            <a:ext cx="38738" cy="227192"/>
          </a:xfrm>
          <a:custGeom>
            <a:avLst/>
            <a:gdLst/>
            <a:ahLst/>
            <a:cxnLst/>
            <a:rect l="l" t="t" r="r" b="b"/>
            <a:pathLst>
              <a:path w="76834" h="450214">
                <a:moveTo>
                  <a:pt x="25400" y="373634"/>
                </a:moveTo>
                <a:lnTo>
                  <a:pt x="0" y="373634"/>
                </a:lnTo>
                <a:lnTo>
                  <a:pt x="38100" y="449834"/>
                </a:lnTo>
                <a:lnTo>
                  <a:pt x="69902" y="386334"/>
                </a:lnTo>
                <a:lnTo>
                  <a:pt x="25400" y="386334"/>
                </a:lnTo>
                <a:lnTo>
                  <a:pt x="25400" y="373634"/>
                </a:lnTo>
                <a:close/>
              </a:path>
              <a:path w="76834" h="450214">
                <a:moveTo>
                  <a:pt x="50800" y="63500"/>
                </a:moveTo>
                <a:lnTo>
                  <a:pt x="25400" y="63500"/>
                </a:lnTo>
                <a:lnTo>
                  <a:pt x="25400" y="386334"/>
                </a:lnTo>
                <a:lnTo>
                  <a:pt x="50800" y="386334"/>
                </a:lnTo>
                <a:lnTo>
                  <a:pt x="50800" y="63500"/>
                </a:lnTo>
                <a:close/>
              </a:path>
              <a:path w="76834" h="450214">
                <a:moveTo>
                  <a:pt x="76263" y="373634"/>
                </a:moveTo>
                <a:lnTo>
                  <a:pt x="50800" y="373634"/>
                </a:lnTo>
                <a:lnTo>
                  <a:pt x="50800" y="386334"/>
                </a:lnTo>
                <a:lnTo>
                  <a:pt x="69902" y="386334"/>
                </a:lnTo>
                <a:lnTo>
                  <a:pt x="76263" y="373634"/>
                </a:lnTo>
                <a:close/>
              </a:path>
              <a:path w="76834" h="450214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902" y="63500"/>
                </a:lnTo>
                <a:lnTo>
                  <a:pt x="38100" y="0"/>
                </a:lnTo>
                <a:close/>
              </a:path>
              <a:path w="76834" h="450214">
                <a:moveTo>
                  <a:pt x="69902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63" y="76200"/>
                </a:lnTo>
                <a:lnTo>
                  <a:pt x="69902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0992" y="575766"/>
            <a:ext cx="38418" cy="219181"/>
          </a:xfrm>
          <a:custGeom>
            <a:avLst/>
            <a:gdLst/>
            <a:ahLst/>
            <a:cxnLst/>
            <a:rect l="l" t="t" r="r" b="b"/>
            <a:pathLst>
              <a:path w="76200" h="434340">
                <a:moveTo>
                  <a:pt x="25400" y="358013"/>
                </a:moveTo>
                <a:lnTo>
                  <a:pt x="0" y="358013"/>
                </a:lnTo>
                <a:lnTo>
                  <a:pt x="38100" y="434213"/>
                </a:lnTo>
                <a:lnTo>
                  <a:pt x="69850" y="370713"/>
                </a:lnTo>
                <a:lnTo>
                  <a:pt x="25400" y="370713"/>
                </a:lnTo>
                <a:lnTo>
                  <a:pt x="25400" y="358013"/>
                </a:lnTo>
                <a:close/>
              </a:path>
              <a:path w="76200" h="434340">
                <a:moveTo>
                  <a:pt x="50800" y="63500"/>
                </a:moveTo>
                <a:lnTo>
                  <a:pt x="25400" y="63500"/>
                </a:lnTo>
                <a:lnTo>
                  <a:pt x="25400" y="370713"/>
                </a:lnTo>
                <a:lnTo>
                  <a:pt x="50800" y="370713"/>
                </a:lnTo>
                <a:lnTo>
                  <a:pt x="50800" y="63500"/>
                </a:lnTo>
                <a:close/>
              </a:path>
              <a:path w="76200" h="434340">
                <a:moveTo>
                  <a:pt x="76200" y="358013"/>
                </a:moveTo>
                <a:lnTo>
                  <a:pt x="50800" y="358013"/>
                </a:lnTo>
                <a:lnTo>
                  <a:pt x="50800" y="370713"/>
                </a:lnTo>
                <a:lnTo>
                  <a:pt x="69850" y="370713"/>
                </a:lnTo>
                <a:lnTo>
                  <a:pt x="76200" y="358013"/>
                </a:lnTo>
                <a:close/>
              </a:path>
              <a:path w="76200" h="434340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34340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2658" y="990480"/>
            <a:ext cx="38418" cy="227192"/>
          </a:xfrm>
          <a:custGeom>
            <a:avLst/>
            <a:gdLst/>
            <a:ahLst/>
            <a:cxnLst/>
            <a:rect l="l" t="t" r="r" b="b"/>
            <a:pathLst>
              <a:path w="76200" h="450214">
                <a:moveTo>
                  <a:pt x="25400" y="373634"/>
                </a:moveTo>
                <a:lnTo>
                  <a:pt x="0" y="373634"/>
                </a:lnTo>
                <a:lnTo>
                  <a:pt x="38100" y="449834"/>
                </a:lnTo>
                <a:lnTo>
                  <a:pt x="69850" y="386334"/>
                </a:lnTo>
                <a:lnTo>
                  <a:pt x="25400" y="386334"/>
                </a:lnTo>
                <a:lnTo>
                  <a:pt x="25400" y="373634"/>
                </a:lnTo>
                <a:close/>
              </a:path>
              <a:path w="76200" h="450214">
                <a:moveTo>
                  <a:pt x="50800" y="63500"/>
                </a:moveTo>
                <a:lnTo>
                  <a:pt x="25400" y="63500"/>
                </a:lnTo>
                <a:lnTo>
                  <a:pt x="25400" y="386334"/>
                </a:lnTo>
                <a:lnTo>
                  <a:pt x="50800" y="386334"/>
                </a:lnTo>
                <a:lnTo>
                  <a:pt x="50800" y="63500"/>
                </a:lnTo>
                <a:close/>
              </a:path>
              <a:path w="76200" h="450214">
                <a:moveTo>
                  <a:pt x="76200" y="373634"/>
                </a:moveTo>
                <a:lnTo>
                  <a:pt x="50800" y="373634"/>
                </a:lnTo>
                <a:lnTo>
                  <a:pt x="50800" y="386334"/>
                </a:lnTo>
                <a:lnTo>
                  <a:pt x="69850" y="386334"/>
                </a:lnTo>
                <a:lnTo>
                  <a:pt x="76200" y="373634"/>
                </a:lnTo>
                <a:close/>
              </a:path>
              <a:path w="76200" h="450214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50214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3949" y="990480"/>
            <a:ext cx="38418" cy="230396"/>
          </a:xfrm>
          <a:custGeom>
            <a:avLst/>
            <a:gdLst/>
            <a:ahLst/>
            <a:cxnLst/>
            <a:rect l="l" t="t" r="r" b="b"/>
            <a:pathLst>
              <a:path w="76200" h="456564">
                <a:moveTo>
                  <a:pt x="25400" y="380238"/>
                </a:moveTo>
                <a:lnTo>
                  <a:pt x="0" y="380238"/>
                </a:lnTo>
                <a:lnTo>
                  <a:pt x="38100" y="456438"/>
                </a:lnTo>
                <a:lnTo>
                  <a:pt x="69850" y="392938"/>
                </a:lnTo>
                <a:lnTo>
                  <a:pt x="25400" y="392938"/>
                </a:lnTo>
                <a:lnTo>
                  <a:pt x="25400" y="380238"/>
                </a:lnTo>
                <a:close/>
              </a:path>
              <a:path w="76200" h="456564">
                <a:moveTo>
                  <a:pt x="50800" y="63500"/>
                </a:moveTo>
                <a:lnTo>
                  <a:pt x="25400" y="63500"/>
                </a:lnTo>
                <a:lnTo>
                  <a:pt x="25400" y="392938"/>
                </a:lnTo>
                <a:lnTo>
                  <a:pt x="50800" y="392938"/>
                </a:lnTo>
                <a:lnTo>
                  <a:pt x="50800" y="63500"/>
                </a:lnTo>
                <a:close/>
              </a:path>
              <a:path w="76200" h="456564">
                <a:moveTo>
                  <a:pt x="76200" y="380238"/>
                </a:moveTo>
                <a:lnTo>
                  <a:pt x="50800" y="380238"/>
                </a:lnTo>
                <a:lnTo>
                  <a:pt x="50800" y="392938"/>
                </a:lnTo>
                <a:lnTo>
                  <a:pt x="69850" y="392938"/>
                </a:lnTo>
                <a:lnTo>
                  <a:pt x="76200" y="380238"/>
                </a:lnTo>
                <a:close/>
              </a:path>
              <a:path w="76200" h="456564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56564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17535" y="584738"/>
            <a:ext cx="38418" cy="225910"/>
          </a:xfrm>
          <a:custGeom>
            <a:avLst/>
            <a:gdLst/>
            <a:ahLst/>
            <a:cxnLst/>
            <a:rect l="l" t="t" r="r" b="b"/>
            <a:pathLst>
              <a:path w="76200" h="447675">
                <a:moveTo>
                  <a:pt x="25400" y="371475"/>
                </a:moveTo>
                <a:lnTo>
                  <a:pt x="0" y="371475"/>
                </a:lnTo>
                <a:lnTo>
                  <a:pt x="38100" y="447675"/>
                </a:lnTo>
                <a:lnTo>
                  <a:pt x="69850" y="384175"/>
                </a:lnTo>
                <a:lnTo>
                  <a:pt x="25400" y="384175"/>
                </a:lnTo>
                <a:lnTo>
                  <a:pt x="25400" y="371475"/>
                </a:lnTo>
                <a:close/>
              </a:path>
              <a:path w="76200" h="447675">
                <a:moveTo>
                  <a:pt x="50800" y="63500"/>
                </a:moveTo>
                <a:lnTo>
                  <a:pt x="25400" y="63500"/>
                </a:lnTo>
                <a:lnTo>
                  <a:pt x="25400" y="384175"/>
                </a:lnTo>
                <a:lnTo>
                  <a:pt x="50800" y="384175"/>
                </a:lnTo>
                <a:lnTo>
                  <a:pt x="50800" y="63500"/>
                </a:lnTo>
                <a:close/>
              </a:path>
              <a:path w="76200" h="447675">
                <a:moveTo>
                  <a:pt x="76200" y="371475"/>
                </a:moveTo>
                <a:lnTo>
                  <a:pt x="50800" y="371475"/>
                </a:lnTo>
                <a:lnTo>
                  <a:pt x="50800" y="384175"/>
                </a:lnTo>
                <a:lnTo>
                  <a:pt x="69850" y="384175"/>
                </a:lnTo>
                <a:lnTo>
                  <a:pt x="76200" y="371475"/>
                </a:lnTo>
                <a:close/>
              </a:path>
              <a:path w="76200" h="447675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47675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02155" y="2179"/>
            <a:ext cx="2352752" cy="11964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  <a:tabLst>
                <a:tab pos="874549" algn="l"/>
              </a:tabLst>
            </a:pPr>
            <a:r>
              <a:rPr sz="1100" b="1" baseline="1984" dirty="0">
                <a:latin typeface="Arial"/>
                <a:cs typeface="Arial"/>
              </a:rPr>
              <a:t>8	</a:t>
            </a:r>
            <a:r>
              <a:rPr sz="700" b="1" i="1" spc="-3" dirty="0">
                <a:latin typeface="Arial"/>
                <a:cs typeface="Arial"/>
              </a:rPr>
              <a:t>Characteristics of</a:t>
            </a:r>
            <a:r>
              <a:rPr sz="700" b="1" i="1" spc="-3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1741" y="0"/>
            <a:ext cx="3628853" cy="362504"/>
          </a:xfrm>
          <a:prstGeom prst="rect">
            <a:avLst/>
          </a:prstGeom>
        </p:spPr>
        <p:txBody>
          <a:bodyPr vert="horz" wrap="square" lIns="0" tIns="26258" rIns="0" bIns="0" rtlCol="0">
            <a:spAutoFit/>
          </a:bodyPr>
          <a:lstStyle/>
          <a:p>
            <a:pPr marL="1267152">
              <a:spcBef>
                <a:spcPts val="206"/>
              </a:spcBef>
              <a:tabLst>
                <a:tab pos="2530461" algn="l"/>
              </a:tabLst>
            </a:pPr>
            <a:r>
              <a:rPr sz="1100" b="1" baseline="1984" dirty="0">
                <a:latin typeface="Arial"/>
                <a:cs typeface="Arial"/>
              </a:rPr>
              <a:t>9	</a:t>
            </a:r>
            <a:r>
              <a:rPr sz="700" b="1" i="1" spc="-3" dirty="0">
                <a:latin typeface="Arial"/>
                <a:cs typeface="Arial"/>
              </a:rPr>
              <a:t>Interconnection</a:t>
            </a:r>
            <a:r>
              <a:rPr sz="700" b="1" i="1" spc="-4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Structure</a:t>
            </a:r>
            <a:endParaRPr sz="700" dirty="0">
              <a:latin typeface="Arial"/>
              <a:cs typeface="Arial"/>
            </a:endParaRPr>
          </a:p>
          <a:p>
            <a:pPr marL="6405">
              <a:spcBef>
                <a:spcPts val="265"/>
              </a:spcBef>
              <a:tabLst>
                <a:tab pos="1585141" algn="l"/>
              </a:tabLst>
            </a:pPr>
            <a:r>
              <a:rPr sz="1200" b="1" spc="-3" dirty="0">
                <a:latin typeface="Arial"/>
                <a:cs typeface="Arial"/>
              </a:rPr>
              <a:t>INTERCONNECTION	STRUCTURES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934" y="417341"/>
            <a:ext cx="4140766" cy="2332745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lnSpc>
                <a:spcPts val="1034"/>
              </a:lnSpc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The interconnection </a:t>
            </a:r>
            <a:r>
              <a:rPr sz="900" b="1" dirty="0">
                <a:latin typeface="Arial"/>
                <a:cs typeface="Arial"/>
              </a:rPr>
              <a:t>between </a:t>
            </a:r>
            <a:r>
              <a:rPr sz="900" b="1" spc="-3" dirty="0">
                <a:latin typeface="Arial"/>
                <a:cs typeface="Arial"/>
              </a:rPr>
              <a:t>the components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a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multiprocessor</a:t>
            </a:r>
            <a:endParaRPr sz="900" dirty="0">
              <a:latin typeface="Arial"/>
              <a:cs typeface="Arial"/>
            </a:endParaRPr>
          </a:p>
          <a:p>
            <a:pPr marL="6405">
              <a:lnSpc>
                <a:spcPts val="981"/>
              </a:lnSpc>
            </a:pP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spc="-3" dirty="0">
                <a:latin typeface="Arial"/>
                <a:cs typeface="Arial"/>
              </a:rPr>
              <a:t>can </a:t>
            </a:r>
            <a:r>
              <a:rPr sz="900" b="1" spc="-8" dirty="0">
                <a:latin typeface="Arial"/>
                <a:cs typeface="Arial"/>
              </a:rPr>
              <a:t>have </a:t>
            </a:r>
            <a:r>
              <a:rPr sz="900" b="1" spc="-3" dirty="0">
                <a:latin typeface="Arial"/>
                <a:cs typeface="Arial"/>
              </a:rPr>
              <a:t>different physical configurations </a:t>
            </a:r>
            <a:r>
              <a:rPr sz="900" b="1" dirty="0">
                <a:latin typeface="Arial"/>
                <a:cs typeface="Arial"/>
              </a:rPr>
              <a:t>depending n </a:t>
            </a:r>
            <a:r>
              <a:rPr sz="900" b="1" spc="-3" dirty="0">
                <a:latin typeface="Arial"/>
                <a:cs typeface="Arial"/>
              </a:rPr>
              <a:t>the</a:t>
            </a:r>
            <a:r>
              <a:rPr sz="900" b="1" spc="8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number</a:t>
            </a:r>
            <a:endParaRPr sz="900" dirty="0">
              <a:latin typeface="Arial"/>
              <a:cs typeface="Arial"/>
            </a:endParaRPr>
          </a:p>
          <a:p>
            <a:pPr marL="6405" marR="636618" algn="just">
              <a:lnSpc>
                <a:spcPts val="978"/>
              </a:lnSpc>
              <a:spcBef>
                <a:spcPts val="71"/>
              </a:spcBef>
            </a:pP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transfer </a:t>
            </a:r>
            <a:r>
              <a:rPr sz="900" b="1" dirty="0">
                <a:latin typeface="Arial"/>
                <a:cs typeface="Arial"/>
              </a:rPr>
              <a:t>paths </a:t>
            </a:r>
            <a:r>
              <a:rPr sz="900" b="1" spc="-3" dirty="0">
                <a:latin typeface="Arial"/>
                <a:cs typeface="Arial"/>
              </a:rPr>
              <a:t>that are </a:t>
            </a:r>
            <a:r>
              <a:rPr sz="900" b="1" spc="-5" dirty="0">
                <a:latin typeface="Arial"/>
                <a:cs typeface="Arial"/>
              </a:rPr>
              <a:t>available </a:t>
            </a:r>
            <a:r>
              <a:rPr sz="900" b="1" dirty="0">
                <a:latin typeface="Arial"/>
                <a:cs typeface="Arial"/>
              </a:rPr>
              <a:t>between the </a:t>
            </a:r>
            <a:r>
              <a:rPr sz="900" b="1" spc="-3" dirty="0">
                <a:latin typeface="Arial"/>
                <a:cs typeface="Arial"/>
              </a:rPr>
              <a:t>processors and  memory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a shared memory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dirty="0">
                <a:latin typeface="Arial"/>
                <a:cs typeface="Arial"/>
              </a:rPr>
              <a:t>and </a:t>
            </a:r>
            <a:r>
              <a:rPr sz="900" b="1" spc="-3" dirty="0">
                <a:latin typeface="Arial"/>
                <a:cs typeface="Arial"/>
              </a:rPr>
              <a:t>among the processing  elements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a loosely coupled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system.</a:t>
            </a:r>
            <a:endParaRPr sz="900" dirty="0">
              <a:latin typeface="Arial"/>
              <a:cs typeface="Arial"/>
            </a:endParaRPr>
          </a:p>
          <a:p>
            <a:pPr marL="6405" algn="just">
              <a:lnSpc>
                <a:spcPts val="1034"/>
              </a:lnSpc>
              <a:spcBef>
                <a:spcPts val="857"/>
              </a:spcBef>
            </a:pPr>
            <a:r>
              <a:rPr sz="900" b="1" spc="-3" dirty="0">
                <a:latin typeface="Arial"/>
                <a:cs typeface="Arial"/>
              </a:rPr>
              <a:t>Some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the schemes are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as:</a:t>
            </a:r>
            <a:endParaRPr sz="900" dirty="0">
              <a:latin typeface="Arial"/>
              <a:cs typeface="Arial"/>
            </a:endParaRPr>
          </a:p>
          <a:p>
            <a:pPr marL="82299" indent="-75895" algn="just">
              <a:lnSpc>
                <a:spcPts val="981"/>
              </a:lnSpc>
              <a:buChar char="*"/>
              <a:tabLst>
                <a:tab pos="82619" algn="l"/>
              </a:tabLst>
            </a:pPr>
            <a:r>
              <a:rPr sz="900" b="1" spc="-3" dirty="0">
                <a:latin typeface="Arial"/>
                <a:cs typeface="Arial"/>
              </a:rPr>
              <a:t>Time-Shared Common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Bus</a:t>
            </a:r>
            <a:endParaRPr sz="900" dirty="0">
              <a:latin typeface="Arial"/>
              <a:cs typeface="Arial"/>
            </a:endParaRPr>
          </a:p>
          <a:p>
            <a:pPr marL="82299" indent="-75895" algn="just">
              <a:lnSpc>
                <a:spcPts val="981"/>
              </a:lnSpc>
              <a:buChar char="*"/>
              <a:tabLst>
                <a:tab pos="82619" algn="l"/>
              </a:tabLst>
            </a:pPr>
            <a:r>
              <a:rPr sz="900" b="1" dirty="0">
                <a:latin typeface="Arial"/>
                <a:cs typeface="Arial"/>
              </a:rPr>
              <a:t>Multiport</a:t>
            </a:r>
            <a:r>
              <a:rPr sz="900" b="1" spc="-1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Memory</a:t>
            </a:r>
            <a:endParaRPr sz="900" dirty="0">
              <a:latin typeface="Arial"/>
              <a:cs typeface="Arial"/>
            </a:endParaRPr>
          </a:p>
          <a:p>
            <a:pPr marL="82299" indent="-75895" algn="just">
              <a:lnSpc>
                <a:spcPts val="981"/>
              </a:lnSpc>
              <a:buChar char="*"/>
              <a:tabLst>
                <a:tab pos="82619" algn="l"/>
              </a:tabLst>
            </a:pPr>
            <a:r>
              <a:rPr sz="900" b="1" spc="-3" dirty="0">
                <a:latin typeface="Arial"/>
                <a:cs typeface="Arial"/>
              </a:rPr>
              <a:t>Crossbar</a:t>
            </a:r>
            <a:r>
              <a:rPr sz="900" b="1" dirty="0">
                <a:latin typeface="Arial"/>
                <a:cs typeface="Arial"/>
              </a:rPr>
              <a:t> Switch</a:t>
            </a:r>
            <a:endParaRPr sz="900" dirty="0">
              <a:latin typeface="Arial"/>
              <a:cs typeface="Arial"/>
            </a:endParaRPr>
          </a:p>
          <a:p>
            <a:pPr marL="82299" indent="-75895" algn="just">
              <a:lnSpc>
                <a:spcPts val="981"/>
              </a:lnSpc>
              <a:buChar char="*"/>
              <a:tabLst>
                <a:tab pos="82619" algn="l"/>
              </a:tabLst>
            </a:pPr>
            <a:r>
              <a:rPr sz="900" b="1" spc="-3" dirty="0">
                <a:latin typeface="Arial"/>
                <a:cs typeface="Arial"/>
              </a:rPr>
              <a:t>Multistage </a:t>
            </a:r>
            <a:r>
              <a:rPr sz="900" b="1" dirty="0">
                <a:latin typeface="Arial"/>
                <a:cs typeface="Arial"/>
              </a:rPr>
              <a:t>Switching</a:t>
            </a:r>
            <a:r>
              <a:rPr sz="900" b="1" spc="-33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Network</a:t>
            </a:r>
            <a:endParaRPr sz="900" dirty="0">
              <a:latin typeface="Arial"/>
              <a:cs typeface="Arial"/>
            </a:endParaRPr>
          </a:p>
          <a:p>
            <a:pPr marL="82299" indent="-75895" algn="just">
              <a:lnSpc>
                <a:spcPts val="1034"/>
              </a:lnSpc>
              <a:buChar char="*"/>
              <a:tabLst>
                <a:tab pos="82619" algn="l"/>
              </a:tabLst>
            </a:pPr>
            <a:r>
              <a:rPr sz="900" b="1" spc="-3" dirty="0">
                <a:latin typeface="Arial"/>
                <a:cs typeface="Arial"/>
              </a:rPr>
              <a:t>Hypercube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System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58426"/>
            <a:r>
              <a:rPr sz="900" b="1" spc="-5" dirty="0">
                <a:latin typeface="Arial"/>
                <a:cs typeface="Arial"/>
              </a:rPr>
              <a:t>Time </a:t>
            </a:r>
            <a:r>
              <a:rPr sz="900" b="1" spc="-3" dirty="0">
                <a:latin typeface="Arial"/>
                <a:cs typeface="Arial"/>
              </a:rPr>
              <a:t>shared common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Bus</a:t>
            </a:r>
            <a:endParaRPr sz="900" dirty="0">
              <a:latin typeface="Arial"/>
              <a:cs typeface="Arial"/>
            </a:endParaRPr>
          </a:p>
          <a:p>
            <a:pPr marL="449924" marR="1047474" indent="-3843">
              <a:lnSpc>
                <a:spcPts val="978"/>
              </a:lnSpc>
              <a:spcBef>
                <a:spcPts val="474"/>
              </a:spcBef>
            </a:pPr>
            <a:r>
              <a:rPr sz="900" b="1" spc="-10" dirty="0">
                <a:latin typeface="Arial"/>
                <a:cs typeface="Arial"/>
              </a:rPr>
              <a:t>All </a:t>
            </a:r>
            <a:r>
              <a:rPr sz="900" b="1" spc="-3" dirty="0">
                <a:latin typeface="Arial"/>
                <a:cs typeface="Arial"/>
              </a:rPr>
              <a:t>processors </a:t>
            </a:r>
            <a:r>
              <a:rPr sz="900" b="1" dirty="0">
                <a:latin typeface="Arial"/>
                <a:cs typeface="Arial"/>
              </a:rPr>
              <a:t>(and </a:t>
            </a:r>
            <a:r>
              <a:rPr sz="900" b="1" spc="-5" dirty="0">
                <a:latin typeface="Arial"/>
                <a:cs typeface="Arial"/>
              </a:rPr>
              <a:t>memory) </a:t>
            </a:r>
            <a:r>
              <a:rPr sz="900" b="1" spc="-3" dirty="0">
                <a:latin typeface="Arial"/>
                <a:cs typeface="Arial"/>
              </a:rPr>
              <a:t>are connected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a  common bus or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busses</a:t>
            </a:r>
            <a:endParaRPr sz="900" dirty="0">
              <a:latin typeface="Arial"/>
              <a:cs typeface="Arial"/>
            </a:endParaRPr>
          </a:p>
          <a:p>
            <a:pPr marL="449924">
              <a:lnSpc>
                <a:spcPts val="965"/>
              </a:lnSpc>
            </a:pPr>
            <a:r>
              <a:rPr sz="900" b="1" spc="-3" dirty="0">
                <a:latin typeface="Arial"/>
                <a:cs typeface="Arial"/>
              </a:rPr>
              <a:t>- Memory access is fairly uniform, </a:t>
            </a:r>
            <a:r>
              <a:rPr sz="900" b="1" dirty="0">
                <a:latin typeface="Arial"/>
                <a:cs typeface="Arial"/>
              </a:rPr>
              <a:t>but not </a:t>
            </a:r>
            <a:r>
              <a:rPr sz="900" b="1" spc="-8" dirty="0">
                <a:latin typeface="Arial"/>
                <a:cs typeface="Arial"/>
              </a:rPr>
              <a:t>very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scalable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57480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Associative</a:t>
            </a:r>
            <a:r>
              <a:rPr spc="-35" dirty="0"/>
              <a:t> </a:t>
            </a:r>
            <a:r>
              <a:rPr spc="10" dirty="0"/>
              <a:t>Memory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683323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065428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447533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2001710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392" y="2555900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932" y="600363"/>
            <a:ext cx="4072254" cy="2242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8575">
              <a:lnSpc>
                <a:spcPct val="112900"/>
              </a:lnSpc>
              <a:spcBef>
                <a:spcPts val="90"/>
              </a:spcBef>
            </a:pPr>
            <a:r>
              <a:rPr sz="1000" spc="20" dirty="0">
                <a:latin typeface="Arial"/>
                <a:cs typeface="Arial"/>
              </a:rPr>
              <a:t>An </a:t>
            </a:r>
            <a:r>
              <a:rPr sz="1000" spc="15" dirty="0">
                <a:latin typeface="Arial"/>
                <a:cs typeface="Arial"/>
              </a:rPr>
              <a:t>assembler program searches the symbol address </a:t>
            </a:r>
            <a:r>
              <a:rPr sz="1000" spc="10" dirty="0">
                <a:latin typeface="Arial"/>
                <a:cs typeface="Arial"/>
              </a:rPr>
              <a:t>table in </a:t>
            </a:r>
            <a:r>
              <a:rPr sz="1000" spc="15" dirty="0">
                <a:latin typeface="Arial"/>
                <a:cs typeface="Arial"/>
              </a:rPr>
              <a:t>order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to  </a:t>
            </a:r>
            <a:r>
              <a:rPr sz="1000" spc="5" dirty="0">
                <a:latin typeface="Arial"/>
                <a:cs typeface="Arial"/>
              </a:rPr>
              <a:t>extract </a:t>
            </a:r>
            <a:r>
              <a:rPr sz="1000" spc="15" dirty="0">
                <a:latin typeface="Arial"/>
                <a:cs typeface="Arial"/>
              </a:rPr>
              <a:t>the </a:t>
            </a:r>
            <a:r>
              <a:rPr sz="1000" spc="10" dirty="0">
                <a:latin typeface="Arial"/>
                <a:cs typeface="Arial"/>
              </a:rPr>
              <a:t>symbol’s </a:t>
            </a:r>
            <a:r>
              <a:rPr sz="1000" spc="20" dirty="0">
                <a:latin typeface="Arial"/>
                <a:cs typeface="Arial"/>
              </a:rPr>
              <a:t>binary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equivalent.</a:t>
            </a:r>
            <a:endParaRPr sz="1000">
              <a:latin typeface="Arial"/>
              <a:cs typeface="Arial"/>
            </a:endParaRPr>
          </a:p>
          <a:p>
            <a:pPr marL="12700" marR="150495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number of accesses to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depends </a:t>
            </a:r>
            <a:r>
              <a:rPr sz="1000" spc="20" dirty="0">
                <a:latin typeface="Arial"/>
                <a:cs typeface="Arial"/>
              </a:rPr>
              <a:t>on </a:t>
            </a:r>
            <a:r>
              <a:rPr sz="1000" spc="15" dirty="0">
                <a:latin typeface="Arial"/>
                <a:cs typeface="Arial"/>
              </a:rPr>
              <a:t>the location of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the  item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the efficiency of search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algorithm.</a:t>
            </a:r>
            <a:endParaRPr sz="1000">
              <a:latin typeface="Arial"/>
              <a:cs typeface="Arial"/>
            </a:endParaRPr>
          </a:p>
          <a:p>
            <a:pPr marL="12700" marR="37465">
              <a:lnSpc>
                <a:spcPct val="112900"/>
              </a:lnSpc>
              <a:spcBef>
                <a:spcPts val="300"/>
              </a:spcBef>
            </a:pPr>
            <a:r>
              <a:rPr sz="1000" spc="15" dirty="0">
                <a:latin typeface="Arial"/>
                <a:cs typeface="Arial"/>
              </a:rPr>
              <a:t>Many search algorithm </a:t>
            </a:r>
            <a:r>
              <a:rPr sz="1000" spc="5" dirty="0">
                <a:latin typeface="Arial"/>
                <a:cs typeface="Arial"/>
              </a:rPr>
              <a:t>have </a:t>
            </a:r>
            <a:r>
              <a:rPr sz="1000" spc="20" dirty="0">
                <a:latin typeface="Arial"/>
                <a:cs typeface="Arial"/>
              </a:rPr>
              <a:t>been </a:t>
            </a:r>
            <a:r>
              <a:rPr sz="1000" spc="10" dirty="0">
                <a:latin typeface="Arial"/>
                <a:cs typeface="Arial"/>
              </a:rPr>
              <a:t>developed </a:t>
            </a:r>
            <a:r>
              <a:rPr sz="1000" spc="15" dirty="0">
                <a:latin typeface="Arial"/>
                <a:cs typeface="Arial"/>
              </a:rPr>
              <a:t>to minimize the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number  of access while searching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20" dirty="0">
                <a:latin typeface="Arial"/>
                <a:cs typeface="Arial"/>
              </a:rPr>
              <a:t>an </a:t>
            </a:r>
            <a:r>
              <a:rPr sz="1000" spc="15" dirty="0">
                <a:latin typeface="Arial"/>
                <a:cs typeface="Arial"/>
              </a:rPr>
              <a:t>item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random or sequential  access</a:t>
            </a:r>
            <a:r>
              <a:rPr sz="1000" spc="5" dirty="0">
                <a:latin typeface="Arial"/>
                <a:cs typeface="Arial"/>
              </a:rPr>
              <a:t> memory.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time required to </a:t>
            </a:r>
            <a:r>
              <a:rPr sz="1000" spc="10" dirty="0">
                <a:latin typeface="Arial"/>
                <a:cs typeface="Arial"/>
              </a:rPr>
              <a:t>find </a:t>
            </a:r>
            <a:r>
              <a:rPr sz="1000" spc="20" dirty="0">
                <a:latin typeface="Arial"/>
                <a:cs typeface="Arial"/>
              </a:rPr>
              <a:t>an </a:t>
            </a:r>
            <a:r>
              <a:rPr sz="1000" spc="15" dirty="0">
                <a:latin typeface="Arial"/>
                <a:cs typeface="Arial"/>
              </a:rPr>
              <a:t>item stored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can </a:t>
            </a:r>
            <a:r>
              <a:rPr sz="1000" spc="20" dirty="0">
                <a:latin typeface="Arial"/>
                <a:cs typeface="Arial"/>
              </a:rPr>
              <a:t>be </a:t>
            </a:r>
            <a:r>
              <a:rPr sz="1000" spc="15" dirty="0">
                <a:latin typeface="Arial"/>
                <a:cs typeface="Arial"/>
              </a:rPr>
              <a:t>reduced  </a:t>
            </a:r>
            <a:r>
              <a:rPr sz="1000" spc="10" dirty="0">
                <a:latin typeface="Arial"/>
                <a:cs typeface="Arial"/>
              </a:rPr>
              <a:t>considerably </a:t>
            </a:r>
            <a:r>
              <a:rPr sz="1000" spc="5" dirty="0">
                <a:latin typeface="Arial"/>
                <a:cs typeface="Arial"/>
              </a:rPr>
              <a:t>if </a:t>
            </a:r>
            <a:r>
              <a:rPr sz="1000" spc="15" dirty="0">
                <a:latin typeface="Arial"/>
                <a:cs typeface="Arial"/>
              </a:rPr>
              <a:t>stored data can </a:t>
            </a:r>
            <a:r>
              <a:rPr sz="1000" spc="20" dirty="0">
                <a:latin typeface="Arial"/>
                <a:cs typeface="Arial"/>
              </a:rPr>
              <a:t>be </a:t>
            </a:r>
            <a:r>
              <a:rPr sz="1000" spc="10" dirty="0">
                <a:latin typeface="Arial"/>
                <a:cs typeface="Arial"/>
              </a:rPr>
              <a:t>identified </a:t>
            </a:r>
            <a:r>
              <a:rPr sz="1000" spc="5" dirty="0">
                <a:latin typeface="Arial"/>
                <a:cs typeface="Arial"/>
              </a:rPr>
              <a:t>by </a:t>
            </a:r>
            <a:r>
              <a:rPr sz="1000" spc="15" dirty="0">
                <a:latin typeface="Arial"/>
                <a:cs typeface="Arial"/>
              </a:rPr>
              <a:t>the content of the data  </a:t>
            </a:r>
            <a:r>
              <a:rPr sz="1000" spc="10" dirty="0">
                <a:latin typeface="Arial"/>
                <a:cs typeface="Arial"/>
              </a:rPr>
              <a:t>itself rather </a:t>
            </a:r>
            <a:r>
              <a:rPr sz="1000" spc="15" dirty="0">
                <a:latin typeface="Arial"/>
                <a:cs typeface="Arial"/>
              </a:rPr>
              <a:t>than </a:t>
            </a:r>
            <a:r>
              <a:rPr sz="1000" spc="20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address.</a:t>
            </a:r>
            <a:endParaRPr sz="1000">
              <a:latin typeface="Arial"/>
              <a:cs typeface="Arial"/>
            </a:endParaRPr>
          </a:p>
          <a:p>
            <a:pPr marL="12700" marR="70485">
              <a:lnSpc>
                <a:spcPct val="112900"/>
              </a:lnSpc>
              <a:spcBef>
                <a:spcPts val="295"/>
              </a:spcBef>
            </a:pP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unit </a:t>
            </a:r>
            <a:r>
              <a:rPr sz="1000" spc="15" dirty="0">
                <a:latin typeface="Arial"/>
                <a:cs typeface="Arial"/>
              </a:rPr>
              <a:t>accessed </a:t>
            </a:r>
            <a:r>
              <a:rPr sz="1000" spc="5" dirty="0">
                <a:latin typeface="Arial"/>
                <a:cs typeface="Arial"/>
              </a:rPr>
              <a:t>by </a:t>
            </a:r>
            <a:r>
              <a:rPr sz="1000" spc="15" dirty="0">
                <a:latin typeface="Arial"/>
                <a:cs typeface="Arial"/>
              </a:rPr>
              <a:t>content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called </a:t>
            </a:r>
            <a:r>
              <a:rPr sz="1000" spc="20" dirty="0">
                <a:latin typeface="Arial"/>
                <a:cs typeface="Arial"/>
              </a:rPr>
              <a:t>an </a:t>
            </a:r>
            <a:r>
              <a:rPr sz="1000" i="1" spc="10" dirty="0">
                <a:latin typeface="Arial"/>
                <a:cs typeface="Arial"/>
              </a:rPr>
              <a:t>associative </a:t>
            </a:r>
            <a:r>
              <a:rPr sz="1000" i="1" spc="25" dirty="0">
                <a:latin typeface="Arial"/>
                <a:cs typeface="Arial"/>
              </a:rPr>
              <a:t>memory  </a:t>
            </a:r>
            <a:r>
              <a:rPr sz="1000" i="1" spc="15" dirty="0">
                <a:latin typeface="Arial"/>
                <a:cs typeface="Arial"/>
              </a:rPr>
              <a:t>or content addressable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20" dirty="0">
                <a:latin typeface="Arial"/>
                <a:cs typeface="Arial"/>
              </a:rPr>
              <a:t>memory(CAM)</a:t>
            </a:r>
            <a:r>
              <a:rPr sz="1000" spc="2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8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10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3799" y="760660"/>
            <a:ext cx="1011021" cy="14496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Operations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Bus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341" y="1273428"/>
            <a:ext cx="3750508" cy="1932892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880313">
              <a:spcBef>
                <a:spcPts val="50"/>
              </a:spcBef>
              <a:tabLst>
                <a:tab pos="3029060" algn="l"/>
              </a:tabLst>
            </a:pPr>
            <a:r>
              <a:rPr sz="900" b="1" u="sng" dirty="0">
                <a:latin typeface="Arial"/>
                <a:cs typeface="Arial"/>
              </a:rPr>
              <a:t> 	</a:t>
            </a:r>
            <a:r>
              <a:rPr sz="900" b="1" spc="-3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Bus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93972">
              <a:spcBef>
                <a:spcPts val="3"/>
              </a:spcBef>
            </a:pPr>
            <a:r>
              <a:rPr sz="900" b="1" spc="-3" dirty="0">
                <a:latin typeface="Arial"/>
                <a:cs typeface="Arial"/>
              </a:rPr>
              <a:t>M3 </a:t>
            </a:r>
            <a:r>
              <a:rPr sz="900" b="1" dirty="0">
                <a:latin typeface="Arial"/>
                <a:cs typeface="Arial"/>
              </a:rPr>
              <a:t>wishes to </a:t>
            </a:r>
            <a:r>
              <a:rPr sz="900" b="1" spc="-3" dirty="0">
                <a:latin typeface="Arial"/>
                <a:cs typeface="Arial"/>
              </a:rPr>
              <a:t>communicate </a:t>
            </a:r>
            <a:r>
              <a:rPr sz="900" b="1" spc="3" dirty="0">
                <a:latin typeface="Arial"/>
                <a:cs typeface="Arial"/>
              </a:rPr>
              <a:t>with</a:t>
            </a:r>
            <a:r>
              <a:rPr sz="900" b="1" spc="-4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S5</a:t>
            </a:r>
            <a:endParaRPr sz="900" dirty="0">
              <a:latin typeface="Arial"/>
              <a:cs typeface="Arial"/>
            </a:endParaRPr>
          </a:p>
          <a:p>
            <a:pPr marL="645905" marR="335602" indent="-192138">
              <a:lnSpc>
                <a:spcPct val="80000"/>
              </a:lnSpc>
              <a:spcBef>
                <a:spcPts val="872"/>
              </a:spcBef>
              <a:buAutoNum type="arabicPlain"/>
              <a:tabLst>
                <a:tab pos="627011" algn="l"/>
              </a:tabLst>
            </a:pPr>
            <a:r>
              <a:rPr sz="900" b="1" spc="-3" dirty="0">
                <a:latin typeface="Arial"/>
                <a:cs typeface="Arial"/>
              </a:rPr>
              <a:t>M3 sends signals (address) on the bus </a:t>
            </a:r>
            <a:r>
              <a:rPr sz="900" b="1" dirty="0">
                <a:latin typeface="Arial"/>
                <a:cs typeface="Arial"/>
              </a:rPr>
              <a:t>that </a:t>
            </a:r>
            <a:r>
              <a:rPr sz="900" b="1" spc="-3" dirty="0">
                <a:latin typeface="Arial"/>
                <a:cs typeface="Arial"/>
              </a:rPr>
              <a:t>causes  S5 </a:t>
            </a:r>
            <a:r>
              <a:rPr sz="900" b="1" dirty="0">
                <a:latin typeface="Arial"/>
                <a:cs typeface="Arial"/>
              </a:rPr>
              <a:t>to</a:t>
            </a:r>
            <a:r>
              <a:rPr sz="900" b="1" spc="-3" dirty="0">
                <a:latin typeface="Arial"/>
                <a:cs typeface="Arial"/>
              </a:rPr>
              <a:t> respond</a:t>
            </a:r>
            <a:endParaRPr sz="900" dirty="0">
              <a:latin typeface="Arial"/>
              <a:cs typeface="Arial"/>
            </a:endParaRPr>
          </a:p>
          <a:p>
            <a:pPr marL="645905" marR="885437" indent="-192138">
              <a:lnSpc>
                <a:spcPts val="968"/>
              </a:lnSpc>
              <a:spcBef>
                <a:spcPts val="10"/>
              </a:spcBef>
              <a:buAutoNum type="arabicPlain"/>
              <a:tabLst>
                <a:tab pos="627011" algn="l"/>
              </a:tabLst>
            </a:pPr>
            <a:r>
              <a:rPr sz="900" b="1" spc="-3" dirty="0">
                <a:latin typeface="Arial"/>
                <a:cs typeface="Arial"/>
              </a:rPr>
              <a:t>M3 sends data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S5 or S5 sends data </a:t>
            </a:r>
            <a:r>
              <a:rPr sz="900" b="1" dirty="0">
                <a:latin typeface="Arial"/>
                <a:cs typeface="Arial"/>
              </a:rPr>
              <a:t>to  </a:t>
            </a:r>
            <a:r>
              <a:rPr sz="900" b="1" spc="-3" dirty="0">
                <a:latin typeface="Arial"/>
                <a:cs typeface="Arial"/>
              </a:rPr>
              <a:t>M3(determined by the command</a:t>
            </a:r>
            <a:r>
              <a:rPr sz="900" b="1" spc="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line)</a:t>
            </a:r>
            <a:endParaRPr sz="900" dirty="0">
              <a:latin typeface="Arial"/>
              <a:cs typeface="Arial"/>
            </a:endParaRPr>
          </a:p>
          <a:p>
            <a:pPr marL="6405" marR="2562">
              <a:lnSpc>
                <a:spcPct val="134000"/>
              </a:lnSpc>
              <a:spcBef>
                <a:spcPts val="469"/>
              </a:spcBef>
            </a:pPr>
            <a:r>
              <a:rPr sz="900" b="1" spc="-3" dirty="0">
                <a:latin typeface="Arial"/>
                <a:cs typeface="Arial"/>
              </a:rPr>
              <a:t>Master </a:t>
            </a:r>
            <a:r>
              <a:rPr sz="900" b="1" spc="-5" dirty="0">
                <a:latin typeface="Arial"/>
                <a:cs typeface="Arial"/>
              </a:rPr>
              <a:t>Device: Device </a:t>
            </a:r>
            <a:r>
              <a:rPr sz="900" b="1" dirty="0">
                <a:latin typeface="Arial"/>
                <a:cs typeface="Arial"/>
              </a:rPr>
              <a:t>that </a:t>
            </a:r>
            <a:r>
              <a:rPr sz="900" b="1" spc="-3" dirty="0">
                <a:latin typeface="Arial"/>
                <a:cs typeface="Arial"/>
              </a:rPr>
              <a:t>initiates </a:t>
            </a:r>
            <a:r>
              <a:rPr sz="900" b="1" dirty="0">
                <a:latin typeface="Arial"/>
                <a:cs typeface="Arial"/>
              </a:rPr>
              <a:t>and </a:t>
            </a:r>
            <a:r>
              <a:rPr sz="900" b="1" spc="-3" dirty="0">
                <a:latin typeface="Arial"/>
                <a:cs typeface="Arial"/>
              </a:rPr>
              <a:t>controls the communication  </a:t>
            </a:r>
            <a:r>
              <a:rPr sz="900" b="1" spc="-5" dirty="0">
                <a:latin typeface="Arial"/>
                <a:cs typeface="Arial"/>
              </a:rPr>
              <a:t>Slave Device: </a:t>
            </a:r>
            <a:r>
              <a:rPr sz="900" b="1" spc="-3" dirty="0">
                <a:latin typeface="Arial"/>
                <a:cs typeface="Arial"/>
              </a:rPr>
              <a:t>Responding</a:t>
            </a:r>
            <a:r>
              <a:rPr sz="900" b="1" spc="28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device</a:t>
            </a:r>
            <a:endParaRPr sz="900" dirty="0">
              <a:latin typeface="Arial"/>
              <a:cs typeface="Arial"/>
            </a:endParaRPr>
          </a:p>
          <a:p>
            <a:pPr marL="6405">
              <a:lnSpc>
                <a:spcPts val="1031"/>
              </a:lnSpc>
              <a:spcBef>
                <a:spcPts val="368"/>
              </a:spcBef>
            </a:pPr>
            <a:r>
              <a:rPr sz="900" b="1" spc="-3" dirty="0">
                <a:latin typeface="Arial"/>
                <a:cs typeface="Arial"/>
              </a:rPr>
              <a:t>Multiple-master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buses</a:t>
            </a:r>
            <a:endParaRPr sz="900" dirty="0">
              <a:latin typeface="Arial"/>
              <a:cs typeface="Arial"/>
            </a:endParaRPr>
          </a:p>
          <a:p>
            <a:pPr marL="325995">
              <a:lnSpc>
                <a:spcPts val="971"/>
              </a:lnSpc>
            </a:pPr>
            <a:r>
              <a:rPr sz="900" b="1" spc="-3" dirty="0">
                <a:latin typeface="Arial"/>
                <a:cs typeface="Arial"/>
              </a:rPr>
              <a:t>-&gt; Bus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conflict</a:t>
            </a:r>
            <a:endParaRPr sz="900" dirty="0">
              <a:latin typeface="Arial"/>
              <a:cs typeface="Arial"/>
            </a:endParaRPr>
          </a:p>
          <a:p>
            <a:pPr marL="325995">
              <a:lnSpc>
                <a:spcPts val="1028"/>
              </a:lnSpc>
            </a:pPr>
            <a:r>
              <a:rPr sz="900" b="1" spc="-3" dirty="0">
                <a:latin typeface="Arial"/>
                <a:cs typeface="Arial"/>
              </a:rPr>
              <a:t>-&gt; need </a:t>
            </a:r>
            <a:r>
              <a:rPr sz="900" b="1" dirty="0">
                <a:latin typeface="Arial"/>
                <a:cs typeface="Arial"/>
              </a:rPr>
              <a:t>bus </a:t>
            </a:r>
            <a:r>
              <a:rPr sz="900" b="1" spc="-3" dirty="0">
                <a:latin typeface="Arial"/>
                <a:cs typeface="Arial"/>
              </a:rPr>
              <a:t>arbitration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06759" y="1232988"/>
            <a:ext cx="0" cy="154772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19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906" y="1232988"/>
            <a:ext cx="0" cy="154772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19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4352" y="1232988"/>
            <a:ext cx="0" cy="154772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19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8110" y="1232988"/>
            <a:ext cx="0" cy="154772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19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8556" y="1232988"/>
            <a:ext cx="0" cy="154772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19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4045" y="1042390"/>
            <a:ext cx="293574" cy="190662"/>
          </a:xfrm>
          <a:custGeom>
            <a:avLst/>
            <a:gdLst/>
            <a:ahLst/>
            <a:cxnLst/>
            <a:rect l="l" t="t" r="r" b="b"/>
            <a:pathLst>
              <a:path w="582295" h="377825">
                <a:moveTo>
                  <a:pt x="0" y="188849"/>
                </a:moveTo>
                <a:lnTo>
                  <a:pt x="5912" y="150798"/>
                </a:lnTo>
                <a:lnTo>
                  <a:pt x="22871" y="115353"/>
                </a:lnTo>
                <a:lnTo>
                  <a:pt x="49707" y="83275"/>
                </a:lnTo>
                <a:lnTo>
                  <a:pt x="85248" y="55324"/>
                </a:lnTo>
                <a:lnTo>
                  <a:pt x="128327" y="32260"/>
                </a:lnTo>
                <a:lnTo>
                  <a:pt x="177772" y="14845"/>
                </a:lnTo>
                <a:lnTo>
                  <a:pt x="232414" y="3838"/>
                </a:lnTo>
                <a:lnTo>
                  <a:pt x="291084" y="0"/>
                </a:lnTo>
                <a:lnTo>
                  <a:pt x="349753" y="3838"/>
                </a:lnTo>
                <a:lnTo>
                  <a:pt x="404395" y="14845"/>
                </a:lnTo>
                <a:lnTo>
                  <a:pt x="453840" y="32260"/>
                </a:lnTo>
                <a:lnTo>
                  <a:pt x="496919" y="55324"/>
                </a:lnTo>
                <a:lnTo>
                  <a:pt x="532460" y="83275"/>
                </a:lnTo>
                <a:lnTo>
                  <a:pt x="559296" y="115353"/>
                </a:lnTo>
                <a:lnTo>
                  <a:pt x="576255" y="150798"/>
                </a:lnTo>
                <a:lnTo>
                  <a:pt x="582168" y="188849"/>
                </a:lnTo>
                <a:lnTo>
                  <a:pt x="576255" y="226899"/>
                </a:lnTo>
                <a:lnTo>
                  <a:pt x="559296" y="262344"/>
                </a:lnTo>
                <a:lnTo>
                  <a:pt x="532460" y="294422"/>
                </a:lnTo>
                <a:lnTo>
                  <a:pt x="496919" y="322373"/>
                </a:lnTo>
                <a:lnTo>
                  <a:pt x="453840" y="345437"/>
                </a:lnTo>
                <a:lnTo>
                  <a:pt x="404395" y="362852"/>
                </a:lnTo>
                <a:lnTo>
                  <a:pt x="349753" y="373859"/>
                </a:lnTo>
                <a:lnTo>
                  <a:pt x="291084" y="377698"/>
                </a:lnTo>
                <a:lnTo>
                  <a:pt x="232414" y="373859"/>
                </a:lnTo>
                <a:lnTo>
                  <a:pt x="177772" y="362852"/>
                </a:lnTo>
                <a:lnTo>
                  <a:pt x="128327" y="345437"/>
                </a:lnTo>
                <a:lnTo>
                  <a:pt x="85248" y="322373"/>
                </a:lnTo>
                <a:lnTo>
                  <a:pt x="49707" y="294422"/>
                </a:lnTo>
                <a:lnTo>
                  <a:pt x="22871" y="262344"/>
                </a:lnTo>
                <a:lnTo>
                  <a:pt x="5912" y="226899"/>
                </a:lnTo>
                <a:lnTo>
                  <a:pt x="0" y="18884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9776" y="1042390"/>
            <a:ext cx="293574" cy="190662"/>
          </a:xfrm>
          <a:custGeom>
            <a:avLst/>
            <a:gdLst/>
            <a:ahLst/>
            <a:cxnLst/>
            <a:rect l="l" t="t" r="r" b="b"/>
            <a:pathLst>
              <a:path w="582295" h="377825">
                <a:moveTo>
                  <a:pt x="0" y="188849"/>
                </a:moveTo>
                <a:lnTo>
                  <a:pt x="5918" y="150798"/>
                </a:lnTo>
                <a:lnTo>
                  <a:pt x="22889" y="115353"/>
                </a:lnTo>
                <a:lnTo>
                  <a:pt x="49740" y="83275"/>
                </a:lnTo>
                <a:lnTo>
                  <a:pt x="85296" y="55324"/>
                </a:lnTo>
                <a:lnTo>
                  <a:pt x="128382" y="32260"/>
                </a:lnTo>
                <a:lnTo>
                  <a:pt x="177825" y="14845"/>
                </a:lnTo>
                <a:lnTo>
                  <a:pt x="232450" y="3838"/>
                </a:lnTo>
                <a:lnTo>
                  <a:pt x="291084" y="0"/>
                </a:lnTo>
                <a:lnTo>
                  <a:pt x="349753" y="3838"/>
                </a:lnTo>
                <a:lnTo>
                  <a:pt x="404395" y="14845"/>
                </a:lnTo>
                <a:lnTo>
                  <a:pt x="453840" y="32260"/>
                </a:lnTo>
                <a:lnTo>
                  <a:pt x="496919" y="55324"/>
                </a:lnTo>
                <a:lnTo>
                  <a:pt x="532460" y="83275"/>
                </a:lnTo>
                <a:lnTo>
                  <a:pt x="559296" y="115353"/>
                </a:lnTo>
                <a:lnTo>
                  <a:pt x="576255" y="150798"/>
                </a:lnTo>
                <a:lnTo>
                  <a:pt x="582168" y="188849"/>
                </a:lnTo>
                <a:lnTo>
                  <a:pt x="576255" y="226899"/>
                </a:lnTo>
                <a:lnTo>
                  <a:pt x="559296" y="262344"/>
                </a:lnTo>
                <a:lnTo>
                  <a:pt x="532460" y="294422"/>
                </a:lnTo>
                <a:lnTo>
                  <a:pt x="496919" y="322373"/>
                </a:lnTo>
                <a:lnTo>
                  <a:pt x="453840" y="345437"/>
                </a:lnTo>
                <a:lnTo>
                  <a:pt x="404395" y="362852"/>
                </a:lnTo>
                <a:lnTo>
                  <a:pt x="349753" y="373859"/>
                </a:lnTo>
                <a:lnTo>
                  <a:pt x="291084" y="377698"/>
                </a:lnTo>
                <a:lnTo>
                  <a:pt x="232450" y="373859"/>
                </a:lnTo>
                <a:lnTo>
                  <a:pt x="177825" y="362852"/>
                </a:lnTo>
                <a:lnTo>
                  <a:pt x="128382" y="345437"/>
                </a:lnTo>
                <a:lnTo>
                  <a:pt x="85296" y="322373"/>
                </a:lnTo>
                <a:lnTo>
                  <a:pt x="49740" y="294422"/>
                </a:lnTo>
                <a:lnTo>
                  <a:pt x="22889" y="262344"/>
                </a:lnTo>
                <a:lnTo>
                  <a:pt x="5918" y="226899"/>
                </a:lnTo>
                <a:lnTo>
                  <a:pt x="0" y="18884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21192" y="1011494"/>
            <a:ext cx="589068" cy="15926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288" rIns="0" bIns="0" rtlCol="0">
            <a:spAutoFit/>
          </a:bodyPr>
          <a:lstStyle/>
          <a:p>
            <a:pPr marL="60203">
              <a:spcBef>
                <a:spcPts val="522"/>
              </a:spcBef>
              <a:tabLst>
                <a:tab pos="488031" algn="l"/>
              </a:tabLst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spc="-3" dirty="0">
                <a:latin typeface="Arial"/>
                <a:cs typeface="Arial"/>
              </a:rPr>
              <a:t>3</a:t>
            </a:r>
            <a:r>
              <a:rPr sz="600" b="1" dirty="0">
                <a:latin typeface="Arial"/>
                <a:cs typeface="Arial"/>
              </a:rPr>
              <a:t>	</a:t>
            </a:r>
            <a:r>
              <a:rPr sz="600" b="1" spc="-3" dirty="0">
                <a:latin typeface="Arial"/>
                <a:cs typeface="Arial"/>
              </a:rPr>
              <a:t>S7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6157" y="819108"/>
            <a:ext cx="727371" cy="352716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5" dirty="0">
                <a:latin typeface="Arial"/>
                <a:cs typeface="Arial"/>
              </a:rPr>
              <a:t>Devices</a:t>
            </a:r>
            <a:endParaRPr sz="900" dirty="0">
              <a:latin typeface="Arial"/>
              <a:cs typeface="Arial"/>
            </a:endParaRPr>
          </a:p>
          <a:p>
            <a:pPr marL="236650">
              <a:spcBef>
                <a:spcPts val="895"/>
              </a:spcBef>
              <a:tabLst>
                <a:tab pos="626371" algn="l"/>
              </a:tabLst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spc="-3" dirty="0">
                <a:latin typeface="Arial"/>
                <a:cs typeface="Arial"/>
              </a:rPr>
              <a:t>6</a:t>
            </a:r>
            <a:r>
              <a:rPr sz="600" b="1" dirty="0">
                <a:latin typeface="Arial"/>
                <a:cs typeface="Arial"/>
              </a:rPr>
              <a:t>	</a:t>
            </a:r>
            <a:r>
              <a:rPr sz="600" b="1" spc="-3" dirty="0">
                <a:latin typeface="Arial"/>
                <a:cs typeface="Arial"/>
              </a:rPr>
              <a:t>S5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94644" y="1011494"/>
            <a:ext cx="229545" cy="20060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6040" rIns="0" bIns="0" rtlCol="0">
            <a:spAutoFit/>
          </a:bodyPr>
          <a:lstStyle/>
          <a:p>
            <a:pPr marL="67248" marR="51877">
              <a:lnSpc>
                <a:spcPct val="77500"/>
              </a:lnSpc>
              <a:spcBef>
                <a:spcPts val="441"/>
              </a:spcBef>
            </a:pPr>
            <a:r>
              <a:rPr sz="600" b="1" spc="-5" dirty="0">
                <a:latin typeface="Arial"/>
                <a:cs typeface="Arial"/>
              </a:rPr>
              <a:t>M4  </a:t>
            </a:r>
            <a:r>
              <a:rPr sz="600" b="1" spc="-3" dirty="0">
                <a:latin typeface="Arial"/>
                <a:cs typeface="Arial"/>
              </a:rPr>
              <a:t>S2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1729" y="1381096"/>
            <a:ext cx="2117765" cy="0"/>
          </a:xfrm>
          <a:custGeom>
            <a:avLst/>
            <a:gdLst/>
            <a:ahLst/>
            <a:cxnLst/>
            <a:rect l="l" t="t" r="r" b="b"/>
            <a:pathLst>
              <a:path w="4200525">
                <a:moveTo>
                  <a:pt x="0" y="0"/>
                </a:moveTo>
                <a:lnTo>
                  <a:pt x="42005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1471" y="142147"/>
            <a:ext cx="4005665" cy="575854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R="146025" algn="ctr">
              <a:spcBef>
                <a:spcPts val="50"/>
              </a:spcBef>
            </a:pPr>
            <a:r>
              <a:rPr sz="1200" b="1" spc="-5" dirty="0">
                <a:latin typeface="Arial"/>
                <a:cs typeface="Arial"/>
              </a:rPr>
              <a:t>BUS</a:t>
            </a:r>
            <a:endParaRPr sz="1200" dirty="0">
              <a:latin typeface="Arial"/>
              <a:cs typeface="Arial"/>
            </a:endParaRPr>
          </a:p>
          <a:p>
            <a:pPr marL="72372" indent="-65967">
              <a:lnSpc>
                <a:spcPts val="1036"/>
              </a:lnSpc>
              <a:spcBef>
                <a:spcPts val="1046"/>
              </a:spcBef>
              <a:buChar char="-"/>
              <a:tabLst>
                <a:tab pos="72692" algn="l"/>
              </a:tabLst>
            </a:pPr>
            <a:r>
              <a:rPr sz="900" b="1" spc="-3" dirty="0">
                <a:latin typeface="Arial"/>
                <a:cs typeface="Arial"/>
              </a:rPr>
              <a:t>A collection </a:t>
            </a:r>
            <a:r>
              <a:rPr sz="900" b="1" dirty="0">
                <a:latin typeface="Arial"/>
                <a:cs typeface="Arial"/>
              </a:rPr>
              <a:t>of signal </a:t>
            </a:r>
            <a:r>
              <a:rPr sz="900" b="1" spc="-3" dirty="0">
                <a:latin typeface="Arial"/>
                <a:cs typeface="Arial"/>
              </a:rPr>
              <a:t>lines </a:t>
            </a:r>
            <a:r>
              <a:rPr sz="900" b="1" dirty="0">
                <a:latin typeface="Arial"/>
                <a:cs typeface="Arial"/>
              </a:rPr>
              <a:t>that </a:t>
            </a:r>
            <a:r>
              <a:rPr sz="900" b="1" spc="-3" dirty="0">
                <a:latin typeface="Arial"/>
                <a:cs typeface="Arial"/>
              </a:rPr>
              <a:t>carry </a:t>
            </a:r>
            <a:r>
              <a:rPr sz="900" b="1" dirty="0">
                <a:latin typeface="Arial"/>
                <a:cs typeface="Arial"/>
              </a:rPr>
              <a:t>module-to-module</a:t>
            </a:r>
            <a:r>
              <a:rPr sz="900" b="1" spc="-2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communication</a:t>
            </a:r>
            <a:endParaRPr sz="900" dirty="0">
              <a:latin typeface="Arial"/>
              <a:cs typeface="Arial"/>
            </a:endParaRPr>
          </a:p>
          <a:p>
            <a:pPr marL="76215" indent="-69810">
              <a:lnSpc>
                <a:spcPts val="1036"/>
              </a:lnSpc>
              <a:buChar char="-"/>
              <a:tabLst>
                <a:tab pos="76535" algn="l"/>
              </a:tabLst>
            </a:pPr>
            <a:r>
              <a:rPr sz="900" b="1" spc="-3" dirty="0">
                <a:latin typeface="Arial"/>
                <a:cs typeface="Arial"/>
              </a:rPr>
              <a:t>Data </a:t>
            </a:r>
            <a:r>
              <a:rPr sz="900" b="1" dirty="0">
                <a:latin typeface="Arial"/>
                <a:cs typeface="Arial"/>
              </a:rPr>
              <a:t>highways </a:t>
            </a:r>
            <a:r>
              <a:rPr sz="900" b="1" spc="-3" dirty="0">
                <a:latin typeface="Arial"/>
                <a:cs typeface="Arial"/>
              </a:rPr>
              <a:t>connecting </a:t>
            </a:r>
            <a:r>
              <a:rPr sz="900" b="1" spc="-8" dirty="0">
                <a:latin typeface="Arial"/>
                <a:cs typeface="Arial"/>
              </a:rPr>
              <a:t>several </a:t>
            </a:r>
            <a:r>
              <a:rPr sz="900" b="1" spc="-3" dirty="0">
                <a:latin typeface="Arial"/>
                <a:cs typeface="Arial"/>
              </a:rPr>
              <a:t>digital </a:t>
            </a:r>
            <a:r>
              <a:rPr sz="900" b="1" spc="-5" dirty="0">
                <a:latin typeface="Arial"/>
                <a:cs typeface="Arial"/>
              </a:rPr>
              <a:t>system</a:t>
            </a:r>
            <a:r>
              <a:rPr sz="900" b="1" spc="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elements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65323" y="2179"/>
            <a:ext cx="1105143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Interconnection</a:t>
            </a:r>
            <a:r>
              <a:rPr sz="700" b="1" i="1" spc="-4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Structure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03727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8" dirty="0">
                <a:latin typeface="Arial"/>
                <a:cs typeface="Arial"/>
              </a:rPr>
              <a:t>11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4431" y="2179"/>
            <a:ext cx="1105143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Interconnection</a:t>
            </a:r>
            <a:r>
              <a:rPr sz="700" b="1" i="1" spc="-4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Structure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8444" y="1123942"/>
            <a:ext cx="403384" cy="393500"/>
          </a:xfrm>
          <a:custGeom>
            <a:avLst/>
            <a:gdLst/>
            <a:ahLst/>
            <a:cxnLst/>
            <a:rect l="l" t="t" r="r" b="b"/>
            <a:pathLst>
              <a:path w="800100" h="779780">
                <a:moveTo>
                  <a:pt x="0" y="779462"/>
                </a:moveTo>
                <a:lnTo>
                  <a:pt x="800100" y="779462"/>
                </a:lnTo>
                <a:lnTo>
                  <a:pt x="800100" y="0"/>
                </a:lnTo>
                <a:lnTo>
                  <a:pt x="0" y="0"/>
                </a:lnTo>
                <a:lnTo>
                  <a:pt x="0" y="7794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9034" y="1130351"/>
            <a:ext cx="403384" cy="393500"/>
          </a:xfrm>
          <a:custGeom>
            <a:avLst/>
            <a:gdLst/>
            <a:ahLst/>
            <a:cxnLst/>
            <a:rect l="l" t="t" r="r" b="b"/>
            <a:pathLst>
              <a:path w="800100" h="779780">
                <a:moveTo>
                  <a:pt x="0" y="779462"/>
                </a:moveTo>
                <a:lnTo>
                  <a:pt x="800100" y="779462"/>
                </a:lnTo>
                <a:lnTo>
                  <a:pt x="800100" y="0"/>
                </a:lnTo>
                <a:lnTo>
                  <a:pt x="0" y="0"/>
                </a:lnTo>
                <a:lnTo>
                  <a:pt x="0" y="7794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6028" y="1130351"/>
            <a:ext cx="403384" cy="393500"/>
          </a:xfrm>
          <a:custGeom>
            <a:avLst/>
            <a:gdLst/>
            <a:ahLst/>
            <a:cxnLst/>
            <a:rect l="l" t="t" r="r" b="b"/>
            <a:pathLst>
              <a:path w="800100" h="779780">
                <a:moveTo>
                  <a:pt x="0" y="779462"/>
                </a:moveTo>
                <a:lnTo>
                  <a:pt x="800100" y="779462"/>
                </a:lnTo>
                <a:lnTo>
                  <a:pt x="800100" y="0"/>
                </a:lnTo>
                <a:lnTo>
                  <a:pt x="0" y="0"/>
                </a:lnTo>
                <a:lnTo>
                  <a:pt x="0" y="7794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7351" y="1138330"/>
            <a:ext cx="488222" cy="382926"/>
          </a:xfrm>
          <a:custGeom>
            <a:avLst/>
            <a:gdLst/>
            <a:ahLst/>
            <a:cxnLst/>
            <a:rect l="l" t="t" r="r" b="b"/>
            <a:pathLst>
              <a:path w="968375" h="758825">
                <a:moveTo>
                  <a:pt x="0" y="758825"/>
                </a:moveTo>
                <a:lnTo>
                  <a:pt x="968375" y="758825"/>
                </a:lnTo>
                <a:lnTo>
                  <a:pt x="968375" y="0"/>
                </a:lnTo>
                <a:lnTo>
                  <a:pt x="0" y="0"/>
                </a:lnTo>
                <a:lnTo>
                  <a:pt x="0" y="7588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368" y="1123910"/>
            <a:ext cx="466773" cy="402152"/>
          </a:xfrm>
          <a:custGeom>
            <a:avLst/>
            <a:gdLst/>
            <a:ahLst/>
            <a:cxnLst/>
            <a:rect l="l" t="t" r="r" b="b"/>
            <a:pathLst>
              <a:path w="925830" h="796925">
                <a:moveTo>
                  <a:pt x="0" y="796925"/>
                </a:moveTo>
                <a:lnTo>
                  <a:pt x="925512" y="796925"/>
                </a:lnTo>
                <a:lnTo>
                  <a:pt x="925512" y="0"/>
                </a:lnTo>
                <a:lnTo>
                  <a:pt x="0" y="0"/>
                </a:lnTo>
                <a:lnTo>
                  <a:pt x="0" y="7969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70771" y="2107693"/>
            <a:ext cx="483420" cy="385489"/>
          </a:xfrm>
          <a:custGeom>
            <a:avLst/>
            <a:gdLst/>
            <a:ahLst/>
            <a:cxnLst/>
            <a:rect l="l" t="t" r="r" b="b"/>
            <a:pathLst>
              <a:path w="958850" h="763904">
                <a:moveTo>
                  <a:pt x="0" y="763587"/>
                </a:moveTo>
                <a:lnTo>
                  <a:pt x="958850" y="763587"/>
                </a:lnTo>
                <a:lnTo>
                  <a:pt x="958850" y="0"/>
                </a:lnTo>
                <a:lnTo>
                  <a:pt x="0" y="0"/>
                </a:lnTo>
                <a:lnTo>
                  <a:pt x="0" y="7635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4527" y="2107693"/>
            <a:ext cx="403384" cy="393500"/>
          </a:xfrm>
          <a:custGeom>
            <a:avLst/>
            <a:gdLst/>
            <a:ahLst/>
            <a:cxnLst/>
            <a:rect l="l" t="t" r="r" b="b"/>
            <a:pathLst>
              <a:path w="800100" h="779779">
                <a:moveTo>
                  <a:pt x="0" y="779462"/>
                </a:moveTo>
                <a:lnTo>
                  <a:pt x="800100" y="779462"/>
                </a:lnTo>
                <a:lnTo>
                  <a:pt x="800100" y="0"/>
                </a:lnTo>
                <a:lnTo>
                  <a:pt x="0" y="0"/>
                </a:lnTo>
                <a:lnTo>
                  <a:pt x="0" y="7794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4349" y="2114871"/>
            <a:ext cx="404344" cy="393500"/>
          </a:xfrm>
          <a:custGeom>
            <a:avLst/>
            <a:gdLst/>
            <a:ahLst/>
            <a:cxnLst/>
            <a:rect l="l" t="t" r="r" b="b"/>
            <a:pathLst>
              <a:path w="802004" h="779779">
                <a:moveTo>
                  <a:pt x="0" y="779462"/>
                </a:moveTo>
                <a:lnTo>
                  <a:pt x="801687" y="779462"/>
                </a:lnTo>
                <a:lnTo>
                  <a:pt x="801687" y="0"/>
                </a:lnTo>
                <a:lnTo>
                  <a:pt x="0" y="0"/>
                </a:lnTo>
                <a:lnTo>
                  <a:pt x="0" y="7794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2111" y="2114871"/>
            <a:ext cx="403384" cy="393500"/>
          </a:xfrm>
          <a:custGeom>
            <a:avLst/>
            <a:gdLst/>
            <a:ahLst/>
            <a:cxnLst/>
            <a:rect l="l" t="t" r="r" b="b"/>
            <a:pathLst>
              <a:path w="800100" h="779779">
                <a:moveTo>
                  <a:pt x="0" y="779462"/>
                </a:moveTo>
                <a:lnTo>
                  <a:pt x="800100" y="779462"/>
                </a:lnTo>
                <a:lnTo>
                  <a:pt x="800100" y="0"/>
                </a:lnTo>
                <a:lnTo>
                  <a:pt x="0" y="0"/>
                </a:lnTo>
                <a:lnTo>
                  <a:pt x="0" y="7794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878" y="2121279"/>
            <a:ext cx="487582" cy="387091"/>
          </a:xfrm>
          <a:custGeom>
            <a:avLst/>
            <a:gdLst/>
            <a:ahLst/>
            <a:cxnLst/>
            <a:rect l="l" t="t" r="r" b="b"/>
            <a:pathLst>
              <a:path w="967105" h="767079">
                <a:moveTo>
                  <a:pt x="0" y="766762"/>
                </a:moveTo>
                <a:lnTo>
                  <a:pt x="966787" y="766762"/>
                </a:lnTo>
                <a:lnTo>
                  <a:pt x="966787" y="0"/>
                </a:lnTo>
                <a:lnTo>
                  <a:pt x="0" y="0"/>
                </a:lnTo>
                <a:lnTo>
                  <a:pt x="0" y="7667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9254" y="2093273"/>
            <a:ext cx="404344" cy="393500"/>
          </a:xfrm>
          <a:custGeom>
            <a:avLst/>
            <a:gdLst/>
            <a:ahLst/>
            <a:cxnLst/>
            <a:rect l="l" t="t" r="r" b="b"/>
            <a:pathLst>
              <a:path w="802004" h="779779">
                <a:moveTo>
                  <a:pt x="0" y="779462"/>
                </a:moveTo>
                <a:lnTo>
                  <a:pt x="801687" y="779462"/>
                </a:lnTo>
                <a:lnTo>
                  <a:pt x="801687" y="0"/>
                </a:lnTo>
                <a:lnTo>
                  <a:pt x="0" y="0"/>
                </a:lnTo>
                <a:lnTo>
                  <a:pt x="0" y="7794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9844" y="2099682"/>
            <a:ext cx="403384" cy="395102"/>
          </a:xfrm>
          <a:custGeom>
            <a:avLst/>
            <a:gdLst/>
            <a:ahLst/>
            <a:cxnLst/>
            <a:rect l="l" t="t" r="r" b="b"/>
            <a:pathLst>
              <a:path w="800100" h="782954">
                <a:moveTo>
                  <a:pt x="0" y="782637"/>
                </a:moveTo>
                <a:lnTo>
                  <a:pt x="800100" y="782637"/>
                </a:lnTo>
                <a:lnTo>
                  <a:pt x="800100" y="0"/>
                </a:lnTo>
                <a:lnTo>
                  <a:pt x="0" y="0"/>
                </a:lnTo>
                <a:lnTo>
                  <a:pt x="0" y="7826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486" y="1775237"/>
            <a:ext cx="2632559" cy="0"/>
          </a:xfrm>
          <a:custGeom>
            <a:avLst/>
            <a:gdLst/>
            <a:ahLst/>
            <a:cxnLst/>
            <a:rect l="l" t="t" r="r" b="b"/>
            <a:pathLst>
              <a:path w="5221605">
                <a:moveTo>
                  <a:pt x="0" y="0"/>
                </a:moveTo>
                <a:lnTo>
                  <a:pt x="52212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7486" y="1791259"/>
            <a:ext cx="2632559" cy="0"/>
          </a:xfrm>
          <a:custGeom>
            <a:avLst/>
            <a:gdLst/>
            <a:ahLst/>
            <a:cxnLst/>
            <a:rect l="l" t="t" r="r" b="b"/>
            <a:pathLst>
              <a:path w="5221605">
                <a:moveTo>
                  <a:pt x="0" y="0"/>
                </a:moveTo>
                <a:lnTo>
                  <a:pt x="52212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486" y="1807281"/>
            <a:ext cx="2632559" cy="0"/>
          </a:xfrm>
          <a:custGeom>
            <a:avLst/>
            <a:gdLst/>
            <a:ahLst/>
            <a:cxnLst/>
            <a:rect l="l" t="t" r="r" b="b"/>
            <a:pathLst>
              <a:path w="5221605">
                <a:moveTo>
                  <a:pt x="0" y="0"/>
                </a:moveTo>
                <a:lnTo>
                  <a:pt x="52212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7295" y="1538111"/>
            <a:ext cx="0" cy="238087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0797" y="1812087"/>
            <a:ext cx="0" cy="308584"/>
          </a:xfrm>
          <a:custGeom>
            <a:avLst/>
            <a:gdLst/>
            <a:ahLst/>
            <a:cxnLst/>
            <a:rect l="l" t="t" r="r" b="b"/>
            <a:pathLst>
              <a:path h="611504">
                <a:moveTo>
                  <a:pt x="0" y="0"/>
                </a:moveTo>
                <a:lnTo>
                  <a:pt x="0" y="6111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676" y="2848710"/>
            <a:ext cx="1810425" cy="0"/>
          </a:xfrm>
          <a:custGeom>
            <a:avLst/>
            <a:gdLst/>
            <a:ahLst/>
            <a:cxnLst/>
            <a:rect l="l" t="t" r="r" b="b"/>
            <a:pathLst>
              <a:path w="3590925">
                <a:moveTo>
                  <a:pt x="0" y="0"/>
                </a:moveTo>
                <a:lnTo>
                  <a:pt x="35909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9266" y="2848710"/>
            <a:ext cx="1190943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6596" y="794691"/>
            <a:ext cx="1672121" cy="0"/>
          </a:xfrm>
          <a:custGeom>
            <a:avLst/>
            <a:gdLst/>
            <a:ahLst/>
            <a:cxnLst/>
            <a:rect l="l" t="t" r="r" b="b"/>
            <a:pathLst>
              <a:path w="3316604">
                <a:moveTo>
                  <a:pt x="0" y="0"/>
                </a:moveTo>
                <a:lnTo>
                  <a:pt x="331635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0266" y="793089"/>
            <a:ext cx="0" cy="345434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68427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0726" y="793089"/>
            <a:ext cx="0" cy="337423"/>
          </a:xfrm>
          <a:custGeom>
            <a:avLst/>
            <a:gdLst/>
            <a:ahLst/>
            <a:cxnLst/>
            <a:rect l="l" t="t" r="r" b="b"/>
            <a:pathLst>
              <a:path h="668655">
                <a:moveTo>
                  <a:pt x="0" y="66840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0136" y="793089"/>
            <a:ext cx="0" cy="331014"/>
          </a:xfrm>
          <a:custGeom>
            <a:avLst/>
            <a:gdLst/>
            <a:ahLst/>
            <a:cxnLst/>
            <a:rect l="l" t="t" r="r" b="b"/>
            <a:pathLst>
              <a:path h="655955">
                <a:moveTo>
                  <a:pt x="0" y="65570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0266" y="1521256"/>
            <a:ext cx="0" cy="254109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0797" y="2505839"/>
            <a:ext cx="0" cy="339666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29047" y="2508210"/>
            <a:ext cx="0" cy="337423"/>
          </a:xfrm>
          <a:custGeom>
            <a:avLst/>
            <a:gdLst/>
            <a:ahLst/>
            <a:cxnLst/>
            <a:rect l="l" t="t" r="r" b="b"/>
            <a:pathLst>
              <a:path h="668654">
                <a:moveTo>
                  <a:pt x="0" y="0"/>
                </a:moveTo>
                <a:lnTo>
                  <a:pt x="0" y="6684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14082" y="1797668"/>
            <a:ext cx="0" cy="317235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62865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54425" y="116961"/>
          <a:ext cx="4494527" cy="10597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493"/>
                <a:gridCol w="774433"/>
                <a:gridCol w="570820"/>
                <a:gridCol w="982207"/>
                <a:gridCol w="997574"/>
              </a:tblGrid>
              <a:tr h="264363">
                <a:tc gridSpan="5"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430"/>
                        </a:spcBef>
                        <a:tabLst>
                          <a:tab pos="1719580" algn="l"/>
                          <a:tab pos="2531745" algn="l"/>
                          <a:tab pos="4581525" algn="l"/>
                          <a:tab pos="53930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SYSTEM	BUS	STRUCTURE	FOR	MULTIPROCESSORS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55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12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51305" algn="ctr">
                        <a:lnSpc>
                          <a:spcPts val="151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n  Shared  Memory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51255" marR="309245" indent="-635" algn="ctr">
                        <a:lnSpc>
                          <a:spcPts val="151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System 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Bus 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ller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SYSTEM</a:t>
                      </a:r>
                      <a:r>
                        <a:rPr sz="7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53365" algn="ctr">
                        <a:lnSpc>
                          <a:spcPct val="100000"/>
                        </a:lnSpc>
                        <a:tabLst>
                          <a:tab pos="945515" algn="l"/>
                        </a:tabLst>
                      </a:pPr>
                      <a:r>
                        <a:rPr sz="1100" b="1" spc="-15" baseline="-3968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baseline="-3968" dirty="0">
                          <a:latin typeface="Arial"/>
                          <a:cs typeface="Arial"/>
                        </a:rPr>
                        <a:t>PU	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IOP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17804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7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6220" marR="36830" indent="-635" algn="ctr">
                        <a:lnSpc>
                          <a:spcPts val="151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System  Bus  Con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ller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4145" marR="294005" indent="106680">
                        <a:lnSpc>
                          <a:spcPts val="1510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Local  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657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7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Bus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7625" algn="ctr">
                        <a:lnSpc>
                          <a:spcPct val="100000"/>
                        </a:lnSpc>
                        <a:tabLst>
                          <a:tab pos="929640" algn="l"/>
                        </a:tabLst>
                      </a:pPr>
                      <a:r>
                        <a:rPr sz="1100" b="1" spc="-7" baseline="-3968" dirty="0">
                          <a:latin typeface="Arial"/>
                          <a:cs typeface="Arial"/>
                        </a:rPr>
                        <a:t>CPU	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IOP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972819" algn="ctr">
                        <a:lnSpc>
                          <a:spcPts val="140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System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5595">
                        <a:lnSpc>
                          <a:spcPts val="1405"/>
                        </a:lnSpc>
                        <a:tabLst>
                          <a:tab pos="1264920" algn="l"/>
                        </a:tabLst>
                      </a:pPr>
                      <a:r>
                        <a:rPr sz="1100" b="1" spc="-7" baseline="-15873" dirty="0">
                          <a:latin typeface="Arial"/>
                          <a:cs typeface="Arial"/>
                        </a:rPr>
                        <a:t>Bus	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CPU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R="972819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Controller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83945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7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Bus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020" marR="1252220" indent="106680">
                        <a:lnSpc>
                          <a:spcPts val="1510"/>
                        </a:lnSpc>
                        <a:spcBef>
                          <a:spcPts val="101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Local  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ry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0170" marR="1195070" indent="106680">
                        <a:lnSpc>
                          <a:spcPts val="1510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Local  </a:t>
                      </a:r>
                      <a:r>
                        <a:rPr sz="7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1315031" y="2517055"/>
            <a:ext cx="0" cy="339025"/>
          </a:xfrm>
          <a:custGeom>
            <a:avLst/>
            <a:gdLst/>
            <a:ahLst/>
            <a:cxnLst/>
            <a:rect l="l" t="t" r="r" b="b"/>
            <a:pathLst>
              <a:path h="671829">
                <a:moveTo>
                  <a:pt x="0" y="0"/>
                </a:moveTo>
                <a:lnTo>
                  <a:pt x="0" y="6715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80011" y="2517055"/>
            <a:ext cx="0" cy="339025"/>
          </a:xfrm>
          <a:custGeom>
            <a:avLst/>
            <a:gdLst/>
            <a:ahLst/>
            <a:cxnLst/>
            <a:rect l="l" t="t" r="r" b="b"/>
            <a:pathLst>
              <a:path h="671829">
                <a:moveTo>
                  <a:pt x="0" y="0"/>
                </a:moveTo>
                <a:lnTo>
                  <a:pt x="0" y="6715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8884" y="2492188"/>
            <a:ext cx="0" cy="359213"/>
          </a:xfrm>
          <a:custGeom>
            <a:avLst/>
            <a:gdLst/>
            <a:ahLst/>
            <a:cxnLst/>
            <a:rect l="l" t="t" r="r" b="b"/>
            <a:pathLst>
              <a:path h="711835">
                <a:moveTo>
                  <a:pt x="0" y="0"/>
                </a:moveTo>
                <a:lnTo>
                  <a:pt x="0" y="7112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94301" y="2503403"/>
            <a:ext cx="0" cy="357611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08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64147" y="2496995"/>
            <a:ext cx="0" cy="359213"/>
          </a:xfrm>
          <a:custGeom>
            <a:avLst/>
            <a:gdLst/>
            <a:ahLst/>
            <a:cxnLst/>
            <a:rect l="l" t="t" r="r" b="b"/>
            <a:pathLst>
              <a:path h="711835">
                <a:moveTo>
                  <a:pt x="0" y="0"/>
                </a:moveTo>
                <a:lnTo>
                  <a:pt x="0" y="7112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30089" y="793089"/>
            <a:ext cx="0" cy="335821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66522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12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5323" y="2179"/>
            <a:ext cx="1105143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Interconnection</a:t>
            </a:r>
            <a:r>
              <a:rPr sz="700" b="1" i="1" spc="-4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Structure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249" y="132662"/>
            <a:ext cx="3718494" cy="1488925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291169">
              <a:spcBef>
                <a:spcPts val="50"/>
              </a:spcBef>
              <a:tabLst>
                <a:tab pos="2271395" algn="l"/>
              </a:tabLst>
            </a:pPr>
            <a:r>
              <a:rPr sz="1200" b="1" spc="-3" dirty="0">
                <a:latin typeface="Arial"/>
                <a:cs typeface="Arial"/>
              </a:rPr>
              <a:t>MULTIPORT	MEMORY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6405">
              <a:lnSpc>
                <a:spcPts val="1034"/>
              </a:lnSpc>
              <a:spcBef>
                <a:spcPts val="3"/>
              </a:spcBef>
            </a:pPr>
            <a:r>
              <a:rPr sz="900" b="1" spc="-3" dirty="0">
                <a:latin typeface="Arial"/>
                <a:cs typeface="Arial"/>
              </a:rPr>
              <a:t>Multiport Memory</a:t>
            </a:r>
            <a:r>
              <a:rPr sz="900" b="1" spc="-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Module</a:t>
            </a:r>
            <a:endParaRPr sz="900" dirty="0">
              <a:latin typeface="Arial"/>
              <a:cs typeface="Arial"/>
            </a:endParaRPr>
          </a:p>
          <a:p>
            <a:pPr marL="332399" indent="-70771">
              <a:lnSpc>
                <a:spcPts val="1034"/>
              </a:lnSpc>
              <a:buChar char="-"/>
              <a:tabLst>
                <a:tab pos="332719" algn="l"/>
              </a:tabLst>
            </a:pPr>
            <a:r>
              <a:rPr sz="900" b="1" spc="-3" dirty="0">
                <a:latin typeface="Arial"/>
                <a:cs typeface="Arial"/>
              </a:rPr>
              <a:t>Each port </a:t>
            </a:r>
            <a:r>
              <a:rPr sz="900" b="1" spc="-5" dirty="0">
                <a:latin typeface="Arial"/>
                <a:cs typeface="Arial"/>
              </a:rPr>
              <a:t>serves </a:t>
            </a:r>
            <a:r>
              <a:rPr sz="900" b="1" spc="-3" dirty="0">
                <a:latin typeface="Arial"/>
                <a:cs typeface="Arial"/>
              </a:rPr>
              <a:t>a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CPU</a:t>
            </a:r>
            <a:endParaRPr sz="900" dirty="0">
              <a:latin typeface="Arial"/>
              <a:cs typeface="Arial"/>
            </a:endParaRPr>
          </a:p>
          <a:p>
            <a:pPr marL="6405">
              <a:lnSpc>
                <a:spcPts val="1034"/>
              </a:lnSpc>
              <a:spcBef>
                <a:spcPts val="870"/>
              </a:spcBef>
            </a:pPr>
            <a:r>
              <a:rPr sz="900" b="1" spc="-3" dirty="0">
                <a:latin typeface="Arial"/>
                <a:cs typeface="Arial"/>
              </a:rPr>
              <a:t>Memory Module Control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Logic</a:t>
            </a:r>
            <a:endParaRPr sz="900" dirty="0">
              <a:latin typeface="Arial"/>
              <a:cs typeface="Arial"/>
            </a:endParaRPr>
          </a:p>
          <a:p>
            <a:pPr marL="332399" indent="-70771">
              <a:lnSpc>
                <a:spcPts val="981"/>
              </a:lnSpc>
              <a:buChar char="-"/>
              <a:tabLst>
                <a:tab pos="332719" algn="l"/>
              </a:tabLst>
            </a:pPr>
            <a:r>
              <a:rPr sz="900" b="1" spc="-3" dirty="0">
                <a:latin typeface="Arial"/>
                <a:cs typeface="Arial"/>
              </a:rPr>
              <a:t>Each memory module has control</a:t>
            </a:r>
            <a:r>
              <a:rPr sz="900" b="1" spc="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logic</a:t>
            </a:r>
            <a:endParaRPr sz="900" dirty="0">
              <a:latin typeface="Arial"/>
              <a:cs typeface="Arial"/>
            </a:endParaRPr>
          </a:p>
          <a:p>
            <a:pPr marL="332399" indent="-70771">
              <a:lnSpc>
                <a:spcPts val="1034"/>
              </a:lnSpc>
              <a:buChar char="-"/>
              <a:tabLst>
                <a:tab pos="332719" algn="l"/>
              </a:tabLst>
            </a:pPr>
            <a:r>
              <a:rPr sz="900" b="1" spc="-5" dirty="0">
                <a:latin typeface="Arial"/>
                <a:cs typeface="Arial"/>
              </a:rPr>
              <a:t>Resolve </a:t>
            </a:r>
            <a:r>
              <a:rPr sz="900" b="1" spc="-3" dirty="0">
                <a:latin typeface="Arial"/>
                <a:cs typeface="Arial"/>
              </a:rPr>
              <a:t>memory module conflicts Fixed priority among</a:t>
            </a:r>
            <a:r>
              <a:rPr sz="900" b="1" spc="76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CPUs</a:t>
            </a:r>
            <a:endParaRPr sz="900" dirty="0">
              <a:latin typeface="Arial"/>
              <a:cs typeface="Arial"/>
            </a:endParaRPr>
          </a:p>
          <a:p>
            <a:pPr marL="6405">
              <a:lnSpc>
                <a:spcPts val="1034"/>
              </a:lnSpc>
              <a:spcBef>
                <a:spcPts val="870"/>
              </a:spcBef>
            </a:pPr>
            <a:r>
              <a:rPr sz="900" b="1" spc="-5" dirty="0">
                <a:latin typeface="Arial"/>
                <a:cs typeface="Arial"/>
              </a:rPr>
              <a:t>Advantages</a:t>
            </a:r>
            <a:endParaRPr sz="900" dirty="0">
              <a:latin typeface="Arial"/>
              <a:cs typeface="Arial"/>
            </a:endParaRPr>
          </a:p>
          <a:p>
            <a:pPr marL="332399" indent="-70771">
              <a:lnSpc>
                <a:spcPts val="1034"/>
              </a:lnSpc>
              <a:buChar char="-"/>
              <a:tabLst>
                <a:tab pos="332719" algn="l"/>
              </a:tabLst>
            </a:pPr>
            <a:r>
              <a:rPr sz="900" b="1" spc="-3" dirty="0">
                <a:latin typeface="Arial"/>
                <a:cs typeface="Arial"/>
              </a:rPr>
              <a:t>Multiple paths </a:t>
            </a:r>
            <a:r>
              <a:rPr sz="900" b="1" dirty="0">
                <a:latin typeface="Arial"/>
                <a:cs typeface="Arial"/>
              </a:rPr>
              <a:t>-&gt; high </a:t>
            </a:r>
            <a:r>
              <a:rPr sz="900" b="1" spc="-3" dirty="0">
                <a:latin typeface="Arial"/>
                <a:cs typeface="Arial"/>
              </a:rPr>
              <a:t>transfer rate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249" y="1725953"/>
            <a:ext cx="1875414" cy="39118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lnSpc>
                <a:spcPts val="1034"/>
              </a:lnSpc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Disadvantages</a:t>
            </a:r>
            <a:endParaRPr sz="900" dirty="0">
              <a:latin typeface="Arial"/>
              <a:cs typeface="Arial"/>
            </a:endParaRPr>
          </a:p>
          <a:p>
            <a:pPr marL="332399" indent="-70771">
              <a:lnSpc>
                <a:spcPts val="981"/>
              </a:lnSpc>
              <a:buChar char="-"/>
              <a:tabLst>
                <a:tab pos="332719" algn="l"/>
              </a:tabLst>
            </a:pPr>
            <a:r>
              <a:rPr sz="900" b="1" spc="-3" dirty="0">
                <a:latin typeface="Arial"/>
                <a:cs typeface="Arial"/>
              </a:rPr>
              <a:t>Memory </a:t>
            </a:r>
            <a:r>
              <a:rPr sz="900" b="1" dirty="0">
                <a:latin typeface="Arial"/>
                <a:cs typeface="Arial"/>
              </a:rPr>
              <a:t>control</a:t>
            </a:r>
            <a:r>
              <a:rPr sz="900" b="1" spc="-3" dirty="0">
                <a:latin typeface="Arial"/>
                <a:cs typeface="Arial"/>
              </a:rPr>
              <a:t> logic</a:t>
            </a:r>
            <a:endParaRPr sz="900" dirty="0">
              <a:latin typeface="Arial"/>
              <a:cs typeface="Arial"/>
            </a:endParaRPr>
          </a:p>
          <a:p>
            <a:pPr marL="332399" indent="-70771">
              <a:lnSpc>
                <a:spcPts val="1036"/>
              </a:lnSpc>
              <a:buChar char="-"/>
              <a:tabLst>
                <a:tab pos="332719" algn="l"/>
              </a:tabLst>
            </a:pPr>
            <a:r>
              <a:rPr sz="900" b="1" spc="-3" dirty="0">
                <a:latin typeface="Arial"/>
                <a:cs typeface="Arial"/>
              </a:rPr>
              <a:t>Large </a:t>
            </a:r>
            <a:r>
              <a:rPr sz="900" b="1" dirty="0">
                <a:latin typeface="Arial"/>
                <a:cs typeface="Arial"/>
              </a:rPr>
              <a:t>number of </a:t>
            </a:r>
            <a:r>
              <a:rPr sz="900" b="1" spc="-3" dirty="0">
                <a:latin typeface="Arial"/>
                <a:cs typeface="Arial"/>
              </a:rPr>
              <a:t>cables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and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577" y="2099906"/>
            <a:ext cx="691835" cy="14496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connections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28398" y="1737553"/>
            <a:ext cx="404344" cy="299611"/>
          </a:xfrm>
          <a:custGeom>
            <a:avLst/>
            <a:gdLst/>
            <a:ahLst/>
            <a:cxnLst/>
            <a:rect l="l" t="t" r="r" b="b"/>
            <a:pathLst>
              <a:path w="802004" h="593725">
                <a:moveTo>
                  <a:pt x="0" y="593725"/>
                </a:moveTo>
                <a:lnTo>
                  <a:pt x="801687" y="593725"/>
                </a:lnTo>
                <a:lnTo>
                  <a:pt x="801687" y="0"/>
                </a:lnTo>
                <a:lnTo>
                  <a:pt x="0" y="0"/>
                </a:lnTo>
                <a:lnTo>
                  <a:pt x="0" y="593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1780" y="2204594"/>
            <a:ext cx="319506" cy="231678"/>
          </a:xfrm>
          <a:custGeom>
            <a:avLst/>
            <a:gdLst/>
            <a:ahLst/>
            <a:cxnLst/>
            <a:rect l="l" t="t" r="r" b="b"/>
            <a:pathLst>
              <a:path w="633729" h="459104">
                <a:moveTo>
                  <a:pt x="0" y="458787"/>
                </a:moveTo>
                <a:lnTo>
                  <a:pt x="633412" y="458787"/>
                </a:lnTo>
                <a:lnTo>
                  <a:pt x="633412" y="0"/>
                </a:lnTo>
                <a:lnTo>
                  <a:pt x="0" y="0"/>
                </a:lnTo>
                <a:lnTo>
                  <a:pt x="0" y="4587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19703" y="1828237"/>
            <a:ext cx="235627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dirty="0">
                <a:latin typeface="Arial"/>
                <a:cs typeface="Arial"/>
              </a:rPr>
              <a:t>MM</a:t>
            </a:r>
            <a:r>
              <a:rPr sz="700" b="1" spc="-61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6620" y="1737553"/>
            <a:ext cx="404344" cy="299611"/>
          </a:xfrm>
          <a:custGeom>
            <a:avLst/>
            <a:gdLst/>
            <a:ahLst/>
            <a:cxnLst/>
            <a:rect l="l" t="t" r="r" b="b"/>
            <a:pathLst>
              <a:path w="802004" h="593725">
                <a:moveTo>
                  <a:pt x="0" y="593725"/>
                </a:moveTo>
                <a:lnTo>
                  <a:pt x="801687" y="593725"/>
                </a:lnTo>
                <a:lnTo>
                  <a:pt x="801687" y="0"/>
                </a:lnTo>
                <a:lnTo>
                  <a:pt x="0" y="0"/>
                </a:lnTo>
                <a:lnTo>
                  <a:pt x="0" y="593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1245" y="1737553"/>
            <a:ext cx="404344" cy="299611"/>
          </a:xfrm>
          <a:custGeom>
            <a:avLst/>
            <a:gdLst/>
            <a:ahLst/>
            <a:cxnLst/>
            <a:rect l="l" t="t" r="r" b="b"/>
            <a:pathLst>
              <a:path w="802004" h="593725">
                <a:moveTo>
                  <a:pt x="0" y="593725"/>
                </a:moveTo>
                <a:lnTo>
                  <a:pt x="801687" y="593725"/>
                </a:lnTo>
                <a:lnTo>
                  <a:pt x="801687" y="0"/>
                </a:lnTo>
                <a:lnTo>
                  <a:pt x="0" y="0"/>
                </a:lnTo>
                <a:lnTo>
                  <a:pt x="0" y="593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0300" y="1737553"/>
            <a:ext cx="403384" cy="299611"/>
          </a:xfrm>
          <a:custGeom>
            <a:avLst/>
            <a:gdLst/>
            <a:ahLst/>
            <a:cxnLst/>
            <a:rect l="l" t="t" r="r" b="b"/>
            <a:pathLst>
              <a:path w="800100" h="593725">
                <a:moveTo>
                  <a:pt x="0" y="593725"/>
                </a:moveTo>
                <a:lnTo>
                  <a:pt x="800100" y="593725"/>
                </a:lnTo>
                <a:lnTo>
                  <a:pt x="800100" y="0"/>
                </a:lnTo>
                <a:lnTo>
                  <a:pt x="0" y="0"/>
                </a:lnTo>
                <a:lnTo>
                  <a:pt x="0" y="593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89237" y="1828237"/>
            <a:ext cx="235947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dirty="0">
                <a:latin typeface="Arial"/>
                <a:cs typeface="Arial"/>
              </a:rPr>
              <a:t>MM</a:t>
            </a:r>
            <a:r>
              <a:rPr sz="700" b="1" spc="-61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4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81780" y="2485011"/>
            <a:ext cx="319506" cy="230717"/>
          </a:xfrm>
          <a:custGeom>
            <a:avLst/>
            <a:gdLst/>
            <a:ahLst/>
            <a:cxnLst/>
            <a:rect l="l" t="t" r="r" b="b"/>
            <a:pathLst>
              <a:path w="633729" h="457200">
                <a:moveTo>
                  <a:pt x="0" y="457200"/>
                </a:moveTo>
                <a:lnTo>
                  <a:pt x="633412" y="457200"/>
                </a:lnTo>
                <a:lnTo>
                  <a:pt x="63341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81780" y="2770202"/>
            <a:ext cx="319506" cy="230717"/>
          </a:xfrm>
          <a:custGeom>
            <a:avLst/>
            <a:gdLst/>
            <a:ahLst/>
            <a:cxnLst/>
            <a:rect l="l" t="t" r="r" b="b"/>
            <a:pathLst>
              <a:path w="633729" h="457200">
                <a:moveTo>
                  <a:pt x="0" y="457200"/>
                </a:moveTo>
                <a:lnTo>
                  <a:pt x="633412" y="457200"/>
                </a:lnTo>
                <a:lnTo>
                  <a:pt x="63341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81780" y="3050587"/>
            <a:ext cx="319506" cy="230717"/>
          </a:xfrm>
          <a:custGeom>
            <a:avLst/>
            <a:gdLst/>
            <a:ahLst/>
            <a:cxnLst/>
            <a:rect l="l" t="t" r="r" b="b"/>
            <a:pathLst>
              <a:path w="633729" h="457200">
                <a:moveTo>
                  <a:pt x="0" y="457200"/>
                </a:moveTo>
                <a:lnTo>
                  <a:pt x="633412" y="457200"/>
                </a:lnTo>
                <a:lnTo>
                  <a:pt x="63341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04894" y="2261664"/>
            <a:ext cx="277246" cy="999370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CPU</a:t>
            </a:r>
            <a:r>
              <a:rPr sz="700" b="1" spc="-4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1</a:t>
            </a:r>
            <a:endParaRPr sz="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6405">
              <a:spcBef>
                <a:spcPts val="492"/>
              </a:spcBef>
            </a:pPr>
            <a:r>
              <a:rPr sz="700" b="1" spc="-3" dirty="0">
                <a:latin typeface="Arial"/>
                <a:cs typeface="Arial"/>
              </a:rPr>
              <a:t>CPU</a:t>
            </a:r>
            <a:r>
              <a:rPr sz="700" b="1" spc="-4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2</a:t>
            </a:r>
            <a:endParaRPr sz="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6405">
              <a:spcBef>
                <a:spcPts val="527"/>
              </a:spcBef>
            </a:pPr>
            <a:r>
              <a:rPr sz="700" b="1" spc="-3" dirty="0">
                <a:latin typeface="Arial"/>
                <a:cs typeface="Arial"/>
              </a:rPr>
              <a:t>CPU</a:t>
            </a:r>
            <a:r>
              <a:rPr sz="700" b="1" spc="-4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3</a:t>
            </a:r>
            <a:endParaRPr sz="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7045">
              <a:spcBef>
                <a:spcPts val="482"/>
              </a:spcBef>
            </a:pPr>
            <a:r>
              <a:rPr sz="700" b="1" spc="-3" dirty="0">
                <a:latin typeface="Arial"/>
                <a:cs typeface="Arial"/>
              </a:rPr>
              <a:t>CPU</a:t>
            </a:r>
            <a:r>
              <a:rPr sz="700" b="1" spc="-4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4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04295" y="2327995"/>
            <a:ext cx="1777769" cy="0"/>
          </a:xfrm>
          <a:custGeom>
            <a:avLst/>
            <a:gdLst/>
            <a:ahLst/>
            <a:cxnLst/>
            <a:rect l="l" t="t" r="r" b="b"/>
            <a:pathLst>
              <a:path w="3526154">
                <a:moveTo>
                  <a:pt x="0" y="0"/>
                </a:moveTo>
                <a:lnTo>
                  <a:pt x="35259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7752" y="2036395"/>
            <a:ext cx="0" cy="1132114"/>
          </a:xfrm>
          <a:custGeom>
            <a:avLst/>
            <a:gdLst/>
            <a:ahLst/>
            <a:cxnLst/>
            <a:rect l="l" t="t" r="r" b="b"/>
            <a:pathLst>
              <a:path h="2243454">
                <a:moveTo>
                  <a:pt x="0" y="0"/>
                </a:moveTo>
                <a:lnTo>
                  <a:pt x="0" y="22431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01927" y="3168348"/>
            <a:ext cx="2024922" cy="0"/>
          </a:xfrm>
          <a:custGeom>
            <a:avLst/>
            <a:gdLst/>
            <a:ahLst/>
            <a:cxnLst/>
            <a:rect l="l" t="t" r="r" b="b"/>
            <a:pathLst>
              <a:path w="4016375">
                <a:moveTo>
                  <a:pt x="0" y="0"/>
                </a:moveTo>
                <a:lnTo>
                  <a:pt x="40163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7497" y="2602740"/>
            <a:ext cx="1859406" cy="0"/>
          </a:xfrm>
          <a:custGeom>
            <a:avLst/>
            <a:gdLst/>
            <a:ahLst/>
            <a:cxnLst/>
            <a:rect l="l" t="t" r="r" b="b"/>
            <a:pathLst>
              <a:path w="3688079">
                <a:moveTo>
                  <a:pt x="0" y="0"/>
                </a:moveTo>
                <a:lnTo>
                  <a:pt x="368782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06728" y="2883157"/>
            <a:ext cx="1933681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0" y="0"/>
                </a:moveTo>
                <a:lnTo>
                  <a:pt x="3835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84500" y="2037998"/>
            <a:ext cx="0" cy="564935"/>
          </a:xfrm>
          <a:custGeom>
            <a:avLst/>
            <a:gdLst/>
            <a:ahLst/>
            <a:cxnLst/>
            <a:rect l="l" t="t" r="r" b="b"/>
            <a:pathLst>
              <a:path h="1119504">
                <a:moveTo>
                  <a:pt x="0" y="0"/>
                </a:moveTo>
                <a:lnTo>
                  <a:pt x="0" y="11191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75742" y="2036395"/>
            <a:ext cx="0" cy="836348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7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2250" y="2036395"/>
            <a:ext cx="0" cy="286153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6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62377" y="2039599"/>
            <a:ext cx="0" cy="1124103"/>
          </a:xfrm>
          <a:custGeom>
            <a:avLst/>
            <a:gdLst/>
            <a:ahLst/>
            <a:cxnLst/>
            <a:rect l="l" t="t" r="r" b="b"/>
            <a:pathLst>
              <a:path h="2227579">
                <a:moveTo>
                  <a:pt x="0" y="0"/>
                </a:moveTo>
                <a:lnTo>
                  <a:pt x="0" y="222726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3491" y="2039599"/>
            <a:ext cx="0" cy="558527"/>
          </a:xfrm>
          <a:custGeom>
            <a:avLst/>
            <a:gdLst/>
            <a:ahLst/>
            <a:cxnLst/>
            <a:rect l="l" t="t" r="r" b="b"/>
            <a:pathLst>
              <a:path h="1106804">
                <a:moveTo>
                  <a:pt x="0" y="0"/>
                </a:moveTo>
                <a:lnTo>
                  <a:pt x="0" y="11064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89681" y="2039599"/>
            <a:ext cx="0" cy="278142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44197" y="2039599"/>
            <a:ext cx="0" cy="1124103"/>
          </a:xfrm>
          <a:custGeom>
            <a:avLst/>
            <a:gdLst/>
            <a:ahLst/>
            <a:cxnLst/>
            <a:rect l="l" t="t" r="r" b="b"/>
            <a:pathLst>
              <a:path h="2227579">
                <a:moveTo>
                  <a:pt x="0" y="0"/>
                </a:moveTo>
                <a:lnTo>
                  <a:pt x="0" y="222726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74519" y="2041970"/>
            <a:ext cx="0" cy="551156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0"/>
                </a:moveTo>
                <a:lnTo>
                  <a:pt x="0" y="1092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77903" y="2037997"/>
            <a:ext cx="0" cy="294164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56339" y="2039600"/>
            <a:ext cx="0" cy="572946"/>
          </a:xfrm>
          <a:custGeom>
            <a:avLst/>
            <a:gdLst/>
            <a:ahLst/>
            <a:cxnLst/>
            <a:rect l="l" t="t" r="r" b="b"/>
            <a:pathLst>
              <a:path h="1135379">
                <a:moveTo>
                  <a:pt x="0" y="0"/>
                </a:moveTo>
                <a:lnTo>
                  <a:pt x="0" y="1134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1178" y="2041971"/>
            <a:ext cx="0" cy="852690"/>
          </a:xfrm>
          <a:custGeom>
            <a:avLst/>
            <a:gdLst/>
            <a:ahLst/>
            <a:cxnLst/>
            <a:rect l="l" t="t" r="r" b="b"/>
            <a:pathLst>
              <a:path h="1689735">
                <a:moveTo>
                  <a:pt x="0" y="0"/>
                </a:moveTo>
                <a:lnTo>
                  <a:pt x="0" y="16891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185451" y="1612773"/>
            <a:ext cx="752663" cy="329956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dirty="0">
                <a:latin typeface="Arial"/>
                <a:cs typeface="Arial"/>
              </a:rPr>
              <a:t>Memory</a:t>
            </a:r>
            <a:r>
              <a:rPr sz="700" b="1" spc="-50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Modules</a:t>
            </a:r>
            <a:endParaRPr sz="700" dirty="0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27860">
              <a:tabLst>
                <a:tab pos="523577" algn="l"/>
              </a:tabLst>
            </a:pPr>
            <a:r>
              <a:rPr sz="700" b="1" dirty="0">
                <a:latin typeface="Arial"/>
                <a:cs typeface="Arial"/>
              </a:rPr>
              <a:t>MM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2	MM</a:t>
            </a:r>
            <a:r>
              <a:rPr sz="700" b="1" spc="-71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3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62859" y="2581143"/>
            <a:ext cx="44820" cy="4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42973" y="3144316"/>
            <a:ext cx="44820" cy="43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45510" y="2579541"/>
            <a:ext cx="45589" cy="42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35920" y="2857522"/>
            <a:ext cx="45652" cy="42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41568" y="3144316"/>
            <a:ext cx="44820" cy="42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45706" y="2579541"/>
            <a:ext cx="44820" cy="42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32978" y="2856721"/>
            <a:ext cx="45589" cy="43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17817" y="3146719"/>
            <a:ext cx="45589" cy="424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50130" y="2857522"/>
            <a:ext cx="45589" cy="424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76419" y="2303129"/>
            <a:ext cx="46421" cy="433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58239" y="2305565"/>
            <a:ext cx="46421" cy="424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6502" y="2303129"/>
            <a:ext cx="45589" cy="424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24415" y="2041970"/>
            <a:ext cx="0" cy="1133075"/>
          </a:xfrm>
          <a:custGeom>
            <a:avLst/>
            <a:gdLst/>
            <a:ahLst/>
            <a:cxnLst/>
            <a:rect l="l" t="t" r="r" b="b"/>
            <a:pathLst>
              <a:path h="2245360">
                <a:moveTo>
                  <a:pt x="0" y="0"/>
                </a:moveTo>
                <a:lnTo>
                  <a:pt x="0" y="224478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57757" y="2041971"/>
            <a:ext cx="0" cy="843077"/>
          </a:xfrm>
          <a:custGeom>
            <a:avLst/>
            <a:gdLst/>
            <a:ahLst/>
            <a:cxnLst/>
            <a:rect l="l" t="t" r="r" b="b"/>
            <a:pathLst>
              <a:path h="1670685">
                <a:moveTo>
                  <a:pt x="0" y="0"/>
                </a:moveTo>
                <a:lnTo>
                  <a:pt x="0" y="167011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59162" y="2037997"/>
            <a:ext cx="0" cy="842757"/>
          </a:xfrm>
          <a:custGeom>
            <a:avLst/>
            <a:gdLst/>
            <a:ahLst/>
            <a:cxnLst/>
            <a:rect l="l" t="t" r="r" b="b"/>
            <a:pathLst>
              <a:path h="1670050">
                <a:moveTo>
                  <a:pt x="0" y="0"/>
                </a:moveTo>
                <a:lnTo>
                  <a:pt x="0" y="16700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98829" y="2039600"/>
            <a:ext cx="0" cy="286153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6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13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323" y="2179"/>
            <a:ext cx="1105143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Interconnection</a:t>
            </a:r>
            <a:r>
              <a:rPr sz="700" b="1" i="1" spc="-4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Structure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5719" y="704198"/>
            <a:ext cx="0" cy="16022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5719" y="904473"/>
            <a:ext cx="0" cy="220463"/>
          </a:xfrm>
          <a:custGeom>
            <a:avLst/>
            <a:gdLst/>
            <a:ahLst/>
            <a:cxnLst/>
            <a:rect l="l" t="t" r="r" b="b"/>
            <a:pathLst>
              <a:path h="436880">
                <a:moveTo>
                  <a:pt x="0" y="0"/>
                </a:moveTo>
                <a:lnTo>
                  <a:pt x="0" y="4364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5719" y="1166401"/>
            <a:ext cx="0" cy="215656"/>
          </a:xfrm>
          <a:custGeom>
            <a:avLst/>
            <a:gdLst/>
            <a:ahLst/>
            <a:cxnLst/>
            <a:rect l="l" t="t" r="r" b="b"/>
            <a:pathLst>
              <a:path h="427355">
                <a:moveTo>
                  <a:pt x="0" y="0"/>
                </a:moveTo>
                <a:lnTo>
                  <a:pt x="0" y="4270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719" y="1427560"/>
            <a:ext cx="0" cy="215656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0"/>
                </a:moveTo>
                <a:lnTo>
                  <a:pt x="0" y="427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4750" y="524720"/>
            <a:ext cx="229865" cy="173999"/>
          </a:xfrm>
          <a:custGeom>
            <a:avLst/>
            <a:gdLst/>
            <a:ahLst/>
            <a:cxnLst/>
            <a:rect l="l" t="t" r="r" b="b"/>
            <a:pathLst>
              <a:path w="455929" h="344805">
                <a:moveTo>
                  <a:pt x="0" y="344487"/>
                </a:moveTo>
                <a:lnTo>
                  <a:pt x="455612" y="344487"/>
                </a:lnTo>
                <a:lnTo>
                  <a:pt x="455612" y="0"/>
                </a:lnTo>
                <a:lnTo>
                  <a:pt x="0" y="0"/>
                </a:lnTo>
                <a:lnTo>
                  <a:pt x="0" y="344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4131" y="785878"/>
            <a:ext cx="223462" cy="198032"/>
          </a:xfrm>
          <a:custGeom>
            <a:avLst/>
            <a:gdLst/>
            <a:ahLst/>
            <a:cxnLst/>
            <a:rect l="l" t="t" r="r" b="b"/>
            <a:pathLst>
              <a:path w="443229" h="392430">
                <a:moveTo>
                  <a:pt x="0" y="392112"/>
                </a:moveTo>
                <a:lnTo>
                  <a:pt x="442912" y="392112"/>
                </a:lnTo>
                <a:lnTo>
                  <a:pt x="442912" y="0"/>
                </a:lnTo>
                <a:lnTo>
                  <a:pt x="0" y="0"/>
                </a:lnTo>
                <a:lnTo>
                  <a:pt x="0" y="3921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0676" y="889220"/>
            <a:ext cx="275646" cy="0"/>
          </a:xfrm>
          <a:custGeom>
            <a:avLst/>
            <a:gdLst/>
            <a:ahLst/>
            <a:cxnLst/>
            <a:rect l="l" t="t" r="r" b="b"/>
            <a:pathLst>
              <a:path w="546734">
                <a:moveTo>
                  <a:pt x="0" y="0"/>
                </a:moveTo>
                <a:lnTo>
                  <a:pt x="5461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7361" y="889220"/>
            <a:ext cx="276286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6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5582" y="889220"/>
            <a:ext cx="275646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1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3868" y="889220"/>
            <a:ext cx="269883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49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4131" y="1047070"/>
            <a:ext cx="223462" cy="197070"/>
          </a:xfrm>
          <a:custGeom>
            <a:avLst/>
            <a:gdLst/>
            <a:ahLst/>
            <a:cxnLst/>
            <a:rect l="l" t="t" r="r" b="b"/>
            <a:pathLst>
              <a:path w="443229" h="390525">
                <a:moveTo>
                  <a:pt x="0" y="390525"/>
                </a:moveTo>
                <a:lnTo>
                  <a:pt x="442912" y="390525"/>
                </a:lnTo>
                <a:lnTo>
                  <a:pt x="442912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0676" y="1145572"/>
            <a:ext cx="275646" cy="0"/>
          </a:xfrm>
          <a:custGeom>
            <a:avLst/>
            <a:gdLst/>
            <a:ahLst/>
            <a:cxnLst/>
            <a:rect l="l" t="t" r="r" b="b"/>
            <a:pathLst>
              <a:path w="546734">
                <a:moveTo>
                  <a:pt x="0" y="0"/>
                </a:moveTo>
                <a:lnTo>
                  <a:pt x="5461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7361" y="1145572"/>
            <a:ext cx="276286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6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95582" y="1145572"/>
            <a:ext cx="275646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1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3868" y="1145572"/>
            <a:ext cx="269883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49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44131" y="1303389"/>
            <a:ext cx="223462" cy="202838"/>
          </a:xfrm>
          <a:custGeom>
            <a:avLst/>
            <a:gdLst/>
            <a:ahLst/>
            <a:cxnLst/>
            <a:rect l="l" t="t" r="r" b="b"/>
            <a:pathLst>
              <a:path w="443229" h="401955">
                <a:moveTo>
                  <a:pt x="0" y="401637"/>
                </a:moveTo>
                <a:lnTo>
                  <a:pt x="442912" y="401637"/>
                </a:lnTo>
                <a:lnTo>
                  <a:pt x="442912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0676" y="1407499"/>
            <a:ext cx="275646" cy="0"/>
          </a:xfrm>
          <a:custGeom>
            <a:avLst/>
            <a:gdLst/>
            <a:ahLst/>
            <a:cxnLst/>
            <a:rect l="l" t="t" r="r" b="b"/>
            <a:pathLst>
              <a:path w="546734">
                <a:moveTo>
                  <a:pt x="0" y="0"/>
                </a:moveTo>
                <a:lnTo>
                  <a:pt x="5461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17361" y="1407499"/>
            <a:ext cx="276286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6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5582" y="1407499"/>
            <a:ext cx="275646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1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73868" y="1407499"/>
            <a:ext cx="269883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49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44131" y="1565349"/>
            <a:ext cx="223462" cy="201877"/>
          </a:xfrm>
          <a:custGeom>
            <a:avLst/>
            <a:gdLst/>
            <a:ahLst/>
            <a:cxnLst/>
            <a:rect l="l" t="t" r="r" b="b"/>
            <a:pathLst>
              <a:path w="443229" h="400050">
                <a:moveTo>
                  <a:pt x="0" y="400050"/>
                </a:moveTo>
                <a:lnTo>
                  <a:pt x="442912" y="400050"/>
                </a:lnTo>
                <a:lnTo>
                  <a:pt x="442912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0676" y="1668722"/>
            <a:ext cx="275646" cy="0"/>
          </a:xfrm>
          <a:custGeom>
            <a:avLst/>
            <a:gdLst/>
            <a:ahLst/>
            <a:cxnLst/>
            <a:rect l="l" t="t" r="r" b="b"/>
            <a:pathLst>
              <a:path w="546734">
                <a:moveTo>
                  <a:pt x="0" y="0"/>
                </a:moveTo>
                <a:lnTo>
                  <a:pt x="5461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7361" y="1668722"/>
            <a:ext cx="276286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6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5582" y="1668722"/>
            <a:ext cx="275646" cy="0"/>
          </a:xfrm>
          <a:custGeom>
            <a:avLst/>
            <a:gdLst/>
            <a:ahLst/>
            <a:cxnLst/>
            <a:rect l="l" t="t" r="r" b="b"/>
            <a:pathLst>
              <a:path w="546735">
                <a:moveTo>
                  <a:pt x="0" y="0"/>
                </a:moveTo>
                <a:lnTo>
                  <a:pt x="5461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73868" y="1668722"/>
            <a:ext cx="269883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49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71603" y="702596"/>
            <a:ext cx="0" cy="161822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0"/>
                </a:moveTo>
                <a:lnTo>
                  <a:pt x="0" y="3206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1603" y="904473"/>
            <a:ext cx="0" cy="220463"/>
          </a:xfrm>
          <a:custGeom>
            <a:avLst/>
            <a:gdLst/>
            <a:ahLst/>
            <a:cxnLst/>
            <a:rect l="l" t="t" r="r" b="b"/>
            <a:pathLst>
              <a:path h="436880">
                <a:moveTo>
                  <a:pt x="0" y="0"/>
                </a:moveTo>
                <a:lnTo>
                  <a:pt x="0" y="4364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1603" y="1166401"/>
            <a:ext cx="0" cy="215656"/>
          </a:xfrm>
          <a:custGeom>
            <a:avLst/>
            <a:gdLst/>
            <a:ahLst/>
            <a:cxnLst/>
            <a:rect l="l" t="t" r="r" b="b"/>
            <a:pathLst>
              <a:path h="427355">
                <a:moveTo>
                  <a:pt x="0" y="0"/>
                </a:moveTo>
                <a:lnTo>
                  <a:pt x="0" y="4270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71603" y="1427560"/>
            <a:ext cx="0" cy="215656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0"/>
                </a:moveTo>
                <a:lnTo>
                  <a:pt x="0" y="427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22268" y="704198"/>
            <a:ext cx="0" cy="16022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22268" y="904473"/>
            <a:ext cx="0" cy="220463"/>
          </a:xfrm>
          <a:custGeom>
            <a:avLst/>
            <a:gdLst/>
            <a:ahLst/>
            <a:cxnLst/>
            <a:rect l="l" t="t" r="r" b="b"/>
            <a:pathLst>
              <a:path h="436880">
                <a:moveTo>
                  <a:pt x="0" y="0"/>
                </a:moveTo>
                <a:lnTo>
                  <a:pt x="0" y="4364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22268" y="1166401"/>
            <a:ext cx="0" cy="215656"/>
          </a:xfrm>
          <a:custGeom>
            <a:avLst/>
            <a:gdLst/>
            <a:ahLst/>
            <a:cxnLst/>
            <a:rect l="l" t="t" r="r" b="b"/>
            <a:pathLst>
              <a:path h="427355">
                <a:moveTo>
                  <a:pt x="0" y="0"/>
                </a:moveTo>
                <a:lnTo>
                  <a:pt x="0" y="4270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22268" y="1427560"/>
            <a:ext cx="0" cy="215656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0"/>
                </a:moveTo>
                <a:lnTo>
                  <a:pt x="0" y="427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43246" y="702596"/>
            <a:ext cx="0" cy="161822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0"/>
                </a:moveTo>
                <a:lnTo>
                  <a:pt x="0" y="3206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43246" y="904473"/>
            <a:ext cx="0" cy="220463"/>
          </a:xfrm>
          <a:custGeom>
            <a:avLst/>
            <a:gdLst/>
            <a:ahLst/>
            <a:cxnLst/>
            <a:rect l="l" t="t" r="r" b="b"/>
            <a:pathLst>
              <a:path h="436880">
                <a:moveTo>
                  <a:pt x="0" y="0"/>
                </a:moveTo>
                <a:lnTo>
                  <a:pt x="0" y="4364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43246" y="1166401"/>
            <a:ext cx="0" cy="215656"/>
          </a:xfrm>
          <a:custGeom>
            <a:avLst/>
            <a:gdLst/>
            <a:ahLst/>
            <a:cxnLst/>
            <a:rect l="l" t="t" r="r" b="b"/>
            <a:pathLst>
              <a:path h="427355">
                <a:moveTo>
                  <a:pt x="0" y="0"/>
                </a:moveTo>
                <a:lnTo>
                  <a:pt x="0" y="4270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3246" y="1427560"/>
            <a:ext cx="0" cy="215656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0"/>
                </a:moveTo>
                <a:lnTo>
                  <a:pt x="0" y="427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82900" y="524720"/>
            <a:ext cx="223462" cy="173999"/>
          </a:xfrm>
          <a:custGeom>
            <a:avLst/>
            <a:gdLst/>
            <a:ahLst/>
            <a:cxnLst/>
            <a:rect l="l" t="t" r="r" b="b"/>
            <a:pathLst>
              <a:path w="443229" h="344805">
                <a:moveTo>
                  <a:pt x="0" y="344487"/>
                </a:moveTo>
                <a:lnTo>
                  <a:pt x="442912" y="344487"/>
                </a:lnTo>
                <a:lnTo>
                  <a:pt x="442912" y="0"/>
                </a:lnTo>
                <a:lnTo>
                  <a:pt x="0" y="0"/>
                </a:lnTo>
                <a:lnTo>
                  <a:pt x="0" y="344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05414" y="524720"/>
            <a:ext cx="223462" cy="173999"/>
          </a:xfrm>
          <a:custGeom>
            <a:avLst/>
            <a:gdLst/>
            <a:ahLst/>
            <a:cxnLst/>
            <a:rect l="l" t="t" r="r" b="b"/>
            <a:pathLst>
              <a:path w="443229" h="344805">
                <a:moveTo>
                  <a:pt x="0" y="344487"/>
                </a:moveTo>
                <a:lnTo>
                  <a:pt x="442912" y="344487"/>
                </a:lnTo>
                <a:lnTo>
                  <a:pt x="442912" y="0"/>
                </a:lnTo>
                <a:lnTo>
                  <a:pt x="0" y="0"/>
                </a:lnTo>
                <a:lnTo>
                  <a:pt x="0" y="344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7994" y="524720"/>
            <a:ext cx="228904" cy="173999"/>
          </a:xfrm>
          <a:custGeom>
            <a:avLst/>
            <a:gdLst/>
            <a:ahLst/>
            <a:cxnLst/>
            <a:rect l="l" t="t" r="r" b="b"/>
            <a:pathLst>
              <a:path w="454025" h="344805">
                <a:moveTo>
                  <a:pt x="0" y="344487"/>
                </a:moveTo>
                <a:lnTo>
                  <a:pt x="454025" y="344487"/>
                </a:lnTo>
                <a:lnTo>
                  <a:pt x="454025" y="0"/>
                </a:lnTo>
                <a:lnTo>
                  <a:pt x="0" y="0"/>
                </a:lnTo>
                <a:lnTo>
                  <a:pt x="0" y="344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3559" y="864419"/>
            <a:ext cx="52184" cy="40055"/>
          </a:xfrm>
          <a:custGeom>
            <a:avLst/>
            <a:gdLst/>
            <a:ahLst/>
            <a:cxnLst/>
            <a:rect l="l" t="t" r="r" b="b"/>
            <a:pathLst>
              <a:path w="103504" h="79375">
                <a:moveTo>
                  <a:pt x="0" y="79375"/>
                </a:moveTo>
                <a:lnTo>
                  <a:pt x="103187" y="79375"/>
                </a:lnTo>
                <a:lnTo>
                  <a:pt x="1031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70940" y="864419"/>
            <a:ext cx="46421" cy="40055"/>
          </a:xfrm>
          <a:custGeom>
            <a:avLst/>
            <a:gdLst/>
            <a:ahLst/>
            <a:cxnLst/>
            <a:rect l="l" t="t" r="r" b="b"/>
            <a:pathLst>
              <a:path w="92075" h="79375">
                <a:moveTo>
                  <a:pt x="0" y="79375"/>
                </a:moveTo>
                <a:lnTo>
                  <a:pt x="92075" y="79375"/>
                </a:lnTo>
                <a:lnTo>
                  <a:pt x="920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93454" y="864419"/>
            <a:ext cx="47382" cy="40055"/>
          </a:xfrm>
          <a:custGeom>
            <a:avLst/>
            <a:gdLst/>
            <a:ahLst/>
            <a:cxnLst/>
            <a:rect l="l" t="t" r="r" b="b"/>
            <a:pathLst>
              <a:path w="93979" h="79375">
                <a:moveTo>
                  <a:pt x="0" y="79375"/>
                </a:moveTo>
                <a:lnTo>
                  <a:pt x="93662" y="79375"/>
                </a:lnTo>
                <a:lnTo>
                  <a:pt x="93662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16034" y="864419"/>
            <a:ext cx="52184" cy="40055"/>
          </a:xfrm>
          <a:custGeom>
            <a:avLst/>
            <a:gdLst/>
            <a:ahLst/>
            <a:cxnLst/>
            <a:rect l="l" t="t" r="r" b="b"/>
            <a:pathLst>
              <a:path w="103504" h="79375">
                <a:moveTo>
                  <a:pt x="0" y="79375"/>
                </a:moveTo>
                <a:lnTo>
                  <a:pt x="103186" y="79375"/>
                </a:lnTo>
                <a:lnTo>
                  <a:pt x="103186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3559" y="1124744"/>
            <a:ext cx="52184" cy="41657"/>
          </a:xfrm>
          <a:custGeom>
            <a:avLst/>
            <a:gdLst/>
            <a:ahLst/>
            <a:cxnLst/>
            <a:rect l="l" t="t" r="r" b="b"/>
            <a:pathLst>
              <a:path w="103504" h="82550">
                <a:moveTo>
                  <a:pt x="0" y="82550"/>
                </a:moveTo>
                <a:lnTo>
                  <a:pt x="103187" y="82550"/>
                </a:lnTo>
                <a:lnTo>
                  <a:pt x="103187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70940" y="1124744"/>
            <a:ext cx="46421" cy="41657"/>
          </a:xfrm>
          <a:custGeom>
            <a:avLst/>
            <a:gdLst/>
            <a:ahLst/>
            <a:cxnLst/>
            <a:rect l="l" t="t" r="r" b="b"/>
            <a:pathLst>
              <a:path w="92075" h="82550">
                <a:moveTo>
                  <a:pt x="0" y="82550"/>
                </a:moveTo>
                <a:lnTo>
                  <a:pt x="92075" y="82550"/>
                </a:lnTo>
                <a:lnTo>
                  <a:pt x="92075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93454" y="1124744"/>
            <a:ext cx="47382" cy="41657"/>
          </a:xfrm>
          <a:custGeom>
            <a:avLst/>
            <a:gdLst/>
            <a:ahLst/>
            <a:cxnLst/>
            <a:rect l="l" t="t" r="r" b="b"/>
            <a:pathLst>
              <a:path w="93979" h="82550">
                <a:moveTo>
                  <a:pt x="0" y="82550"/>
                </a:moveTo>
                <a:lnTo>
                  <a:pt x="93662" y="82550"/>
                </a:lnTo>
                <a:lnTo>
                  <a:pt x="93662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16034" y="1124744"/>
            <a:ext cx="52184" cy="41657"/>
          </a:xfrm>
          <a:custGeom>
            <a:avLst/>
            <a:gdLst/>
            <a:ahLst/>
            <a:cxnLst/>
            <a:rect l="l" t="t" r="r" b="b"/>
            <a:pathLst>
              <a:path w="103504" h="82550">
                <a:moveTo>
                  <a:pt x="0" y="82550"/>
                </a:moveTo>
                <a:lnTo>
                  <a:pt x="103186" y="82550"/>
                </a:lnTo>
                <a:lnTo>
                  <a:pt x="103186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3559" y="1381897"/>
            <a:ext cx="52184" cy="45823"/>
          </a:xfrm>
          <a:custGeom>
            <a:avLst/>
            <a:gdLst/>
            <a:ahLst/>
            <a:cxnLst/>
            <a:rect l="l" t="t" r="r" b="b"/>
            <a:pathLst>
              <a:path w="103504" h="90805">
                <a:moveTo>
                  <a:pt x="0" y="90487"/>
                </a:moveTo>
                <a:lnTo>
                  <a:pt x="103187" y="90487"/>
                </a:lnTo>
                <a:lnTo>
                  <a:pt x="103187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70940" y="1381897"/>
            <a:ext cx="46421" cy="45823"/>
          </a:xfrm>
          <a:custGeom>
            <a:avLst/>
            <a:gdLst/>
            <a:ahLst/>
            <a:cxnLst/>
            <a:rect l="l" t="t" r="r" b="b"/>
            <a:pathLst>
              <a:path w="92075" h="90805">
                <a:moveTo>
                  <a:pt x="0" y="90487"/>
                </a:moveTo>
                <a:lnTo>
                  <a:pt x="92075" y="90487"/>
                </a:lnTo>
                <a:lnTo>
                  <a:pt x="92075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93454" y="1381897"/>
            <a:ext cx="47382" cy="45823"/>
          </a:xfrm>
          <a:custGeom>
            <a:avLst/>
            <a:gdLst/>
            <a:ahLst/>
            <a:cxnLst/>
            <a:rect l="l" t="t" r="r" b="b"/>
            <a:pathLst>
              <a:path w="93979" h="90805">
                <a:moveTo>
                  <a:pt x="0" y="90487"/>
                </a:moveTo>
                <a:lnTo>
                  <a:pt x="93662" y="90487"/>
                </a:lnTo>
                <a:lnTo>
                  <a:pt x="93662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16034" y="1381897"/>
            <a:ext cx="52184" cy="45823"/>
          </a:xfrm>
          <a:custGeom>
            <a:avLst/>
            <a:gdLst/>
            <a:ahLst/>
            <a:cxnLst/>
            <a:rect l="l" t="t" r="r" b="b"/>
            <a:pathLst>
              <a:path w="103504" h="90805">
                <a:moveTo>
                  <a:pt x="0" y="90487"/>
                </a:moveTo>
                <a:lnTo>
                  <a:pt x="103186" y="90487"/>
                </a:lnTo>
                <a:lnTo>
                  <a:pt x="103186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43559" y="1643087"/>
            <a:ext cx="52184" cy="46464"/>
          </a:xfrm>
          <a:custGeom>
            <a:avLst/>
            <a:gdLst/>
            <a:ahLst/>
            <a:cxnLst/>
            <a:rect l="l" t="t" r="r" b="b"/>
            <a:pathLst>
              <a:path w="103504" h="92075">
                <a:moveTo>
                  <a:pt x="0" y="92075"/>
                </a:moveTo>
                <a:lnTo>
                  <a:pt x="103187" y="92075"/>
                </a:lnTo>
                <a:lnTo>
                  <a:pt x="1031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70940" y="1643087"/>
            <a:ext cx="46421" cy="46464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0" y="92075"/>
                </a:moveTo>
                <a:lnTo>
                  <a:pt x="92075" y="92075"/>
                </a:lnTo>
                <a:lnTo>
                  <a:pt x="920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93454" y="1643087"/>
            <a:ext cx="47382" cy="46464"/>
          </a:xfrm>
          <a:custGeom>
            <a:avLst/>
            <a:gdLst/>
            <a:ahLst/>
            <a:cxnLst/>
            <a:rect l="l" t="t" r="r" b="b"/>
            <a:pathLst>
              <a:path w="93979" h="92075">
                <a:moveTo>
                  <a:pt x="0" y="92075"/>
                </a:moveTo>
                <a:lnTo>
                  <a:pt x="93662" y="92075"/>
                </a:lnTo>
                <a:lnTo>
                  <a:pt x="93662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16034" y="1643087"/>
            <a:ext cx="52184" cy="46464"/>
          </a:xfrm>
          <a:custGeom>
            <a:avLst/>
            <a:gdLst/>
            <a:ahLst/>
            <a:cxnLst/>
            <a:rect l="l" t="t" r="r" b="b"/>
            <a:pathLst>
              <a:path w="103504" h="92075">
                <a:moveTo>
                  <a:pt x="0" y="92075"/>
                </a:moveTo>
                <a:lnTo>
                  <a:pt x="103186" y="92075"/>
                </a:lnTo>
                <a:lnTo>
                  <a:pt x="103186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6667" y="2255897"/>
            <a:ext cx="493985" cy="652095"/>
          </a:xfrm>
          <a:custGeom>
            <a:avLst/>
            <a:gdLst/>
            <a:ahLst/>
            <a:cxnLst/>
            <a:rect l="l" t="t" r="r" b="b"/>
            <a:pathLst>
              <a:path w="979805" h="1292225">
                <a:moveTo>
                  <a:pt x="0" y="1292225"/>
                </a:moveTo>
                <a:lnTo>
                  <a:pt x="979487" y="1292225"/>
                </a:lnTo>
                <a:lnTo>
                  <a:pt x="979487" y="0"/>
                </a:lnTo>
                <a:lnTo>
                  <a:pt x="0" y="0"/>
                </a:lnTo>
                <a:lnTo>
                  <a:pt x="0" y="12922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4066" y="2329597"/>
            <a:ext cx="506791" cy="38453"/>
          </a:xfrm>
          <a:custGeom>
            <a:avLst/>
            <a:gdLst/>
            <a:ahLst/>
            <a:cxnLst/>
            <a:rect l="l" t="t" r="r" b="b"/>
            <a:pathLst>
              <a:path w="100520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1005205" h="76200">
                <a:moveTo>
                  <a:pt x="928751" y="0"/>
                </a:moveTo>
                <a:lnTo>
                  <a:pt x="928751" y="76200"/>
                </a:lnTo>
                <a:lnTo>
                  <a:pt x="979551" y="50800"/>
                </a:lnTo>
                <a:lnTo>
                  <a:pt x="941451" y="50800"/>
                </a:lnTo>
                <a:lnTo>
                  <a:pt x="941451" y="25400"/>
                </a:lnTo>
                <a:lnTo>
                  <a:pt x="979551" y="25400"/>
                </a:lnTo>
                <a:lnTo>
                  <a:pt x="928751" y="0"/>
                </a:lnTo>
                <a:close/>
              </a:path>
              <a:path w="100520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1005205" h="76200">
                <a:moveTo>
                  <a:pt x="928751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928751" y="50800"/>
                </a:lnTo>
                <a:lnTo>
                  <a:pt x="928751" y="25400"/>
                </a:lnTo>
                <a:close/>
              </a:path>
              <a:path w="1005205" h="76200">
                <a:moveTo>
                  <a:pt x="979551" y="25400"/>
                </a:moveTo>
                <a:lnTo>
                  <a:pt x="941451" y="25400"/>
                </a:lnTo>
                <a:lnTo>
                  <a:pt x="941451" y="50800"/>
                </a:lnTo>
                <a:lnTo>
                  <a:pt x="979551" y="50800"/>
                </a:lnTo>
                <a:lnTo>
                  <a:pt x="1004951" y="38100"/>
                </a:lnTo>
                <a:lnTo>
                  <a:pt x="979551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4066" y="2496226"/>
            <a:ext cx="506791" cy="38453"/>
          </a:xfrm>
          <a:custGeom>
            <a:avLst/>
            <a:gdLst/>
            <a:ahLst/>
            <a:cxnLst/>
            <a:rect l="l" t="t" r="r" b="b"/>
            <a:pathLst>
              <a:path w="100520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100520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1005205" h="76200">
                <a:moveTo>
                  <a:pt x="1004951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1004951" y="50800"/>
                </a:lnTo>
                <a:lnTo>
                  <a:pt x="1004951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86895" y="2670032"/>
            <a:ext cx="513834" cy="38453"/>
          </a:xfrm>
          <a:custGeom>
            <a:avLst/>
            <a:gdLst/>
            <a:ahLst/>
            <a:cxnLst/>
            <a:rect l="l" t="t" r="r" b="b"/>
            <a:pathLst>
              <a:path w="10191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101917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1019175" h="76200">
                <a:moveTo>
                  <a:pt x="1019175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1019175" y="50800"/>
                </a:lnTo>
                <a:lnTo>
                  <a:pt x="101917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4066" y="2831086"/>
            <a:ext cx="506791" cy="38453"/>
          </a:xfrm>
          <a:custGeom>
            <a:avLst/>
            <a:gdLst/>
            <a:ahLst/>
            <a:cxnLst/>
            <a:rect l="l" t="t" r="r" b="b"/>
            <a:pathLst>
              <a:path w="100520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100520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1005205" h="76200">
                <a:moveTo>
                  <a:pt x="1004951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1004951" y="50800"/>
                </a:lnTo>
                <a:lnTo>
                  <a:pt x="1004951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4686" y="1977882"/>
            <a:ext cx="368168" cy="38453"/>
          </a:xfrm>
          <a:custGeom>
            <a:avLst/>
            <a:gdLst/>
            <a:ahLst/>
            <a:cxnLst/>
            <a:rect l="l" t="t" r="r" b="b"/>
            <a:pathLst>
              <a:path w="7302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30250" h="76200">
                <a:moveTo>
                  <a:pt x="654050" y="0"/>
                </a:moveTo>
                <a:lnTo>
                  <a:pt x="654050" y="76200"/>
                </a:lnTo>
                <a:lnTo>
                  <a:pt x="704850" y="50800"/>
                </a:lnTo>
                <a:lnTo>
                  <a:pt x="666750" y="50800"/>
                </a:lnTo>
                <a:lnTo>
                  <a:pt x="666750" y="25400"/>
                </a:lnTo>
                <a:lnTo>
                  <a:pt x="704850" y="25400"/>
                </a:lnTo>
                <a:lnTo>
                  <a:pt x="654050" y="0"/>
                </a:lnTo>
                <a:close/>
              </a:path>
              <a:path w="730250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30250" h="76200">
                <a:moveTo>
                  <a:pt x="654050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654050" y="50800"/>
                </a:lnTo>
                <a:lnTo>
                  <a:pt x="654050" y="25400"/>
                </a:lnTo>
                <a:close/>
              </a:path>
              <a:path w="730250" h="76200">
                <a:moveTo>
                  <a:pt x="704850" y="25400"/>
                </a:moveTo>
                <a:lnTo>
                  <a:pt x="666750" y="25400"/>
                </a:lnTo>
                <a:lnTo>
                  <a:pt x="666750" y="50800"/>
                </a:lnTo>
                <a:lnTo>
                  <a:pt x="704850" y="50800"/>
                </a:lnTo>
                <a:lnTo>
                  <a:pt x="730250" y="38100"/>
                </a:lnTo>
                <a:lnTo>
                  <a:pt x="70485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54686" y="2058826"/>
            <a:ext cx="360164" cy="38453"/>
          </a:xfrm>
          <a:custGeom>
            <a:avLst/>
            <a:gdLst/>
            <a:ahLst/>
            <a:cxnLst/>
            <a:rect l="l" t="t" r="r" b="b"/>
            <a:pathLst>
              <a:path w="7143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1437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14375" h="76200">
                <a:moveTo>
                  <a:pt x="714375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714375" y="50800"/>
                </a:lnTo>
                <a:lnTo>
                  <a:pt x="71437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48283" y="2127720"/>
            <a:ext cx="366567" cy="38453"/>
          </a:xfrm>
          <a:custGeom>
            <a:avLst/>
            <a:gdLst/>
            <a:ahLst/>
            <a:cxnLst/>
            <a:rect l="l" t="t" r="r" b="b"/>
            <a:pathLst>
              <a:path w="7270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2707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27075" h="76200">
                <a:moveTo>
                  <a:pt x="727075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727075" y="50800"/>
                </a:lnTo>
                <a:lnTo>
                  <a:pt x="72707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54686" y="2329597"/>
            <a:ext cx="368168" cy="38453"/>
          </a:xfrm>
          <a:custGeom>
            <a:avLst/>
            <a:gdLst/>
            <a:ahLst/>
            <a:cxnLst/>
            <a:rect l="l" t="t" r="r" b="b"/>
            <a:pathLst>
              <a:path w="7302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30250" h="76200">
                <a:moveTo>
                  <a:pt x="654050" y="0"/>
                </a:moveTo>
                <a:lnTo>
                  <a:pt x="654050" y="76200"/>
                </a:lnTo>
                <a:lnTo>
                  <a:pt x="704850" y="50800"/>
                </a:lnTo>
                <a:lnTo>
                  <a:pt x="666750" y="50800"/>
                </a:lnTo>
                <a:lnTo>
                  <a:pt x="666750" y="25400"/>
                </a:lnTo>
                <a:lnTo>
                  <a:pt x="704850" y="25400"/>
                </a:lnTo>
                <a:lnTo>
                  <a:pt x="654050" y="0"/>
                </a:lnTo>
                <a:close/>
              </a:path>
              <a:path w="730250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30250" h="76200">
                <a:moveTo>
                  <a:pt x="654050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654050" y="50800"/>
                </a:lnTo>
                <a:lnTo>
                  <a:pt x="654050" y="25400"/>
                </a:lnTo>
                <a:close/>
              </a:path>
              <a:path w="730250" h="76200">
                <a:moveTo>
                  <a:pt x="704850" y="25400"/>
                </a:moveTo>
                <a:lnTo>
                  <a:pt x="666750" y="25400"/>
                </a:lnTo>
                <a:lnTo>
                  <a:pt x="666750" y="50800"/>
                </a:lnTo>
                <a:lnTo>
                  <a:pt x="704850" y="50800"/>
                </a:lnTo>
                <a:lnTo>
                  <a:pt x="730250" y="38100"/>
                </a:lnTo>
                <a:lnTo>
                  <a:pt x="70485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54686" y="2409707"/>
            <a:ext cx="360164" cy="38453"/>
          </a:xfrm>
          <a:custGeom>
            <a:avLst/>
            <a:gdLst/>
            <a:ahLst/>
            <a:cxnLst/>
            <a:rect l="l" t="t" r="r" b="b"/>
            <a:pathLst>
              <a:path w="7143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1437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14375" h="76200">
                <a:moveTo>
                  <a:pt x="714375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714375" y="50800"/>
                </a:lnTo>
                <a:lnTo>
                  <a:pt x="71437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48283" y="2479370"/>
            <a:ext cx="366567" cy="38453"/>
          </a:xfrm>
          <a:custGeom>
            <a:avLst/>
            <a:gdLst/>
            <a:ahLst/>
            <a:cxnLst/>
            <a:rect l="l" t="t" r="r" b="b"/>
            <a:pathLst>
              <a:path w="7270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2707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27075" h="76200">
                <a:moveTo>
                  <a:pt x="727075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727075" y="50800"/>
                </a:lnTo>
                <a:lnTo>
                  <a:pt x="72707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54686" y="2704512"/>
            <a:ext cx="368168" cy="38453"/>
          </a:xfrm>
          <a:custGeom>
            <a:avLst/>
            <a:gdLst/>
            <a:ahLst/>
            <a:cxnLst/>
            <a:rect l="l" t="t" r="r" b="b"/>
            <a:pathLst>
              <a:path w="7302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30250" h="76200">
                <a:moveTo>
                  <a:pt x="654050" y="0"/>
                </a:moveTo>
                <a:lnTo>
                  <a:pt x="654050" y="76200"/>
                </a:lnTo>
                <a:lnTo>
                  <a:pt x="704850" y="50800"/>
                </a:lnTo>
                <a:lnTo>
                  <a:pt x="666750" y="50800"/>
                </a:lnTo>
                <a:lnTo>
                  <a:pt x="666750" y="25400"/>
                </a:lnTo>
                <a:lnTo>
                  <a:pt x="704850" y="25400"/>
                </a:lnTo>
                <a:lnTo>
                  <a:pt x="654050" y="0"/>
                </a:lnTo>
                <a:close/>
              </a:path>
              <a:path w="730250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30250" h="76200">
                <a:moveTo>
                  <a:pt x="654050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654050" y="50800"/>
                </a:lnTo>
                <a:lnTo>
                  <a:pt x="654050" y="25400"/>
                </a:lnTo>
                <a:close/>
              </a:path>
              <a:path w="730250" h="76200">
                <a:moveTo>
                  <a:pt x="704850" y="25400"/>
                </a:moveTo>
                <a:lnTo>
                  <a:pt x="666750" y="25400"/>
                </a:lnTo>
                <a:lnTo>
                  <a:pt x="666750" y="50800"/>
                </a:lnTo>
                <a:lnTo>
                  <a:pt x="704850" y="50800"/>
                </a:lnTo>
                <a:lnTo>
                  <a:pt x="730250" y="38100"/>
                </a:lnTo>
                <a:lnTo>
                  <a:pt x="70485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54686" y="2784622"/>
            <a:ext cx="360164" cy="38453"/>
          </a:xfrm>
          <a:custGeom>
            <a:avLst/>
            <a:gdLst/>
            <a:ahLst/>
            <a:cxnLst/>
            <a:rect l="l" t="t" r="r" b="b"/>
            <a:pathLst>
              <a:path w="7143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1437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14375" h="76200">
                <a:moveTo>
                  <a:pt x="714375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714375" y="50800"/>
                </a:lnTo>
                <a:lnTo>
                  <a:pt x="71437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48283" y="2854317"/>
            <a:ext cx="366567" cy="38453"/>
          </a:xfrm>
          <a:custGeom>
            <a:avLst/>
            <a:gdLst/>
            <a:ahLst/>
            <a:cxnLst/>
            <a:rect l="l" t="t" r="r" b="b"/>
            <a:pathLst>
              <a:path w="7270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2707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27075" h="76200">
                <a:moveTo>
                  <a:pt x="727075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727075" y="50800"/>
                </a:lnTo>
                <a:lnTo>
                  <a:pt x="72707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68325" y="3038570"/>
            <a:ext cx="367527" cy="38453"/>
          </a:xfrm>
          <a:custGeom>
            <a:avLst/>
            <a:gdLst/>
            <a:ahLst/>
            <a:cxnLst/>
            <a:rect l="l" t="t" r="r" b="b"/>
            <a:pathLst>
              <a:path w="7289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28979" h="76200">
                <a:moveTo>
                  <a:pt x="652399" y="0"/>
                </a:moveTo>
                <a:lnTo>
                  <a:pt x="652399" y="76200"/>
                </a:lnTo>
                <a:lnTo>
                  <a:pt x="703199" y="50800"/>
                </a:lnTo>
                <a:lnTo>
                  <a:pt x="665099" y="50800"/>
                </a:lnTo>
                <a:lnTo>
                  <a:pt x="665099" y="25400"/>
                </a:lnTo>
                <a:lnTo>
                  <a:pt x="703199" y="25400"/>
                </a:lnTo>
                <a:lnTo>
                  <a:pt x="652399" y="0"/>
                </a:lnTo>
                <a:close/>
              </a:path>
              <a:path w="728979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28979" h="76200">
                <a:moveTo>
                  <a:pt x="652399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652399" y="50800"/>
                </a:lnTo>
                <a:lnTo>
                  <a:pt x="652399" y="25400"/>
                </a:lnTo>
                <a:close/>
              </a:path>
              <a:path w="728979" h="76200">
                <a:moveTo>
                  <a:pt x="703199" y="25400"/>
                </a:moveTo>
                <a:lnTo>
                  <a:pt x="665099" y="25400"/>
                </a:lnTo>
                <a:lnTo>
                  <a:pt x="665099" y="50800"/>
                </a:lnTo>
                <a:lnTo>
                  <a:pt x="703199" y="50800"/>
                </a:lnTo>
                <a:lnTo>
                  <a:pt x="728599" y="38100"/>
                </a:lnTo>
                <a:lnTo>
                  <a:pt x="703199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68324" y="3119481"/>
            <a:ext cx="361125" cy="38453"/>
          </a:xfrm>
          <a:custGeom>
            <a:avLst/>
            <a:gdLst/>
            <a:ahLst/>
            <a:cxnLst/>
            <a:rect l="l" t="t" r="r" b="b"/>
            <a:pathLst>
              <a:path w="7162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16279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16279" h="76200">
                <a:moveTo>
                  <a:pt x="715899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715899" y="50800"/>
                </a:lnTo>
                <a:lnTo>
                  <a:pt x="715899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61922" y="3188376"/>
            <a:ext cx="367527" cy="38453"/>
          </a:xfrm>
          <a:custGeom>
            <a:avLst/>
            <a:gdLst/>
            <a:ahLst/>
            <a:cxnLst/>
            <a:rect l="l" t="t" r="r" b="b"/>
            <a:pathLst>
              <a:path w="7289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728979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728979" h="76200">
                <a:moveTo>
                  <a:pt x="728599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728599" y="50800"/>
                </a:lnTo>
                <a:lnTo>
                  <a:pt x="728599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54425" y="116961"/>
          <a:ext cx="4495806" cy="18335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063"/>
                <a:gridCol w="437639"/>
                <a:gridCol w="403063"/>
                <a:gridCol w="300296"/>
                <a:gridCol w="1810745"/>
              </a:tblGrid>
              <a:tr h="264363">
                <a:tc gridSpan="5">
                  <a:txBody>
                    <a:bodyPr/>
                    <a:lstStyle/>
                    <a:p>
                      <a:pPr marL="2887980">
                        <a:lnSpc>
                          <a:spcPct val="100000"/>
                        </a:lnSpc>
                        <a:spcBef>
                          <a:spcPts val="509"/>
                        </a:spcBef>
                        <a:tabLst>
                          <a:tab pos="480060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CROSSBAR	SWITCH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6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483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50190" marR="338455">
                        <a:lnSpc>
                          <a:spcPct val="96800"/>
                        </a:lnSpc>
                        <a:buFont typeface="Arial"/>
                        <a:buChar char="•"/>
                        <a:tabLst>
                          <a:tab pos="344805" algn="l"/>
                        </a:tabLst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Each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switch point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has control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logic to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set up  The transfer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path between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a processor and a  </a:t>
                      </a:r>
                      <a:r>
                        <a:rPr sz="600" b="1" spc="-20" dirty="0">
                          <a:latin typeface="Arial"/>
                          <a:cs typeface="Arial"/>
                        </a:rPr>
                        <a:t>Memory.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50190" marR="146685">
                        <a:lnSpc>
                          <a:spcPct val="97100"/>
                        </a:lnSpc>
                        <a:buFont typeface="Arial"/>
                        <a:buChar char="•"/>
                        <a:tabLst>
                          <a:tab pos="304800" algn="l"/>
                        </a:tabLst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also resolves the multiple requests for access 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the same memory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the predetermined  Priority</a:t>
                      </a:r>
                      <a:r>
                        <a:rPr sz="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basis.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50190" marR="73025">
                        <a:lnSpc>
                          <a:spcPct val="97100"/>
                        </a:lnSpc>
                        <a:buFont typeface="Arial"/>
                        <a:buChar char="•"/>
                        <a:tabLst>
                          <a:tab pos="304800" algn="l"/>
                        </a:tabLst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Though this organization supports simultaneous  transfers from all memory modules because  there is a separate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path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600" b="1" spc="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each  Module.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The H/w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required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implement the 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switch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can become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quite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large and</a:t>
                      </a:r>
                      <a:r>
                        <a:rPr sz="600" b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complex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Block Diagram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Crossbar</a:t>
                      </a:r>
                      <a:r>
                        <a:rPr sz="900" b="1" spc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Switch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5560" marR="349250" algn="just">
                        <a:lnSpc>
                          <a:spcPct val="28160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CPU1  CPU2  CPU3 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PU4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600" b="1" spc="-10" dirty="0">
                          <a:latin typeface="Arial"/>
                          <a:cs typeface="Arial"/>
                        </a:rPr>
                        <a:t>MM1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4940" marR="1798955" indent="52069">
                        <a:lnSpc>
                          <a:spcPts val="2200"/>
                        </a:lnSpc>
                        <a:spcBef>
                          <a:spcPts val="135"/>
                        </a:spcBef>
                        <a:tabLst>
                          <a:tab pos="805815" algn="l"/>
                          <a:tab pos="1447165" algn="l"/>
                        </a:tabLst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Memory modules  MM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2	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3	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MM4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652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64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336800" marR="34925" indent="-14604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data 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dd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ress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207135">
                        <a:lnSpc>
                          <a:spcPts val="695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Memory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234440">
                        <a:lnSpc>
                          <a:spcPts val="1595"/>
                        </a:lnSpc>
                        <a:tabLst>
                          <a:tab pos="2349500" algn="l"/>
                        </a:tabLst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Module	</a:t>
                      </a:r>
                      <a:r>
                        <a:rPr sz="1100" b="1" spc="-7" baseline="-3968" dirty="0">
                          <a:latin typeface="Arial"/>
                          <a:cs typeface="Arial"/>
                        </a:rPr>
                        <a:t>R/W</a:t>
                      </a:r>
                      <a:endParaRPr sz="1100" baseline="-3968">
                        <a:latin typeface="Arial"/>
                        <a:cs typeface="Arial"/>
                      </a:endParaRPr>
                    </a:p>
                    <a:p>
                      <a:pPr marL="2322830" marR="38735">
                        <a:lnSpc>
                          <a:spcPts val="1510"/>
                        </a:lnSpc>
                        <a:spcBef>
                          <a:spcPts val="131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mem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ry 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enable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2740" marR="287655" algn="ctr">
                        <a:lnSpc>
                          <a:spcPts val="1510"/>
                        </a:lnSpc>
                        <a:spcBef>
                          <a:spcPts val="128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lt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ipl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ers 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and  arbitration  logic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00100">
                        <a:lnSpc>
                          <a:spcPts val="2235"/>
                        </a:lnSpc>
                      </a:pPr>
                      <a:r>
                        <a:rPr sz="2700" baseline="-20833" dirty="0">
                          <a:latin typeface="Arial"/>
                          <a:cs typeface="Arial"/>
                        </a:rPr>
                        <a:t>}</a:t>
                      </a:r>
                      <a:r>
                        <a:rPr sz="2700" spc="-817" baseline="-2083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data,address, and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018540">
                        <a:lnSpc>
                          <a:spcPts val="1375"/>
                        </a:lnSpc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control from CPU</a:t>
                      </a:r>
                      <a:r>
                        <a:rPr sz="7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007744" marR="1555115" indent="-238125">
                        <a:lnSpc>
                          <a:spcPct val="71300"/>
                        </a:lnSpc>
                        <a:spcBef>
                          <a:spcPts val="1345"/>
                        </a:spcBef>
                      </a:pPr>
                      <a:r>
                        <a:rPr sz="2700" baseline="-20061" dirty="0">
                          <a:latin typeface="Arial"/>
                          <a:cs typeface="Arial"/>
                        </a:rPr>
                        <a:t>}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data,address, and  control from CPU</a:t>
                      </a:r>
                      <a:r>
                        <a:rPr sz="7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20444" marR="1542415" indent="-222885">
                        <a:lnSpc>
                          <a:spcPct val="71300"/>
                        </a:lnSpc>
                      </a:pPr>
                      <a:r>
                        <a:rPr sz="2700" baseline="-20061" dirty="0">
                          <a:latin typeface="Arial"/>
                          <a:cs typeface="Arial"/>
                        </a:rPr>
                        <a:t>}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data,address, and  control from CPU</a:t>
                      </a:r>
                      <a:r>
                        <a:rPr sz="7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007744" marR="1555115" indent="-198755">
                        <a:lnSpc>
                          <a:spcPct val="71300"/>
                        </a:lnSpc>
                        <a:spcBef>
                          <a:spcPts val="885"/>
                        </a:spcBef>
                      </a:pPr>
                      <a:r>
                        <a:rPr sz="2700" baseline="-21604" dirty="0">
                          <a:latin typeface="Arial"/>
                          <a:cs typeface="Arial"/>
                        </a:rPr>
                        <a:t>}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data,address, and  control from CPU</a:t>
                      </a:r>
                      <a:r>
                        <a:rPr sz="7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14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323" y="2179"/>
            <a:ext cx="1105143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Interconnection</a:t>
            </a:r>
            <a:r>
              <a:rPr sz="700" b="1" i="1" spc="-4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Structure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3841" y="1050466"/>
            <a:ext cx="514474" cy="328130"/>
          </a:xfrm>
          <a:custGeom>
            <a:avLst/>
            <a:gdLst/>
            <a:ahLst/>
            <a:cxnLst/>
            <a:rect l="l" t="t" r="r" b="b"/>
            <a:pathLst>
              <a:path w="1020445" h="650239">
                <a:moveTo>
                  <a:pt x="0" y="650113"/>
                </a:moveTo>
                <a:lnTo>
                  <a:pt x="1020165" y="650113"/>
                </a:lnTo>
                <a:lnTo>
                  <a:pt x="1020165" y="0"/>
                </a:lnTo>
                <a:lnTo>
                  <a:pt x="0" y="0"/>
                </a:lnTo>
                <a:lnTo>
                  <a:pt x="0" y="65011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043" y="1099364"/>
            <a:ext cx="1012301" cy="0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74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1043" y="1338605"/>
            <a:ext cx="239469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7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4975" y="1338605"/>
            <a:ext cx="248433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5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7472" y="1050478"/>
            <a:ext cx="529521" cy="325567"/>
          </a:xfrm>
          <a:custGeom>
            <a:avLst/>
            <a:gdLst/>
            <a:ahLst/>
            <a:cxnLst/>
            <a:rect l="l" t="t" r="r" b="b"/>
            <a:pathLst>
              <a:path w="1050290" h="645160">
                <a:moveTo>
                  <a:pt x="0" y="645007"/>
                </a:moveTo>
                <a:lnTo>
                  <a:pt x="1050010" y="645007"/>
                </a:lnTo>
                <a:lnTo>
                  <a:pt x="1050010" y="0"/>
                </a:lnTo>
                <a:lnTo>
                  <a:pt x="0" y="0"/>
                </a:lnTo>
                <a:lnTo>
                  <a:pt x="0" y="64500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4675" y="1099364"/>
            <a:ext cx="238828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45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4675" y="1338605"/>
            <a:ext cx="238828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45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18211" y="1338605"/>
            <a:ext cx="238828" cy="0"/>
          </a:xfrm>
          <a:custGeom>
            <a:avLst/>
            <a:gdLst/>
            <a:ahLst/>
            <a:cxnLst/>
            <a:rect l="l" t="t" r="r" b="b"/>
            <a:pathLst>
              <a:path w="473709">
                <a:moveTo>
                  <a:pt x="0" y="0"/>
                </a:moveTo>
                <a:lnTo>
                  <a:pt x="47345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8211" y="1099364"/>
            <a:ext cx="238828" cy="0"/>
          </a:xfrm>
          <a:custGeom>
            <a:avLst/>
            <a:gdLst/>
            <a:ahLst/>
            <a:cxnLst/>
            <a:rect l="l" t="t" r="r" b="b"/>
            <a:pathLst>
              <a:path w="473709">
                <a:moveTo>
                  <a:pt x="0" y="0"/>
                </a:moveTo>
                <a:lnTo>
                  <a:pt x="47345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2915" y="1099365"/>
            <a:ext cx="521197" cy="236805"/>
          </a:xfrm>
          <a:custGeom>
            <a:avLst/>
            <a:gdLst/>
            <a:ahLst/>
            <a:cxnLst/>
            <a:rect l="l" t="t" r="r" b="b"/>
            <a:pathLst>
              <a:path w="1033779" h="469264">
                <a:moveTo>
                  <a:pt x="0" y="0"/>
                </a:moveTo>
                <a:lnTo>
                  <a:pt x="1033780" y="46901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3842" y="1871241"/>
            <a:ext cx="526000" cy="328130"/>
          </a:xfrm>
          <a:custGeom>
            <a:avLst/>
            <a:gdLst/>
            <a:ahLst/>
            <a:cxnLst/>
            <a:rect l="l" t="t" r="r" b="b"/>
            <a:pathLst>
              <a:path w="1043304" h="650239">
                <a:moveTo>
                  <a:pt x="0" y="650112"/>
                </a:moveTo>
                <a:lnTo>
                  <a:pt x="1043228" y="650112"/>
                </a:lnTo>
                <a:lnTo>
                  <a:pt x="1043228" y="0"/>
                </a:lnTo>
                <a:lnTo>
                  <a:pt x="0" y="0"/>
                </a:lnTo>
                <a:lnTo>
                  <a:pt x="0" y="6501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1043" y="1920139"/>
            <a:ext cx="239469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7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1043" y="2158162"/>
            <a:ext cx="239469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7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876" y="2158162"/>
            <a:ext cx="239469" cy="0"/>
          </a:xfrm>
          <a:custGeom>
            <a:avLst/>
            <a:gdLst/>
            <a:ahLst/>
            <a:cxnLst/>
            <a:rect l="l" t="t" r="r" b="b"/>
            <a:pathLst>
              <a:path w="474979">
                <a:moveTo>
                  <a:pt x="0" y="0"/>
                </a:moveTo>
                <a:lnTo>
                  <a:pt x="47485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81966" y="1871241"/>
            <a:ext cx="520557" cy="328130"/>
          </a:xfrm>
          <a:custGeom>
            <a:avLst/>
            <a:gdLst/>
            <a:ahLst/>
            <a:cxnLst/>
            <a:rect l="l" t="t" r="r" b="b"/>
            <a:pathLst>
              <a:path w="1032509" h="650239">
                <a:moveTo>
                  <a:pt x="0" y="650112"/>
                </a:moveTo>
                <a:lnTo>
                  <a:pt x="1032370" y="650112"/>
                </a:lnTo>
                <a:lnTo>
                  <a:pt x="1032370" y="0"/>
                </a:lnTo>
                <a:lnTo>
                  <a:pt x="0" y="0"/>
                </a:lnTo>
                <a:lnTo>
                  <a:pt x="0" y="6501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4675" y="1920139"/>
            <a:ext cx="238828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45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4674" y="2158162"/>
            <a:ext cx="1012301" cy="0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74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01114" y="1920139"/>
            <a:ext cx="255797" cy="0"/>
          </a:xfrm>
          <a:custGeom>
            <a:avLst/>
            <a:gdLst/>
            <a:ahLst/>
            <a:cxnLst/>
            <a:rect l="l" t="t" r="r" b="b"/>
            <a:pathLst>
              <a:path w="507365">
                <a:moveTo>
                  <a:pt x="0" y="0"/>
                </a:moveTo>
                <a:lnTo>
                  <a:pt x="50736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3876" y="1920139"/>
            <a:ext cx="239469" cy="0"/>
          </a:xfrm>
          <a:custGeom>
            <a:avLst/>
            <a:gdLst/>
            <a:ahLst/>
            <a:cxnLst/>
            <a:rect l="l" t="t" r="r" b="b"/>
            <a:pathLst>
              <a:path w="474979">
                <a:moveTo>
                  <a:pt x="0" y="0"/>
                </a:moveTo>
                <a:lnTo>
                  <a:pt x="47485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0385" y="1920139"/>
            <a:ext cx="536885" cy="235523"/>
          </a:xfrm>
          <a:custGeom>
            <a:avLst/>
            <a:gdLst/>
            <a:ahLst/>
            <a:cxnLst/>
            <a:rect l="l" t="t" r="r" b="b"/>
            <a:pathLst>
              <a:path w="1064895" h="466725">
                <a:moveTo>
                  <a:pt x="1064895" y="0"/>
                </a:moveTo>
                <a:lnTo>
                  <a:pt x="0" y="46659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4425" y="116961"/>
          <a:ext cx="4494846" cy="7673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899"/>
                <a:gridCol w="61148"/>
                <a:gridCol w="927462"/>
                <a:gridCol w="1707337"/>
              </a:tblGrid>
              <a:tr h="264363">
                <a:tc>
                  <a:txBody>
                    <a:bodyPr/>
                    <a:lstStyle/>
                    <a:p>
                      <a:pPr marL="15697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MULTISTAGE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713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SWITCHING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713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NETWORK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713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283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Interstage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>
                          <a:latin typeface="Arial"/>
                          <a:cs typeface="Arial"/>
                        </a:rPr>
                        <a:t>Switch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25600" marR="1805939" algn="ctr">
                        <a:lnSpc>
                          <a:spcPct val="247400"/>
                        </a:lnSpc>
                        <a:spcBef>
                          <a:spcPts val="156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A  B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148205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connected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625600" marR="1805939" algn="ctr">
                        <a:lnSpc>
                          <a:spcPct val="245000"/>
                        </a:lnSpc>
                        <a:spcBef>
                          <a:spcPts val="122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A  B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148205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connected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16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6352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6352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connected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6352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connected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45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24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165" algn="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B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20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04165" algn="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73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5248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165" algn="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B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41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15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5323" y="2179"/>
            <a:ext cx="1105143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Interconnection</a:t>
            </a:r>
            <a:r>
              <a:rPr sz="700" b="1" i="1" spc="-4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Structure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1749" y="510301"/>
            <a:ext cx="277887" cy="177203"/>
          </a:xfrm>
          <a:custGeom>
            <a:avLst/>
            <a:gdLst/>
            <a:ahLst/>
            <a:cxnLst/>
            <a:rect l="l" t="t" r="r" b="b"/>
            <a:pathLst>
              <a:path w="551179" h="351155">
                <a:moveTo>
                  <a:pt x="0" y="350837"/>
                </a:moveTo>
                <a:lnTo>
                  <a:pt x="550862" y="350837"/>
                </a:lnTo>
                <a:lnTo>
                  <a:pt x="550862" y="0"/>
                </a:lnTo>
                <a:lnTo>
                  <a:pt x="0" y="0"/>
                </a:lnTo>
                <a:lnTo>
                  <a:pt x="0" y="3508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5724" y="535134"/>
            <a:ext cx="5538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5723" y="666515"/>
            <a:ext cx="53785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4246" y="666515"/>
            <a:ext cx="137663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30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8676" y="535134"/>
            <a:ext cx="143425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4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1749" y="856407"/>
            <a:ext cx="277887" cy="173038"/>
          </a:xfrm>
          <a:custGeom>
            <a:avLst/>
            <a:gdLst/>
            <a:ahLst/>
            <a:cxnLst/>
            <a:rect l="l" t="t" r="r" b="b"/>
            <a:pathLst>
              <a:path w="551179" h="342900">
                <a:moveTo>
                  <a:pt x="0" y="342900"/>
                </a:moveTo>
                <a:lnTo>
                  <a:pt x="550862" y="342900"/>
                </a:lnTo>
                <a:lnTo>
                  <a:pt x="550862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5724" y="877236"/>
            <a:ext cx="5538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5723" y="1013423"/>
            <a:ext cx="53785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4246" y="1013423"/>
            <a:ext cx="137663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30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0276" y="877236"/>
            <a:ext cx="14182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09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1749" y="1198445"/>
            <a:ext cx="277887" cy="177844"/>
          </a:xfrm>
          <a:custGeom>
            <a:avLst/>
            <a:gdLst/>
            <a:ahLst/>
            <a:cxnLst/>
            <a:rect l="l" t="t" r="r" b="b"/>
            <a:pathLst>
              <a:path w="551179" h="352425">
                <a:moveTo>
                  <a:pt x="0" y="352425"/>
                </a:moveTo>
                <a:lnTo>
                  <a:pt x="550862" y="352425"/>
                </a:lnTo>
                <a:lnTo>
                  <a:pt x="550862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5724" y="1224080"/>
            <a:ext cx="51223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5724" y="1355460"/>
            <a:ext cx="5538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2646" y="1355460"/>
            <a:ext cx="139263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2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6679" y="1224080"/>
            <a:ext cx="135422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1749" y="1545289"/>
            <a:ext cx="277887" cy="177844"/>
          </a:xfrm>
          <a:custGeom>
            <a:avLst/>
            <a:gdLst/>
            <a:ahLst/>
            <a:cxnLst/>
            <a:rect l="l" t="t" r="r" b="b"/>
            <a:pathLst>
              <a:path w="551179" h="352425">
                <a:moveTo>
                  <a:pt x="0" y="352425"/>
                </a:moveTo>
                <a:lnTo>
                  <a:pt x="550862" y="352425"/>
                </a:lnTo>
                <a:lnTo>
                  <a:pt x="550862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5724" y="1570924"/>
            <a:ext cx="57626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5723" y="1701535"/>
            <a:ext cx="53785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2646" y="1701535"/>
            <a:ext cx="139263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2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2646" y="1570924"/>
            <a:ext cx="139263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2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7860" y="640912"/>
            <a:ext cx="277887" cy="177203"/>
          </a:xfrm>
          <a:custGeom>
            <a:avLst/>
            <a:gdLst/>
            <a:ahLst/>
            <a:cxnLst/>
            <a:rect l="l" t="t" r="r" b="b"/>
            <a:pathLst>
              <a:path w="551179" h="351155">
                <a:moveTo>
                  <a:pt x="0" y="350837"/>
                </a:moveTo>
                <a:lnTo>
                  <a:pt x="550862" y="350837"/>
                </a:lnTo>
                <a:lnTo>
                  <a:pt x="550862" y="0"/>
                </a:lnTo>
                <a:lnTo>
                  <a:pt x="0" y="0"/>
                </a:lnTo>
                <a:lnTo>
                  <a:pt x="0" y="3508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01835" y="666515"/>
            <a:ext cx="59227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1835" y="797895"/>
            <a:ext cx="5538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57860" y="1278555"/>
            <a:ext cx="277887" cy="177844"/>
          </a:xfrm>
          <a:custGeom>
            <a:avLst/>
            <a:gdLst/>
            <a:ahLst/>
            <a:cxnLst/>
            <a:rect l="l" t="t" r="r" b="b"/>
            <a:pathLst>
              <a:path w="551179" h="352425">
                <a:moveTo>
                  <a:pt x="0" y="352425"/>
                </a:moveTo>
                <a:lnTo>
                  <a:pt x="550862" y="352425"/>
                </a:lnTo>
                <a:lnTo>
                  <a:pt x="550862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1835" y="1304190"/>
            <a:ext cx="52824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01835" y="1439543"/>
            <a:ext cx="57626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9542" y="936517"/>
            <a:ext cx="272124" cy="173038"/>
          </a:xfrm>
          <a:custGeom>
            <a:avLst/>
            <a:gdLst/>
            <a:ahLst/>
            <a:cxnLst/>
            <a:rect l="l" t="t" r="r" b="b"/>
            <a:pathLst>
              <a:path w="539750" h="342900">
                <a:moveTo>
                  <a:pt x="0" y="342900"/>
                </a:moveTo>
                <a:lnTo>
                  <a:pt x="539750" y="342900"/>
                </a:lnTo>
                <a:lnTo>
                  <a:pt x="53975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7946" y="957346"/>
            <a:ext cx="64990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67947" y="1092700"/>
            <a:ext cx="62428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00066" y="957346"/>
            <a:ext cx="62428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00066" y="1092700"/>
            <a:ext cx="62428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38757" y="666515"/>
            <a:ext cx="52184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38757" y="797895"/>
            <a:ext cx="52184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33954" y="1304190"/>
            <a:ext cx="56986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32354" y="1439543"/>
            <a:ext cx="58587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9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91581" y="535967"/>
            <a:ext cx="246512" cy="132342"/>
          </a:xfrm>
          <a:custGeom>
            <a:avLst/>
            <a:gdLst/>
            <a:ahLst/>
            <a:cxnLst/>
            <a:rect l="l" t="t" r="r" b="b"/>
            <a:pathLst>
              <a:path w="488950" h="262255">
                <a:moveTo>
                  <a:pt x="0" y="261874"/>
                </a:moveTo>
                <a:lnTo>
                  <a:pt x="4889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85178" y="795524"/>
            <a:ext cx="252275" cy="81071"/>
          </a:xfrm>
          <a:custGeom>
            <a:avLst/>
            <a:gdLst/>
            <a:ahLst/>
            <a:cxnLst/>
            <a:rect l="l" t="t" r="r" b="b"/>
            <a:pathLst>
              <a:path w="500379" h="160655">
                <a:moveTo>
                  <a:pt x="0" y="0"/>
                </a:moveTo>
                <a:lnTo>
                  <a:pt x="500125" y="1602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1580" y="1439543"/>
            <a:ext cx="242671" cy="132342"/>
          </a:xfrm>
          <a:custGeom>
            <a:avLst/>
            <a:gdLst/>
            <a:ahLst/>
            <a:cxnLst/>
            <a:rect l="l" t="t" r="r" b="b"/>
            <a:pathLst>
              <a:path w="481329" h="262255">
                <a:moveTo>
                  <a:pt x="0" y="0"/>
                </a:moveTo>
                <a:lnTo>
                  <a:pt x="481075" y="262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1581" y="1224913"/>
            <a:ext cx="247473" cy="80110"/>
          </a:xfrm>
          <a:custGeom>
            <a:avLst/>
            <a:gdLst/>
            <a:ahLst/>
            <a:cxnLst/>
            <a:rect l="l" t="t" r="r" b="b"/>
            <a:pathLst>
              <a:path w="490854" h="158750">
                <a:moveTo>
                  <a:pt x="0" y="158750"/>
                </a:moveTo>
                <a:lnTo>
                  <a:pt x="49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29543" y="959717"/>
            <a:ext cx="276926" cy="130739"/>
          </a:xfrm>
          <a:custGeom>
            <a:avLst/>
            <a:gdLst/>
            <a:ahLst/>
            <a:cxnLst/>
            <a:rect l="l" t="t" r="r" b="b"/>
            <a:pathLst>
              <a:path w="549275" h="259080">
                <a:moveTo>
                  <a:pt x="0" y="0"/>
                </a:moveTo>
                <a:lnTo>
                  <a:pt x="549275" y="2588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58524" y="664913"/>
            <a:ext cx="243311" cy="292562"/>
          </a:xfrm>
          <a:custGeom>
            <a:avLst/>
            <a:gdLst/>
            <a:ahLst/>
            <a:cxnLst/>
            <a:rect l="l" t="t" r="r" b="b"/>
            <a:pathLst>
              <a:path w="482600" h="579755">
                <a:moveTo>
                  <a:pt x="0" y="579501"/>
                </a:moveTo>
                <a:lnTo>
                  <a:pt x="482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60893" y="1094302"/>
            <a:ext cx="241070" cy="209247"/>
          </a:xfrm>
          <a:custGeom>
            <a:avLst/>
            <a:gdLst/>
            <a:ahLst/>
            <a:cxnLst/>
            <a:rect l="l" t="t" r="r" b="b"/>
            <a:pathLst>
              <a:path w="478154" h="414655">
                <a:moveTo>
                  <a:pt x="0" y="0"/>
                </a:moveTo>
                <a:lnTo>
                  <a:pt x="477900" y="414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91749" y="1227285"/>
            <a:ext cx="282689" cy="125932"/>
          </a:xfrm>
          <a:custGeom>
            <a:avLst/>
            <a:gdLst/>
            <a:ahLst/>
            <a:cxnLst/>
            <a:rect l="l" t="t" r="r" b="b"/>
            <a:pathLst>
              <a:path w="560704" h="249555">
                <a:moveTo>
                  <a:pt x="0" y="0"/>
                </a:moveTo>
                <a:lnTo>
                  <a:pt x="560324" y="249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57860" y="1304190"/>
            <a:ext cx="277887" cy="0"/>
          </a:xfrm>
          <a:custGeom>
            <a:avLst/>
            <a:gdLst/>
            <a:ahLst/>
            <a:cxnLst/>
            <a:rect l="l" t="t" r="r" b="b"/>
            <a:pathLst>
              <a:path w="551179">
                <a:moveTo>
                  <a:pt x="0" y="0"/>
                </a:moveTo>
                <a:lnTo>
                  <a:pt x="5507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81507" y="1983490"/>
            <a:ext cx="257717" cy="162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81507" y="1983490"/>
            <a:ext cx="257717" cy="162783"/>
          </a:xfrm>
          <a:custGeom>
            <a:avLst/>
            <a:gdLst/>
            <a:ahLst/>
            <a:cxnLst/>
            <a:rect l="l" t="t" r="r" b="b"/>
            <a:pathLst>
              <a:path w="511175" h="322579">
                <a:moveTo>
                  <a:pt x="0" y="322262"/>
                </a:moveTo>
                <a:lnTo>
                  <a:pt x="511175" y="322262"/>
                </a:lnTo>
                <a:lnTo>
                  <a:pt x="511175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98269" y="2124516"/>
            <a:ext cx="90601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3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45627" y="2017169"/>
            <a:ext cx="520237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8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42426" y="2124516"/>
            <a:ext cx="80036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1507" y="2302328"/>
            <a:ext cx="257717" cy="162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1507" y="2302328"/>
            <a:ext cx="257717" cy="162783"/>
          </a:xfrm>
          <a:custGeom>
            <a:avLst/>
            <a:gdLst/>
            <a:ahLst/>
            <a:cxnLst/>
            <a:rect l="l" t="t" r="r" b="b"/>
            <a:pathLst>
              <a:path w="511175" h="322579">
                <a:moveTo>
                  <a:pt x="0" y="322262"/>
                </a:moveTo>
                <a:lnTo>
                  <a:pt x="511175" y="322262"/>
                </a:lnTo>
                <a:lnTo>
                  <a:pt x="511175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98269" y="2337608"/>
            <a:ext cx="82598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4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8269" y="2443354"/>
            <a:ext cx="92842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39992" y="2337608"/>
            <a:ext cx="82598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36791" y="2443354"/>
            <a:ext cx="85799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9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81507" y="2621999"/>
            <a:ext cx="257717" cy="162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81507" y="2621999"/>
            <a:ext cx="257717" cy="162783"/>
          </a:xfrm>
          <a:custGeom>
            <a:avLst/>
            <a:gdLst/>
            <a:ahLst/>
            <a:cxnLst/>
            <a:rect l="l" t="t" r="r" b="b"/>
            <a:pathLst>
              <a:path w="511175" h="322579">
                <a:moveTo>
                  <a:pt x="0" y="322262"/>
                </a:moveTo>
                <a:lnTo>
                  <a:pt x="511175" y="322262"/>
                </a:lnTo>
                <a:lnTo>
                  <a:pt x="511175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98269" y="2655677"/>
            <a:ext cx="87400" cy="0"/>
          </a:xfrm>
          <a:custGeom>
            <a:avLst/>
            <a:gdLst/>
            <a:ahLst/>
            <a:cxnLst/>
            <a:rect l="l" t="t" r="r" b="b"/>
            <a:pathLst>
              <a:path w="173355">
                <a:moveTo>
                  <a:pt x="0" y="0"/>
                </a:moveTo>
                <a:lnTo>
                  <a:pt x="1729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98269" y="2763024"/>
            <a:ext cx="82598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4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34422" y="2655677"/>
            <a:ext cx="88040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6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6791" y="2763024"/>
            <a:ext cx="85799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9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81507" y="2940836"/>
            <a:ext cx="257717" cy="162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81507" y="2940836"/>
            <a:ext cx="257717" cy="162783"/>
          </a:xfrm>
          <a:custGeom>
            <a:avLst/>
            <a:gdLst/>
            <a:ahLst/>
            <a:cxnLst/>
            <a:rect l="l" t="t" r="r" b="b"/>
            <a:pathLst>
              <a:path w="511175" h="322579">
                <a:moveTo>
                  <a:pt x="0" y="322262"/>
                </a:moveTo>
                <a:lnTo>
                  <a:pt x="511175" y="322262"/>
                </a:lnTo>
                <a:lnTo>
                  <a:pt x="511175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98269" y="2976085"/>
            <a:ext cx="80036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36791" y="2976085"/>
            <a:ext cx="85799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9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67465" y="1983490"/>
            <a:ext cx="264120" cy="162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67465" y="1983490"/>
            <a:ext cx="264120" cy="162783"/>
          </a:xfrm>
          <a:custGeom>
            <a:avLst/>
            <a:gdLst/>
            <a:ahLst/>
            <a:cxnLst/>
            <a:rect l="l" t="t" r="r" b="b"/>
            <a:pathLst>
              <a:path w="523875" h="322579">
                <a:moveTo>
                  <a:pt x="0" y="322262"/>
                </a:moveTo>
                <a:lnTo>
                  <a:pt x="523875" y="322262"/>
                </a:lnTo>
                <a:lnTo>
                  <a:pt x="523875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91398" y="2124516"/>
            <a:ext cx="82598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4786" y="2124516"/>
            <a:ext cx="73634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67465" y="2302328"/>
            <a:ext cx="264120" cy="162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67465" y="2302328"/>
            <a:ext cx="264120" cy="162783"/>
          </a:xfrm>
          <a:custGeom>
            <a:avLst/>
            <a:gdLst/>
            <a:ahLst/>
            <a:cxnLst/>
            <a:rect l="l" t="t" r="r" b="b"/>
            <a:pathLst>
              <a:path w="523875" h="322579">
                <a:moveTo>
                  <a:pt x="0" y="322262"/>
                </a:moveTo>
                <a:lnTo>
                  <a:pt x="523875" y="322262"/>
                </a:lnTo>
                <a:lnTo>
                  <a:pt x="523875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91398" y="2337608"/>
            <a:ext cx="82598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91398" y="2443354"/>
            <a:ext cx="74594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7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985" y="2337608"/>
            <a:ext cx="78436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985" y="2443354"/>
            <a:ext cx="78436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67465" y="2621999"/>
            <a:ext cx="264120" cy="162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67465" y="2621999"/>
            <a:ext cx="264120" cy="162783"/>
          </a:xfrm>
          <a:custGeom>
            <a:avLst/>
            <a:gdLst/>
            <a:ahLst/>
            <a:cxnLst/>
            <a:rect l="l" t="t" r="r" b="b"/>
            <a:pathLst>
              <a:path w="523875" h="322579">
                <a:moveTo>
                  <a:pt x="0" y="322262"/>
                </a:moveTo>
                <a:lnTo>
                  <a:pt x="523875" y="322262"/>
                </a:lnTo>
                <a:lnTo>
                  <a:pt x="523875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91398" y="2655677"/>
            <a:ext cx="69792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91399" y="2763024"/>
            <a:ext cx="7779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40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32354" y="2655677"/>
            <a:ext cx="83238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29985" y="2763024"/>
            <a:ext cx="78436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67465" y="2940836"/>
            <a:ext cx="264120" cy="1626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67465" y="2940836"/>
            <a:ext cx="264120" cy="162783"/>
          </a:xfrm>
          <a:custGeom>
            <a:avLst/>
            <a:gdLst/>
            <a:ahLst/>
            <a:cxnLst/>
            <a:rect l="l" t="t" r="r" b="b"/>
            <a:pathLst>
              <a:path w="523875" h="322579">
                <a:moveTo>
                  <a:pt x="0" y="322262"/>
                </a:moveTo>
                <a:lnTo>
                  <a:pt x="523875" y="322262"/>
                </a:lnTo>
                <a:lnTo>
                  <a:pt x="523875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86596" y="2976085"/>
            <a:ext cx="76835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34786" y="2976085"/>
            <a:ext cx="73634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53423" y="1983490"/>
            <a:ext cx="264920" cy="162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53423" y="1983490"/>
            <a:ext cx="265081" cy="162783"/>
          </a:xfrm>
          <a:custGeom>
            <a:avLst/>
            <a:gdLst/>
            <a:ahLst/>
            <a:cxnLst/>
            <a:rect l="l" t="t" r="r" b="b"/>
            <a:pathLst>
              <a:path w="525779" h="322579">
                <a:moveTo>
                  <a:pt x="0" y="322262"/>
                </a:moveTo>
                <a:lnTo>
                  <a:pt x="525462" y="322262"/>
                </a:lnTo>
                <a:lnTo>
                  <a:pt x="525462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33186" y="2017169"/>
            <a:ext cx="519597" cy="0"/>
          </a:xfrm>
          <a:custGeom>
            <a:avLst/>
            <a:gdLst/>
            <a:ahLst/>
            <a:cxnLst/>
            <a:rect l="l" t="t" r="r" b="b"/>
            <a:pathLst>
              <a:path w="1030604">
                <a:moveTo>
                  <a:pt x="0" y="0"/>
                </a:moveTo>
                <a:lnTo>
                  <a:pt x="10302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70185" y="2124516"/>
            <a:ext cx="82598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4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21513" y="2017169"/>
            <a:ext cx="80036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15943" y="2124516"/>
            <a:ext cx="85799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7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53423" y="2302328"/>
            <a:ext cx="264920" cy="1626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53423" y="2302328"/>
            <a:ext cx="265081" cy="162783"/>
          </a:xfrm>
          <a:custGeom>
            <a:avLst/>
            <a:gdLst/>
            <a:ahLst/>
            <a:cxnLst/>
            <a:rect l="l" t="t" r="r" b="b"/>
            <a:pathLst>
              <a:path w="525779" h="322579">
                <a:moveTo>
                  <a:pt x="0" y="322262"/>
                </a:moveTo>
                <a:lnTo>
                  <a:pt x="525462" y="322262"/>
                </a:lnTo>
                <a:lnTo>
                  <a:pt x="525462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77356" y="2337608"/>
            <a:ext cx="69792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77356" y="2443354"/>
            <a:ext cx="78436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21513" y="2337608"/>
            <a:ext cx="80036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15943" y="2443354"/>
            <a:ext cx="85799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7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53423" y="2621999"/>
            <a:ext cx="264920" cy="1626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53423" y="2621999"/>
            <a:ext cx="265081" cy="162783"/>
          </a:xfrm>
          <a:custGeom>
            <a:avLst/>
            <a:gdLst/>
            <a:ahLst/>
            <a:cxnLst/>
            <a:rect l="l" t="t" r="r" b="b"/>
            <a:pathLst>
              <a:path w="525779" h="322579">
                <a:moveTo>
                  <a:pt x="0" y="322262"/>
                </a:moveTo>
                <a:lnTo>
                  <a:pt x="525462" y="322262"/>
                </a:lnTo>
                <a:lnTo>
                  <a:pt x="525462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77356" y="2655677"/>
            <a:ext cx="78436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977357" y="2763024"/>
            <a:ext cx="75234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92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15943" y="2655677"/>
            <a:ext cx="85799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7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15943" y="2763024"/>
            <a:ext cx="85799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7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53423" y="2940836"/>
            <a:ext cx="264920" cy="1626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53423" y="2940836"/>
            <a:ext cx="265081" cy="162783"/>
          </a:xfrm>
          <a:custGeom>
            <a:avLst/>
            <a:gdLst/>
            <a:ahLst/>
            <a:cxnLst/>
            <a:rect l="l" t="t" r="r" b="b"/>
            <a:pathLst>
              <a:path w="525779" h="322579">
                <a:moveTo>
                  <a:pt x="0" y="322262"/>
                </a:moveTo>
                <a:lnTo>
                  <a:pt x="525462" y="322262"/>
                </a:lnTo>
                <a:lnTo>
                  <a:pt x="525462" y="0"/>
                </a:lnTo>
                <a:lnTo>
                  <a:pt x="0" y="0"/>
                </a:lnTo>
                <a:lnTo>
                  <a:pt x="0" y="322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77357" y="2976085"/>
            <a:ext cx="75234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92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22345" y="2976085"/>
            <a:ext cx="79396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22345" y="3081830"/>
            <a:ext cx="79396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20862" y="2122080"/>
            <a:ext cx="376171" cy="216297"/>
          </a:xfrm>
          <a:custGeom>
            <a:avLst/>
            <a:gdLst/>
            <a:ahLst/>
            <a:cxnLst/>
            <a:rect l="l" t="t" r="r" b="b"/>
            <a:pathLst>
              <a:path w="746125" h="428625">
                <a:moveTo>
                  <a:pt x="0" y="0"/>
                </a:moveTo>
                <a:lnTo>
                  <a:pt x="746125" y="4286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20862" y="2338377"/>
            <a:ext cx="371369" cy="317556"/>
          </a:xfrm>
          <a:custGeom>
            <a:avLst/>
            <a:gdLst/>
            <a:ahLst/>
            <a:cxnLst/>
            <a:rect l="l" t="t" r="r" b="b"/>
            <a:pathLst>
              <a:path w="736600" h="629285">
                <a:moveTo>
                  <a:pt x="0" y="0"/>
                </a:moveTo>
                <a:lnTo>
                  <a:pt x="736600" y="62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20862" y="2446558"/>
            <a:ext cx="369128" cy="528085"/>
          </a:xfrm>
          <a:custGeom>
            <a:avLst/>
            <a:gdLst/>
            <a:ahLst/>
            <a:cxnLst/>
            <a:rect l="l" t="t" r="r" b="b"/>
            <a:pathLst>
              <a:path w="732154" h="1046479">
                <a:moveTo>
                  <a:pt x="0" y="0"/>
                </a:moveTo>
                <a:lnTo>
                  <a:pt x="731774" y="104616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18428" y="2117274"/>
            <a:ext cx="378733" cy="540902"/>
          </a:xfrm>
          <a:custGeom>
            <a:avLst/>
            <a:gdLst/>
            <a:ahLst/>
            <a:cxnLst/>
            <a:rect l="l" t="t" r="r" b="b"/>
            <a:pathLst>
              <a:path w="751204" h="1071879">
                <a:moveTo>
                  <a:pt x="0" y="1071626"/>
                </a:moveTo>
                <a:lnTo>
                  <a:pt x="75095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20862" y="2443354"/>
            <a:ext cx="373930" cy="319799"/>
          </a:xfrm>
          <a:custGeom>
            <a:avLst/>
            <a:gdLst/>
            <a:ahLst/>
            <a:cxnLst/>
            <a:rect l="l" t="t" r="r" b="b"/>
            <a:pathLst>
              <a:path w="741679" h="633729">
                <a:moveTo>
                  <a:pt x="0" y="633476"/>
                </a:moveTo>
                <a:lnTo>
                  <a:pt x="7412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19261" y="2763025"/>
            <a:ext cx="372970" cy="215656"/>
          </a:xfrm>
          <a:custGeom>
            <a:avLst/>
            <a:gdLst/>
            <a:ahLst/>
            <a:cxnLst/>
            <a:rect l="l" t="t" r="r" b="b"/>
            <a:pathLst>
              <a:path w="739775" h="427354">
                <a:moveTo>
                  <a:pt x="0" y="426974"/>
                </a:moveTo>
                <a:lnTo>
                  <a:pt x="7397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38392" y="3081830"/>
            <a:ext cx="527600" cy="0"/>
          </a:xfrm>
          <a:custGeom>
            <a:avLst/>
            <a:gdLst/>
            <a:ahLst/>
            <a:cxnLst/>
            <a:rect l="l" t="t" r="r" b="b"/>
            <a:pathLst>
              <a:path w="1046479">
                <a:moveTo>
                  <a:pt x="0" y="0"/>
                </a:moveTo>
                <a:lnTo>
                  <a:pt x="104622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99584" y="2124516"/>
            <a:ext cx="377772" cy="211490"/>
          </a:xfrm>
          <a:custGeom>
            <a:avLst/>
            <a:gdLst/>
            <a:ahLst/>
            <a:cxnLst/>
            <a:rect l="l" t="t" r="r" b="b"/>
            <a:pathLst>
              <a:path w="749300" h="419100">
                <a:moveTo>
                  <a:pt x="0" y="0"/>
                </a:moveTo>
                <a:lnTo>
                  <a:pt x="749300" y="419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02018" y="2338377"/>
            <a:ext cx="375531" cy="315954"/>
          </a:xfrm>
          <a:custGeom>
            <a:avLst/>
            <a:gdLst/>
            <a:ahLst/>
            <a:cxnLst/>
            <a:rect l="l" t="t" r="r" b="b"/>
            <a:pathLst>
              <a:path w="744854" h="626110">
                <a:moveTo>
                  <a:pt x="0" y="0"/>
                </a:moveTo>
                <a:lnTo>
                  <a:pt x="744474" y="6256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03618" y="2440149"/>
            <a:ext cx="373930" cy="534494"/>
          </a:xfrm>
          <a:custGeom>
            <a:avLst/>
            <a:gdLst/>
            <a:ahLst/>
            <a:cxnLst/>
            <a:rect l="l" t="t" r="r" b="b"/>
            <a:pathLst>
              <a:path w="741679" h="1059179">
                <a:moveTo>
                  <a:pt x="0" y="0"/>
                </a:moveTo>
                <a:lnTo>
                  <a:pt x="741299" y="105886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11622" y="2122080"/>
            <a:ext cx="363366" cy="536096"/>
          </a:xfrm>
          <a:custGeom>
            <a:avLst/>
            <a:gdLst/>
            <a:ahLst/>
            <a:cxnLst/>
            <a:rect l="l" t="t" r="r" b="b"/>
            <a:pathLst>
              <a:path w="720725" h="1062354">
                <a:moveTo>
                  <a:pt x="0" y="1062101"/>
                </a:moveTo>
                <a:lnTo>
                  <a:pt x="7207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03618" y="2445724"/>
            <a:ext cx="373930" cy="319799"/>
          </a:xfrm>
          <a:custGeom>
            <a:avLst/>
            <a:gdLst/>
            <a:ahLst/>
            <a:cxnLst/>
            <a:rect l="l" t="t" r="r" b="b"/>
            <a:pathLst>
              <a:path w="741679" h="633729">
                <a:moveTo>
                  <a:pt x="0" y="633476"/>
                </a:moveTo>
                <a:lnTo>
                  <a:pt x="7412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03618" y="2765396"/>
            <a:ext cx="376171" cy="210849"/>
          </a:xfrm>
          <a:custGeom>
            <a:avLst/>
            <a:gdLst/>
            <a:ahLst/>
            <a:cxnLst/>
            <a:rect l="l" t="t" r="r" b="b"/>
            <a:pathLst>
              <a:path w="746125" h="417829">
                <a:moveTo>
                  <a:pt x="0" y="417512"/>
                </a:moveTo>
                <a:lnTo>
                  <a:pt x="7461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30753" y="3081830"/>
            <a:ext cx="517996" cy="0"/>
          </a:xfrm>
          <a:custGeom>
            <a:avLst/>
            <a:gdLst/>
            <a:ahLst/>
            <a:cxnLst/>
            <a:rect l="l" t="t" r="r" b="b"/>
            <a:pathLst>
              <a:path w="1027429">
                <a:moveTo>
                  <a:pt x="0" y="0"/>
                </a:moveTo>
                <a:lnTo>
                  <a:pt x="10271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5299" y="2122080"/>
            <a:ext cx="373930" cy="214054"/>
          </a:xfrm>
          <a:custGeom>
            <a:avLst/>
            <a:gdLst/>
            <a:ahLst/>
            <a:cxnLst/>
            <a:rect l="l" t="t" r="r" b="b"/>
            <a:pathLst>
              <a:path w="741680" h="424179">
                <a:moveTo>
                  <a:pt x="0" y="0"/>
                </a:moveTo>
                <a:lnTo>
                  <a:pt x="741299" y="42392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27668" y="2336006"/>
            <a:ext cx="370729" cy="319799"/>
          </a:xfrm>
          <a:custGeom>
            <a:avLst/>
            <a:gdLst/>
            <a:ahLst/>
            <a:cxnLst/>
            <a:rect l="l" t="t" r="r" b="b"/>
            <a:pathLst>
              <a:path w="735330" h="633729">
                <a:moveTo>
                  <a:pt x="0" y="0"/>
                </a:moveTo>
                <a:lnTo>
                  <a:pt x="735076" y="6334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27668" y="2446558"/>
            <a:ext cx="371369" cy="528085"/>
          </a:xfrm>
          <a:custGeom>
            <a:avLst/>
            <a:gdLst/>
            <a:ahLst/>
            <a:cxnLst/>
            <a:rect l="l" t="t" r="r" b="b"/>
            <a:pathLst>
              <a:path w="736600" h="1046479">
                <a:moveTo>
                  <a:pt x="0" y="0"/>
                </a:moveTo>
                <a:lnTo>
                  <a:pt x="736600" y="104616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30102" y="2122080"/>
            <a:ext cx="369128" cy="536096"/>
          </a:xfrm>
          <a:custGeom>
            <a:avLst/>
            <a:gdLst/>
            <a:ahLst/>
            <a:cxnLst/>
            <a:rect l="l" t="t" r="r" b="b"/>
            <a:pathLst>
              <a:path w="732155" h="1062354">
                <a:moveTo>
                  <a:pt x="0" y="1062101"/>
                </a:moveTo>
                <a:lnTo>
                  <a:pt x="731774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30101" y="2443354"/>
            <a:ext cx="365927" cy="319799"/>
          </a:xfrm>
          <a:custGeom>
            <a:avLst/>
            <a:gdLst/>
            <a:ahLst/>
            <a:cxnLst/>
            <a:rect l="l" t="t" r="r" b="b"/>
            <a:pathLst>
              <a:path w="725805" h="633729">
                <a:moveTo>
                  <a:pt x="0" y="633476"/>
                </a:moveTo>
                <a:lnTo>
                  <a:pt x="725424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26068" y="2762191"/>
            <a:ext cx="375531" cy="216297"/>
          </a:xfrm>
          <a:custGeom>
            <a:avLst/>
            <a:gdLst/>
            <a:ahLst/>
            <a:cxnLst/>
            <a:rect l="l" t="t" r="r" b="b"/>
            <a:pathLst>
              <a:path w="744855" h="428625">
                <a:moveTo>
                  <a:pt x="0" y="428625"/>
                </a:moveTo>
                <a:lnTo>
                  <a:pt x="7446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66072" y="2017169"/>
            <a:ext cx="513834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91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66072" y="2124516"/>
            <a:ext cx="63389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3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66072" y="2337608"/>
            <a:ext cx="63389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3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66072" y="2443354"/>
            <a:ext cx="63389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3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66072" y="2655677"/>
            <a:ext cx="63389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3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66072" y="2763024"/>
            <a:ext cx="63389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3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66072" y="2976085"/>
            <a:ext cx="63389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3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6072" y="3081830"/>
            <a:ext cx="514795" cy="0"/>
          </a:xfrm>
          <a:custGeom>
            <a:avLst/>
            <a:gdLst/>
            <a:ahLst/>
            <a:cxnLst/>
            <a:rect l="l" t="t" r="r" b="b"/>
            <a:pathLst>
              <a:path w="1021080">
                <a:moveTo>
                  <a:pt x="0" y="0"/>
                </a:moveTo>
                <a:lnTo>
                  <a:pt x="10206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0450" y="884414"/>
            <a:ext cx="1286986" cy="658504"/>
          </a:xfrm>
          <a:custGeom>
            <a:avLst/>
            <a:gdLst/>
            <a:ahLst/>
            <a:cxnLst/>
            <a:rect l="l" t="t" r="r" b="b"/>
            <a:pathLst>
              <a:path w="2552700" h="1304925">
                <a:moveTo>
                  <a:pt x="0" y="1304925"/>
                </a:moveTo>
                <a:lnTo>
                  <a:pt x="2552700" y="1304925"/>
                </a:lnTo>
                <a:lnTo>
                  <a:pt x="2552700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2" name="object 142"/>
          <p:cNvGraphicFramePr>
            <a:graphicFrameLocks noGrp="1"/>
          </p:cNvGraphicFramePr>
          <p:nvPr/>
        </p:nvGraphicFramePr>
        <p:xfrm>
          <a:off x="54425" y="116961"/>
          <a:ext cx="4494848" cy="5425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3751"/>
                <a:gridCol w="867275"/>
                <a:gridCol w="62749"/>
                <a:gridCol w="1301073"/>
              </a:tblGrid>
              <a:tr h="572626">
                <a:tc gridSpan="2">
                  <a:txBody>
                    <a:bodyPr/>
                    <a:lstStyle/>
                    <a:p>
                      <a:pPr marL="110744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3253740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MULTIS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AGE	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ONN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8906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NETWORK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8906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789">
                <a:tc rowSpan="15">
                  <a:txBody>
                    <a:bodyPr/>
                    <a:lstStyle/>
                    <a:p>
                      <a:pPr marL="64579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Binary 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Tree 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2 x 2</a:t>
                      </a:r>
                      <a:r>
                        <a:rPr sz="9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Switches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ts val="1405"/>
                        </a:lnSpc>
                        <a:tabLst>
                          <a:tab pos="2778125" algn="l"/>
                          <a:tab pos="3700779" algn="l"/>
                        </a:tabLst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Some requests cannot</a:t>
                      </a:r>
                      <a:r>
                        <a:rPr sz="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be	P1	</a:t>
                      </a:r>
                      <a:r>
                        <a:rPr sz="800" b="1" baseline="27777" dirty="0">
                          <a:latin typeface="Arial"/>
                          <a:cs typeface="Arial"/>
                        </a:rPr>
                        <a:t>0</a:t>
                      </a:r>
                      <a:endParaRPr sz="800" baseline="27777">
                        <a:latin typeface="Arial"/>
                        <a:cs typeface="Arial"/>
                      </a:endParaRPr>
                    </a:p>
                    <a:p>
                      <a:pPr marL="202565">
                        <a:lnSpc>
                          <a:spcPts val="1380"/>
                        </a:lnSpc>
                        <a:tabLst>
                          <a:tab pos="3700779" algn="l"/>
                        </a:tabLst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Satisfied</a:t>
                      </a:r>
                      <a:r>
                        <a:rPr sz="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simultaneously	</a:t>
                      </a:r>
                      <a:r>
                        <a:rPr sz="800" b="1" baseline="-5050" dirty="0">
                          <a:latin typeface="Arial"/>
                          <a:cs typeface="Arial"/>
                        </a:rPr>
                        <a:t>1</a:t>
                      </a:r>
                      <a:endParaRPr sz="800" baseline="-5050">
                        <a:latin typeface="Arial"/>
                        <a:cs typeface="Arial"/>
                      </a:endParaRPr>
                    </a:p>
                    <a:p>
                      <a:pPr marL="202565" marR="1533525">
                        <a:lnSpc>
                          <a:spcPct val="97300"/>
                        </a:lnSpc>
                        <a:spcBef>
                          <a:spcPts val="15"/>
                        </a:spcBef>
                        <a:tabLst>
                          <a:tab pos="2778125" algn="l"/>
                        </a:tabLst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r Ex:</a:t>
                      </a:r>
                      <a:r>
                        <a:rPr sz="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P1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600" b="1" spc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connected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o	</a:t>
                      </a:r>
                      <a:r>
                        <a:rPr sz="800" b="1" spc="-15" baseline="12626" dirty="0">
                          <a:latin typeface="Arial"/>
                          <a:cs typeface="Arial"/>
                        </a:rPr>
                        <a:t>P2 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000 through 001, p2 can 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be 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connected to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only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one of the  Destinations ie100 through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65" dirty="0">
                          <a:latin typeface="Arial"/>
                          <a:cs typeface="Arial"/>
                        </a:rPr>
                        <a:t>111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6007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8x8 Omega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Switching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>
                          <a:latin typeface="Arial"/>
                          <a:cs typeface="Arial"/>
                        </a:rPr>
                        <a:t>Network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1126490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R="112649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126490" algn="ctr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R="112649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3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26490" algn="ctr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4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R="11264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5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126490" algn="ctr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6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R="11264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221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4088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000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61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1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46164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86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1315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001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857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56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123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010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3967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52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1315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011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857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2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884" marB="0"/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825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4994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100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569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0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9547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110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9602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57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131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111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825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54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000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6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9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001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2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9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010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896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9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600" b="1" spc="-25" dirty="0">
                          <a:latin typeface="Arial"/>
                          <a:cs typeface="Arial"/>
                        </a:rPr>
                        <a:t>011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9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8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0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9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600" b="1" spc="-25" dirty="0">
                          <a:latin typeface="Arial"/>
                          <a:cs typeface="Arial"/>
                        </a:rPr>
                        <a:t>110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9602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0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430"/>
                        </a:lnSpc>
                      </a:pPr>
                      <a:r>
                        <a:rPr sz="600" b="1" spc="-65" dirty="0">
                          <a:latin typeface="Arial"/>
                          <a:cs typeface="Arial"/>
                        </a:rPr>
                        <a:t>111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3" name="object 143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144" name="object 144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7841" y="0"/>
            <a:ext cx="3582752" cy="346771"/>
          </a:xfrm>
          <a:prstGeom prst="rect">
            <a:avLst/>
          </a:prstGeom>
        </p:spPr>
        <p:txBody>
          <a:bodyPr vert="horz" wrap="square" lIns="0" tIns="23377" rIns="0" bIns="0" rtlCol="0">
            <a:spAutoFit/>
          </a:bodyPr>
          <a:lstStyle/>
          <a:p>
            <a:pPr marL="1221039">
              <a:spcBef>
                <a:spcPts val="184"/>
              </a:spcBef>
              <a:tabLst>
                <a:tab pos="2484348" algn="l"/>
              </a:tabLst>
            </a:pPr>
            <a:r>
              <a:rPr sz="1100" b="1" spc="-4" baseline="1984" dirty="0">
                <a:latin typeface="Arial"/>
                <a:cs typeface="Arial"/>
              </a:rPr>
              <a:t>16	</a:t>
            </a:r>
            <a:r>
              <a:rPr sz="700" b="1" i="1" spc="-3" dirty="0">
                <a:latin typeface="Arial"/>
                <a:cs typeface="Arial"/>
              </a:rPr>
              <a:t>Interconnection</a:t>
            </a:r>
            <a:r>
              <a:rPr sz="700" b="1" i="1" spc="-40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Structure</a:t>
            </a:r>
            <a:endParaRPr sz="700" dirty="0">
              <a:latin typeface="Arial"/>
              <a:cs typeface="Arial"/>
            </a:endParaRPr>
          </a:p>
          <a:p>
            <a:pPr marL="6405">
              <a:spcBef>
                <a:spcPts val="227"/>
              </a:spcBef>
              <a:tabLst>
                <a:tab pos="1056761" algn="l"/>
              </a:tabLst>
            </a:pPr>
            <a:r>
              <a:rPr sz="1200" b="1" spc="-5" dirty="0">
                <a:latin typeface="Arial"/>
                <a:cs typeface="Arial"/>
              </a:rPr>
              <a:t>HYPERCUBE	INTERCONNECTION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6401" y="2374459"/>
            <a:ext cx="446603" cy="311788"/>
          </a:xfrm>
          <a:custGeom>
            <a:avLst/>
            <a:gdLst/>
            <a:ahLst/>
            <a:cxnLst/>
            <a:rect l="l" t="t" r="r" b="b"/>
            <a:pathLst>
              <a:path w="885825" h="617854">
                <a:moveTo>
                  <a:pt x="0" y="617601"/>
                </a:moveTo>
                <a:lnTo>
                  <a:pt x="8858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1932" y="2374459"/>
            <a:ext cx="439560" cy="311788"/>
          </a:xfrm>
          <a:custGeom>
            <a:avLst/>
            <a:gdLst/>
            <a:ahLst/>
            <a:cxnLst/>
            <a:rect l="l" t="t" r="r" b="b"/>
            <a:pathLst>
              <a:path w="871854" h="617854">
                <a:moveTo>
                  <a:pt x="0" y="617601"/>
                </a:moveTo>
                <a:lnTo>
                  <a:pt x="8714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1932" y="1757613"/>
            <a:ext cx="439560" cy="311788"/>
          </a:xfrm>
          <a:custGeom>
            <a:avLst/>
            <a:gdLst/>
            <a:ahLst/>
            <a:cxnLst/>
            <a:rect l="l" t="t" r="r" b="b"/>
            <a:pathLst>
              <a:path w="871854" h="617854">
                <a:moveTo>
                  <a:pt x="0" y="617474"/>
                </a:moveTo>
                <a:lnTo>
                  <a:pt x="8714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6401" y="1757613"/>
            <a:ext cx="446603" cy="311788"/>
          </a:xfrm>
          <a:custGeom>
            <a:avLst/>
            <a:gdLst/>
            <a:ahLst/>
            <a:cxnLst/>
            <a:rect l="l" t="t" r="r" b="b"/>
            <a:pathLst>
              <a:path w="885825" h="617854">
                <a:moveTo>
                  <a:pt x="0" y="617474"/>
                </a:moveTo>
                <a:lnTo>
                  <a:pt x="8858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1234" y="1975512"/>
            <a:ext cx="151429" cy="151568"/>
          </a:xfrm>
          <a:custGeom>
            <a:avLst/>
            <a:gdLst/>
            <a:ahLst/>
            <a:cxnLst/>
            <a:rect l="l" t="t" r="r" b="b"/>
            <a:pathLst>
              <a:path w="300355" h="300354">
                <a:moveTo>
                  <a:pt x="0" y="149987"/>
                </a:moveTo>
                <a:lnTo>
                  <a:pt x="7637" y="102591"/>
                </a:lnTo>
                <a:lnTo>
                  <a:pt x="28911" y="61420"/>
                </a:lnTo>
                <a:lnTo>
                  <a:pt x="61365" y="28947"/>
                </a:lnTo>
                <a:lnTo>
                  <a:pt x="102542" y="7649"/>
                </a:lnTo>
                <a:lnTo>
                  <a:pt x="149987" y="0"/>
                </a:lnTo>
                <a:lnTo>
                  <a:pt x="197382" y="7649"/>
                </a:lnTo>
                <a:lnTo>
                  <a:pt x="238553" y="28947"/>
                </a:lnTo>
                <a:lnTo>
                  <a:pt x="271026" y="61420"/>
                </a:lnTo>
                <a:lnTo>
                  <a:pt x="292324" y="102591"/>
                </a:lnTo>
                <a:lnTo>
                  <a:pt x="299974" y="149987"/>
                </a:lnTo>
                <a:lnTo>
                  <a:pt x="292324" y="197444"/>
                </a:lnTo>
                <a:lnTo>
                  <a:pt x="271026" y="238653"/>
                </a:lnTo>
                <a:lnTo>
                  <a:pt x="238553" y="271144"/>
                </a:lnTo>
                <a:lnTo>
                  <a:pt x="197382" y="292450"/>
                </a:lnTo>
                <a:lnTo>
                  <a:pt x="149987" y="300100"/>
                </a:lnTo>
                <a:lnTo>
                  <a:pt x="102542" y="292450"/>
                </a:lnTo>
                <a:lnTo>
                  <a:pt x="61365" y="271145"/>
                </a:lnTo>
                <a:lnTo>
                  <a:pt x="28911" y="238653"/>
                </a:lnTo>
                <a:lnTo>
                  <a:pt x="7637" y="197444"/>
                </a:lnTo>
                <a:lnTo>
                  <a:pt x="0" y="149987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1234" y="2592358"/>
            <a:ext cx="151429" cy="151568"/>
          </a:xfrm>
          <a:custGeom>
            <a:avLst/>
            <a:gdLst/>
            <a:ahLst/>
            <a:cxnLst/>
            <a:rect l="l" t="t" r="r" b="b"/>
            <a:pathLst>
              <a:path w="300355" h="300354">
                <a:moveTo>
                  <a:pt x="0" y="149987"/>
                </a:moveTo>
                <a:lnTo>
                  <a:pt x="7637" y="102591"/>
                </a:lnTo>
                <a:lnTo>
                  <a:pt x="28911" y="61420"/>
                </a:lnTo>
                <a:lnTo>
                  <a:pt x="61365" y="28947"/>
                </a:lnTo>
                <a:lnTo>
                  <a:pt x="102542" y="7649"/>
                </a:lnTo>
                <a:lnTo>
                  <a:pt x="149987" y="0"/>
                </a:lnTo>
                <a:lnTo>
                  <a:pt x="197382" y="7649"/>
                </a:lnTo>
                <a:lnTo>
                  <a:pt x="238553" y="28947"/>
                </a:lnTo>
                <a:lnTo>
                  <a:pt x="271026" y="61420"/>
                </a:lnTo>
                <a:lnTo>
                  <a:pt x="292324" y="102591"/>
                </a:lnTo>
                <a:lnTo>
                  <a:pt x="299974" y="149987"/>
                </a:lnTo>
                <a:lnTo>
                  <a:pt x="292324" y="197444"/>
                </a:lnTo>
                <a:lnTo>
                  <a:pt x="271026" y="238653"/>
                </a:lnTo>
                <a:lnTo>
                  <a:pt x="238553" y="271144"/>
                </a:lnTo>
                <a:lnTo>
                  <a:pt x="197382" y="292450"/>
                </a:lnTo>
                <a:lnTo>
                  <a:pt x="149987" y="300100"/>
                </a:lnTo>
                <a:lnTo>
                  <a:pt x="102542" y="292450"/>
                </a:lnTo>
                <a:lnTo>
                  <a:pt x="61365" y="271144"/>
                </a:lnTo>
                <a:lnTo>
                  <a:pt x="28911" y="238653"/>
                </a:lnTo>
                <a:lnTo>
                  <a:pt x="7637" y="197444"/>
                </a:lnTo>
                <a:lnTo>
                  <a:pt x="0" y="149987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3444" y="1975512"/>
            <a:ext cx="152069" cy="151568"/>
          </a:xfrm>
          <a:custGeom>
            <a:avLst/>
            <a:gdLst/>
            <a:ahLst/>
            <a:cxnLst/>
            <a:rect l="l" t="t" r="r" b="b"/>
            <a:pathLst>
              <a:path w="301625" h="300354">
                <a:moveTo>
                  <a:pt x="0" y="149987"/>
                </a:moveTo>
                <a:lnTo>
                  <a:pt x="7693" y="102591"/>
                </a:lnTo>
                <a:lnTo>
                  <a:pt x="29114" y="61420"/>
                </a:lnTo>
                <a:lnTo>
                  <a:pt x="61776" y="28947"/>
                </a:lnTo>
                <a:lnTo>
                  <a:pt x="103193" y="7649"/>
                </a:lnTo>
                <a:lnTo>
                  <a:pt x="150875" y="0"/>
                </a:lnTo>
                <a:lnTo>
                  <a:pt x="198496" y="7649"/>
                </a:lnTo>
                <a:lnTo>
                  <a:pt x="239875" y="28947"/>
                </a:lnTo>
                <a:lnTo>
                  <a:pt x="272518" y="61420"/>
                </a:lnTo>
                <a:lnTo>
                  <a:pt x="293932" y="102591"/>
                </a:lnTo>
                <a:lnTo>
                  <a:pt x="301625" y="149987"/>
                </a:lnTo>
                <a:lnTo>
                  <a:pt x="293932" y="197444"/>
                </a:lnTo>
                <a:lnTo>
                  <a:pt x="272518" y="238653"/>
                </a:lnTo>
                <a:lnTo>
                  <a:pt x="239875" y="271144"/>
                </a:lnTo>
                <a:lnTo>
                  <a:pt x="198496" y="292450"/>
                </a:lnTo>
                <a:lnTo>
                  <a:pt x="150875" y="300100"/>
                </a:lnTo>
                <a:lnTo>
                  <a:pt x="103193" y="292450"/>
                </a:lnTo>
                <a:lnTo>
                  <a:pt x="61776" y="271145"/>
                </a:lnTo>
                <a:lnTo>
                  <a:pt x="29114" y="238653"/>
                </a:lnTo>
                <a:lnTo>
                  <a:pt x="7693" y="197444"/>
                </a:lnTo>
                <a:lnTo>
                  <a:pt x="0" y="149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3444" y="2592358"/>
            <a:ext cx="152069" cy="151568"/>
          </a:xfrm>
          <a:custGeom>
            <a:avLst/>
            <a:gdLst/>
            <a:ahLst/>
            <a:cxnLst/>
            <a:rect l="l" t="t" r="r" b="b"/>
            <a:pathLst>
              <a:path w="301625" h="300354">
                <a:moveTo>
                  <a:pt x="0" y="149987"/>
                </a:moveTo>
                <a:lnTo>
                  <a:pt x="7693" y="102591"/>
                </a:lnTo>
                <a:lnTo>
                  <a:pt x="29114" y="61420"/>
                </a:lnTo>
                <a:lnTo>
                  <a:pt x="61776" y="28947"/>
                </a:lnTo>
                <a:lnTo>
                  <a:pt x="103193" y="7649"/>
                </a:lnTo>
                <a:lnTo>
                  <a:pt x="150875" y="0"/>
                </a:lnTo>
                <a:lnTo>
                  <a:pt x="198496" y="7649"/>
                </a:lnTo>
                <a:lnTo>
                  <a:pt x="239875" y="28947"/>
                </a:lnTo>
                <a:lnTo>
                  <a:pt x="272518" y="61420"/>
                </a:lnTo>
                <a:lnTo>
                  <a:pt x="293932" y="102591"/>
                </a:lnTo>
                <a:lnTo>
                  <a:pt x="301625" y="149987"/>
                </a:lnTo>
                <a:lnTo>
                  <a:pt x="293932" y="197444"/>
                </a:lnTo>
                <a:lnTo>
                  <a:pt x="272518" y="238653"/>
                </a:lnTo>
                <a:lnTo>
                  <a:pt x="239875" y="271144"/>
                </a:lnTo>
                <a:lnTo>
                  <a:pt x="198496" y="292450"/>
                </a:lnTo>
                <a:lnTo>
                  <a:pt x="150875" y="300100"/>
                </a:lnTo>
                <a:lnTo>
                  <a:pt x="103193" y="292450"/>
                </a:lnTo>
                <a:lnTo>
                  <a:pt x="61776" y="271144"/>
                </a:lnTo>
                <a:lnTo>
                  <a:pt x="29114" y="238653"/>
                </a:lnTo>
                <a:lnTo>
                  <a:pt x="7693" y="197444"/>
                </a:lnTo>
                <a:lnTo>
                  <a:pt x="0" y="149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8974" y="1975512"/>
            <a:ext cx="144066" cy="151568"/>
          </a:xfrm>
          <a:custGeom>
            <a:avLst/>
            <a:gdLst/>
            <a:ahLst/>
            <a:cxnLst/>
            <a:rect l="l" t="t" r="r" b="b"/>
            <a:pathLst>
              <a:path w="285750" h="300354">
                <a:moveTo>
                  <a:pt x="0" y="149987"/>
                </a:moveTo>
                <a:lnTo>
                  <a:pt x="7275" y="102591"/>
                </a:lnTo>
                <a:lnTo>
                  <a:pt x="27541" y="61420"/>
                </a:lnTo>
                <a:lnTo>
                  <a:pt x="58457" y="28947"/>
                </a:lnTo>
                <a:lnTo>
                  <a:pt x="97682" y="7649"/>
                </a:lnTo>
                <a:lnTo>
                  <a:pt x="142875" y="0"/>
                </a:lnTo>
                <a:lnTo>
                  <a:pt x="188018" y="7649"/>
                </a:lnTo>
                <a:lnTo>
                  <a:pt x="227237" y="28947"/>
                </a:lnTo>
                <a:lnTo>
                  <a:pt x="258171" y="61420"/>
                </a:lnTo>
                <a:lnTo>
                  <a:pt x="278462" y="102591"/>
                </a:lnTo>
                <a:lnTo>
                  <a:pt x="285750" y="149987"/>
                </a:lnTo>
                <a:lnTo>
                  <a:pt x="278462" y="197444"/>
                </a:lnTo>
                <a:lnTo>
                  <a:pt x="258171" y="238653"/>
                </a:lnTo>
                <a:lnTo>
                  <a:pt x="227237" y="271144"/>
                </a:lnTo>
                <a:lnTo>
                  <a:pt x="188018" y="292450"/>
                </a:lnTo>
                <a:lnTo>
                  <a:pt x="142875" y="300100"/>
                </a:lnTo>
                <a:lnTo>
                  <a:pt x="97682" y="292450"/>
                </a:lnTo>
                <a:lnTo>
                  <a:pt x="58457" y="271145"/>
                </a:lnTo>
                <a:lnTo>
                  <a:pt x="27541" y="238653"/>
                </a:lnTo>
                <a:lnTo>
                  <a:pt x="7275" y="197444"/>
                </a:lnTo>
                <a:lnTo>
                  <a:pt x="0" y="149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4977" y="2126118"/>
            <a:ext cx="0" cy="464638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7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8974" y="2592358"/>
            <a:ext cx="144066" cy="151568"/>
          </a:xfrm>
          <a:custGeom>
            <a:avLst/>
            <a:gdLst/>
            <a:ahLst/>
            <a:cxnLst/>
            <a:rect l="l" t="t" r="r" b="b"/>
            <a:pathLst>
              <a:path w="285750" h="300354">
                <a:moveTo>
                  <a:pt x="0" y="149987"/>
                </a:moveTo>
                <a:lnTo>
                  <a:pt x="7275" y="102591"/>
                </a:lnTo>
                <a:lnTo>
                  <a:pt x="27541" y="61420"/>
                </a:lnTo>
                <a:lnTo>
                  <a:pt x="58457" y="28947"/>
                </a:lnTo>
                <a:lnTo>
                  <a:pt x="97682" y="7649"/>
                </a:lnTo>
                <a:lnTo>
                  <a:pt x="142875" y="0"/>
                </a:lnTo>
                <a:lnTo>
                  <a:pt x="188018" y="7649"/>
                </a:lnTo>
                <a:lnTo>
                  <a:pt x="227237" y="28947"/>
                </a:lnTo>
                <a:lnTo>
                  <a:pt x="258171" y="61420"/>
                </a:lnTo>
                <a:lnTo>
                  <a:pt x="278462" y="102591"/>
                </a:lnTo>
                <a:lnTo>
                  <a:pt x="285750" y="149987"/>
                </a:lnTo>
                <a:lnTo>
                  <a:pt x="278462" y="197444"/>
                </a:lnTo>
                <a:lnTo>
                  <a:pt x="258171" y="238653"/>
                </a:lnTo>
                <a:lnTo>
                  <a:pt x="227237" y="271144"/>
                </a:lnTo>
                <a:lnTo>
                  <a:pt x="188018" y="292450"/>
                </a:lnTo>
                <a:lnTo>
                  <a:pt x="142875" y="300100"/>
                </a:lnTo>
                <a:lnTo>
                  <a:pt x="97682" y="292450"/>
                </a:lnTo>
                <a:lnTo>
                  <a:pt x="58457" y="271144"/>
                </a:lnTo>
                <a:lnTo>
                  <a:pt x="27541" y="238653"/>
                </a:lnTo>
                <a:lnTo>
                  <a:pt x="7275" y="197444"/>
                </a:lnTo>
                <a:lnTo>
                  <a:pt x="0" y="149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9511" y="2126118"/>
            <a:ext cx="0" cy="467201"/>
          </a:xfrm>
          <a:custGeom>
            <a:avLst/>
            <a:gdLst/>
            <a:ahLst/>
            <a:cxnLst/>
            <a:rect l="l" t="t" r="r" b="b"/>
            <a:pathLst>
              <a:path h="925829">
                <a:moveTo>
                  <a:pt x="0" y="0"/>
                </a:moveTo>
                <a:lnTo>
                  <a:pt x="0" y="9254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4471" y="2130925"/>
            <a:ext cx="0" cy="459831"/>
          </a:xfrm>
          <a:custGeom>
            <a:avLst/>
            <a:gdLst/>
            <a:ahLst/>
            <a:cxnLst/>
            <a:rect l="l" t="t" r="r" b="b"/>
            <a:pathLst>
              <a:path h="911225">
                <a:moveTo>
                  <a:pt x="0" y="0"/>
                </a:moveTo>
                <a:lnTo>
                  <a:pt x="0" y="9112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65513" y="2058826"/>
            <a:ext cx="502629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9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8714" y="2674903"/>
            <a:ext cx="499428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7197" y="1975512"/>
            <a:ext cx="145026" cy="151568"/>
          </a:xfrm>
          <a:custGeom>
            <a:avLst/>
            <a:gdLst/>
            <a:ahLst/>
            <a:cxnLst/>
            <a:rect l="l" t="t" r="r" b="b"/>
            <a:pathLst>
              <a:path w="287654" h="300354">
                <a:moveTo>
                  <a:pt x="143637" y="0"/>
                </a:moveTo>
                <a:lnTo>
                  <a:pt x="98218" y="7649"/>
                </a:lnTo>
                <a:lnTo>
                  <a:pt x="58786" y="28947"/>
                </a:lnTo>
                <a:lnTo>
                  <a:pt x="27700" y="61420"/>
                </a:lnTo>
                <a:lnTo>
                  <a:pt x="7318" y="102591"/>
                </a:lnTo>
                <a:lnTo>
                  <a:pt x="0" y="149987"/>
                </a:lnTo>
                <a:lnTo>
                  <a:pt x="7318" y="197444"/>
                </a:lnTo>
                <a:lnTo>
                  <a:pt x="27700" y="238653"/>
                </a:lnTo>
                <a:lnTo>
                  <a:pt x="58786" y="271145"/>
                </a:lnTo>
                <a:lnTo>
                  <a:pt x="98218" y="292450"/>
                </a:lnTo>
                <a:lnTo>
                  <a:pt x="143637" y="300100"/>
                </a:lnTo>
                <a:lnTo>
                  <a:pt x="189055" y="292450"/>
                </a:lnTo>
                <a:lnTo>
                  <a:pt x="228487" y="271145"/>
                </a:lnTo>
                <a:lnTo>
                  <a:pt x="259573" y="238653"/>
                </a:lnTo>
                <a:lnTo>
                  <a:pt x="279955" y="197444"/>
                </a:lnTo>
                <a:lnTo>
                  <a:pt x="287274" y="149987"/>
                </a:lnTo>
                <a:lnTo>
                  <a:pt x="279955" y="102591"/>
                </a:lnTo>
                <a:lnTo>
                  <a:pt x="259573" y="61420"/>
                </a:lnTo>
                <a:lnTo>
                  <a:pt x="228487" y="28947"/>
                </a:lnTo>
                <a:lnTo>
                  <a:pt x="189055" y="7649"/>
                </a:lnTo>
                <a:lnTo>
                  <a:pt x="143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7197" y="1975512"/>
            <a:ext cx="145026" cy="151568"/>
          </a:xfrm>
          <a:custGeom>
            <a:avLst/>
            <a:gdLst/>
            <a:ahLst/>
            <a:cxnLst/>
            <a:rect l="l" t="t" r="r" b="b"/>
            <a:pathLst>
              <a:path w="287654" h="300354">
                <a:moveTo>
                  <a:pt x="0" y="149987"/>
                </a:moveTo>
                <a:lnTo>
                  <a:pt x="7318" y="102591"/>
                </a:lnTo>
                <a:lnTo>
                  <a:pt x="27700" y="61420"/>
                </a:lnTo>
                <a:lnTo>
                  <a:pt x="58786" y="28947"/>
                </a:lnTo>
                <a:lnTo>
                  <a:pt x="98218" y="7649"/>
                </a:lnTo>
                <a:lnTo>
                  <a:pt x="143637" y="0"/>
                </a:lnTo>
                <a:lnTo>
                  <a:pt x="189055" y="7649"/>
                </a:lnTo>
                <a:lnTo>
                  <a:pt x="228487" y="28947"/>
                </a:lnTo>
                <a:lnTo>
                  <a:pt x="259573" y="61420"/>
                </a:lnTo>
                <a:lnTo>
                  <a:pt x="279955" y="102591"/>
                </a:lnTo>
                <a:lnTo>
                  <a:pt x="287274" y="149987"/>
                </a:lnTo>
                <a:lnTo>
                  <a:pt x="279955" y="197444"/>
                </a:lnTo>
                <a:lnTo>
                  <a:pt x="259573" y="238653"/>
                </a:lnTo>
                <a:lnTo>
                  <a:pt x="228487" y="271144"/>
                </a:lnTo>
                <a:lnTo>
                  <a:pt x="189055" y="292450"/>
                </a:lnTo>
                <a:lnTo>
                  <a:pt x="143637" y="300100"/>
                </a:lnTo>
                <a:lnTo>
                  <a:pt x="98218" y="292450"/>
                </a:lnTo>
                <a:lnTo>
                  <a:pt x="58786" y="271145"/>
                </a:lnTo>
                <a:lnTo>
                  <a:pt x="27700" y="238653"/>
                </a:lnTo>
                <a:lnTo>
                  <a:pt x="7318" y="197444"/>
                </a:lnTo>
                <a:lnTo>
                  <a:pt x="0" y="149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57197" y="2592358"/>
            <a:ext cx="145026" cy="151568"/>
          </a:xfrm>
          <a:custGeom>
            <a:avLst/>
            <a:gdLst/>
            <a:ahLst/>
            <a:cxnLst/>
            <a:rect l="l" t="t" r="r" b="b"/>
            <a:pathLst>
              <a:path w="287654" h="300354">
                <a:moveTo>
                  <a:pt x="143637" y="0"/>
                </a:moveTo>
                <a:lnTo>
                  <a:pt x="98218" y="7649"/>
                </a:lnTo>
                <a:lnTo>
                  <a:pt x="58786" y="28947"/>
                </a:lnTo>
                <a:lnTo>
                  <a:pt x="27700" y="61420"/>
                </a:lnTo>
                <a:lnTo>
                  <a:pt x="7318" y="102591"/>
                </a:lnTo>
                <a:lnTo>
                  <a:pt x="0" y="149987"/>
                </a:lnTo>
                <a:lnTo>
                  <a:pt x="7318" y="197444"/>
                </a:lnTo>
                <a:lnTo>
                  <a:pt x="27700" y="238653"/>
                </a:lnTo>
                <a:lnTo>
                  <a:pt x="58786" y="271144"/>
                </a:lnTo>
                <a:lnTo>
                  <a:pt x="98218" y="292450"/>
                </a:lnTo>
                <a:lnTo>
                  <a:pt x="143637" y="300100"/>
                </a:lnTo>
                <a:lnTo>
                  <a:pt x="189055" y="292450"/>
                </a:lnTo>
                <a:lnTo>
                  <a:pt x="228487" y="271144"/>
                </a:lnTo>
                <a:lnTo>
                  <a:pt x="259573" y="238653"/>
                </a:lnTo>
                <a:lnTo>
                  <a:pt x="279955" y="197444"/>
                </a:lnTo>
                <a:lnTo>
                  <a:pt x="287274" y="149987"/>
                </a:lnTo>
                <a:lnTo>
                  <a:pt x="279955" y="102591"/>
                </a:lnTo>
                <a:lnTo>
                  <a:pt x="259573" y="61420"/>
                </a:lnTo>
                <a:lnTo>
                  <a:pt x="228487" y="28947"/>
                </a:lnTo>
                <a:lnTo>
                  <a:pt x="189055" y="7649"/>
                </a:lnTo>
                <a:lnTo>
                  <a:pt x="143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57197" y="2592358"/>
            <a:ext cx="145026" cy="151568"/>
          </a:xfrm>
          <a:custGeom>
            <a:avLst/>
            <a:gdLst/>
            <a:ahLst/>
            <a:cxnLst/>
            <a:rect l="l" t="t" r="r" b="b"/>
            <a:pathLst>
              <a:path w="287654" h="300354">
                <a:moveTo>
                  <a:pt x="0" y="149987"/>
                </a:moveTo>
                <a:lnTo>
                  <a:pt x="7318" y="102591"/>
                </a:lnTo>
                <a:lnTo>
                  <a:pt x="27700" y="61420"/>
                </a:lnTo>
                <a:lnTo>
                  <a:pt x="58786" y="28947"/>
                </a:lnTo>
                <a:lnTo>
                  <a:pt x="98218" y="7649"/>
                </a:lnTo>
                <a:lnTo>
                  <a:pt x="143637" y="0"/>
                </a:lnTo>
                <a:lnTo>
                  <a:pt x="189055" y="7649"/>
                </a:lnTo>
                <a:lnTo>
                  <a:pt x="228487" y="28947"/>
                </a:lnTo>
                <a:lnTo>
                  <a:pt x="259573" y="61420"/>
                </a:lnTo>
                <a:lnTo>
                  <a:pt x="279955" y="102591"/>
                </a:lnTo>
                <a:lnTo>
                  <a:pt x="287274" y="149987"/>
                </a:lnTo>
                <a:lnTo>
                  <a:pt x="279955" y="197444"/>
                </a:lnTo>
                <a:lnTo>
                  <a:pt x="259573" y="238653"/>
                </a:lnTo>
                <a:lnTo>
                  <a:pt x="228487" y="271144"/>
                </a:lnTo>
                <a:lnTo>
                  <a:pt x="189055" y="292450"/>
                </a:lnTo>
                <a:lnTo>
                  <a:pt x="143637" y="300100"/>
                </a:lnTo>
                <a:lnTo>
                  <a:pt x="98218" y="292450"/>
                </a:lnTo>
                <a:lnTo>
                  <a:pt x="58786" y="271144"/>
                </a:lnTo>
                <a:lnTo>
                  <a:pt x="27700" y="238653"/>
                </a:lnTo>
                <a:lnTo>
                  <a:pt x="7318" y="197444"/>
                </a:lnTo>
                <a:lnTo>
                  <a:pt x="0" y="149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12663" y="1975512"/>
            <a:ext cx="144066" cy="151568"/>
          </a:xfrm>
          <a:custGeom>
            <a:avLst/>
            <a:gdLst/>
            <a:ahLst/>
            <a:cxnLst/>
            <a:rect l="l" t="t" r="r" b="b"/>
            <a:pathLst>
              <a:path w="285750" h="300354">
                <a:moveTo>
                  <a:pt x="142875" y="0"/>
                </a:moveTo>
                <a:lnTo>
                  <a:pt x="97731" y="7649"/>
                </a:lnTo>
                <a:lnTo>
                  <a:pt x="58512" y="28947"/>
                </a:lnTo>
                <a:lnTo>
                  <a:pt x="27578" y="61420"/>
                </a:lnTo>
                <a:lnTo>
                  <a:pt x="7287" y="102591"/>
                </a:lnTo>
                <a:lnTo>
                  <a:pt x="0" y="149987"/>
                </a:lnTo>
                <a:lnTo>
                  <a:pt x="7287" y="197444"/>
                </a:lnTo>
                <a:lnTo>
                  <a:pt x="27578" y="238653"/>
                </a:lnTo>
                <a:lnTo>
                  <a:pt x="58512" y="271145"/>
                </a:lnTo>
                <a:lnTo>
                  <a:pt x="97731" y="292450"/>
                </a:lnTo>
                <a:lnTo>
                  <a:pt x="142875" y="300100"/>
                </a:lnTo>
                <a:lnTo>
                  <a:pt x="188018" y="292450"/>
                </a:lnTo>
                <a:lnTo>
                  <a:pt x="227237" y="271145"/>
                </a:lnTo>
                <a:lnTo>
                  <a:pt x="258171" y="238653"/>
                </a:lnTo>
                <a:lnTo>
                  <a:pt x="278462" y="197444"/>
                </a:lnTo>
                <a:lnTo>
                  <a:pt x="285750" y="149987"/>
                </a:lnTo>
                <a:lnTo>
                  <a:pt x="278462" y="102591"/>
                </a:lnTo>
                <a:lnTo>
                  <a:pt x="258171" y="61420"/>
                </a:lnTo>
                <a:lnTo>
                  <a:pt x="227237" y="28947"/>
                </a:lnTo>
                <a:lnTo>
                  <a:pt x="188018" y="7649"/>
                </a:lnTo>
                <a:lnTo>
                  <a:pt x="142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2663" y="1975512"/>
            <a:ext cx="144066" cy="151568"/>
          </a:xfrm>
          <a:custGeom>
            <a:avLst/>
            <a:gdLst/>
            <a:ahLst/>
            <a:cxnLst/>
            <a:rect l="l" t="t" r="r" b="b"/>
            <a:pathLst>
              <a:path w="285750" h="300354">
                <a:moveTo>
                  <a:pt x="0" y="149987"/>
                </a:moveTo>
                <a:lnTo>
                  <a:pt x="7287" y="102591"/>
                </a:lnTo>
                <a:lnTo>
                  <a:pt x="27578" y="61420"/>
                </a:lnTo>
                <a:lnTo>
                  <a:pt x="58512" y="28947"/>
                </a:lnTo>
                <a:lnTo>
                  <a:pt x="97731" y="7649"/>
                </a:lnTo>
                <a:lnTo>
                  <a:pt x="142875" y="0"/>
                </a:lnTo>
                <a:lnTo>
                  <a:pt x="188018" y="7649"/>
                </a:lnTo>
                <a:lnTo>
                  <a:pt x="227237" y="28947"/>
                </a:lnTo>
                <a:lnTo>
                  <a:pt x="258171" y="61420"/>
                </a:lnTo>
                <a:lnTo>
                  <a:pt x="278462" y="102591"/>
                </a:lnTo>
                <a:lnTo>
                  <a:pt x="285750" y="149987"/>
                </a:lnTo>
                <a:lnTo>
                  <a:pt x="278462" y="197444"/>
                </a:lnTo>
                <a:lnTo>
                  <a:pt x="258171" y="238653"/>
                </a:lnTo>
                <a:lnTo>
                  <a:pt x="227237" y="271144"/>
                </a:lnTo>
                <a:lnTo>
                  <a:pt x="188018" y="292450"/>
                </a:lnTo>
                <a:lnTo>
                  <a:pt x="142875" y="300100"/>
                </a:lnTo>
                <a:lnTo>
                  <a:pt x="97731" y="292450"/>
                </a:lnTo>
                <a:lnTo>
                  <a:pt x="58512" y="271145"/>
                </a:lnTo>
                <a:lnTo>
                  <a:pt x="27578" y="238653"/>
                </a:lnTo>
                <a:lnTo>
                  <a:pt x="7287" y="197444"/>
                </a:lnTo>
                <a:lnTo>
                  <a:pt x="0" y="149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8730" y="2130925"/>
            <a:ext cx="0" cy="470406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17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12663" y="2592358"/>
            <a:ext cx="144066" cy="151568"/>
          </a:xfrm>
          <a:custGeom>
            <a:avLst/>
            <a:gdLst/>
            <a:ahLst/>
            <a:cxnLst/>
            <a:rect l="l" t="t" r="r" b="b"/>
            <a:pathLst>
              <a:path w="285750" h="300354">
                <a:moveTo>
                  <a:pt x="142875" y="0"/>
                </a:moveTo>
                <a:lnTo>
                  <a:pt x="97731" y="7649"/>
                </a:lnTo>
                <a:lnTo>
                  <a:pt x="58512" y="28947"/>
                </a:lnTo>
                <a:lnTo>
                  <a:pt x="27578" y="61420"/>
                </a:lnTo>
                <a:lnTo>
                  <a:pt x="7287" y="102591"/>
                </a:lnTo>
                <a:lnTo>
                  <a:pt x="0" y="149987"/>
                </a:lnTo>
                <a:lnTo>
                  <a:pt x="7287" y="197444"/>
                </a:lnTo>
                <a:lnTo>
                  <a:pt x="27578" y="238653"/>
                </a:lnTo>
                <a:lnTo>
                  <a:pt x="58512" y="271144"/>
                </a:lnTo>
                <a:lnTo>
                  <a:pt x="97731" y="292450"/>
                </a:lnTo>
                <a:lnTo>
                  <a:pt x="142875" y="300100"/>
                </a:lnTo>
                <a:lnTo>
                  <a:pt x="188018" y="292450"/>
                </a:lnTo>
                <a:lnTo>
                  <a:pt x="227237" y="271144"/>
                </a:lnTo>
                <a:lnTo>
                  <a:pt x="258171" y="238653"/>
                </a:lnTo>
                <a:lnTo>
                  <a:pt x="278462" y="197444"/>
                </a:lnTo>
                <a:lnTo>
                  <a:pt x="285750" y="149987"/>
                </a:lnTo>
                <a:lnTo>
                  <a:pt x="278462" y="102591"/>
                </a:lnTo>
                <a:lnTo>
                  <a:pt x="258171" y="61420"/>
                </a:lnTo>
                <a:lnTo>
                  <a:pt x="227237" y="28947"/>
                </a:lnTo>
                <a:lnTo>
                  <a:pt x="188018" y="7649"/>
                </a:lnTo>
                <a:lnTo>
                  <a:pt x="142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12663" y="2592358"/>
            <a:ext cx="144066" cy="151568"/>
          </a:xfrm>
          <a:custGeom>
            <a:avLst/>
            <a:gdLst/>
            <a:ahLst/>
            <a:cxnLst/>
            <a:rect l="l" t="t" r="r" b="b"/>
            <a:pathLst>
              <a:path w="285750" h="300354">
                <a:moveTo>
                  <a:pt x="0" y="149987"/>
                </a:moveTo>
                <a:lnTo>
                  <a:pt x="7287" y="102591"/>
                </a:lnTo>
                <a:lnTo>
                  <a:pt x="27578" y="61420"/>
                </a:lnTo>
                <a:lnTo>
                  <a:pt x="58512" y="28947"/>
                </a:lnTo>
                <a:lnTo>
                  <a:pt x="97731" y="7649"/>
                </a:lnTo>
                <a:lnTo>
                  <a:pt x="142875" y="0"/>
                </a:lnTo>
                <a:lnTo>
                  <a:pt x="188018" y="7649"/>
                </a:lnTo>
                <a:lnTo>
                  <a:pt x="227237" y="28947"/>
                </a:lnTo>
                <a:lnTo>
                  <a:pt x="258171" y="61420"/>
                </a:lnTo>
                <a:lnTo>
                  <a:pt x="278462" y="102591"/>
                </a:lnTo>
                <a:lnTo>
                  <a:pt x="285750" y="149987"/>
                </a:lnTo>
                <a:lnTo>
                  <a:pt x="278462" y="197444"/>
                </a:lnTo>
                <a:lnTo>
                  <a:pt x="258171" y="238653"/>
                </a:lnTo>
                <a:lnTo>
                  <a:pt x="227237" y="271144"/>
                </a:lnTo>
                <a:lnTo>
                  <a:pt x="188018" y="292450"/>
                </a:lnTo>
                <a:lnTo>
                  <a:pt x="142875" y="300100"/>
                </a:lnTo>
                <a:lnTo>
                  <a:pt x="97731" y="292450"/>
                </a:lnTo>
                <a:lnTo>
                  <a:pt x="58512" y="271144"/>
                </a:lnTo>
                <a:lnTo>
                  <a:pt x="27578" y="238653"/>
                </a:lnTo>
                <a:lnTo>
                  <a:pt x="7287" y="197444"/>
                </a:lnTo>
                <a:lnTo>
                  <a:pt x="0" y="149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33199" y="2126118"/>
            <a:ext cx="0" cy="470406"/>
          </a:xfrm>
          <a:custGeom>
            <a:avLst/>
            <a:gdLst/>
            <a:ahLst/>
            <a:cxnLst/>
            <a:rect l="l" t="t" r="r" b="b"/>
            <a:pathLst>
              <a:path h="932179">
                <a:moveTo>
                  <a:pt x="0" y="0"/>
                </a:moveTo>
                <a:lnTo>
                  <a:pt x="0" y="9317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2031" y="2058826"/>
            <a:ext cx="512233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10867" y="2674903"/>
            <a:ext cx="498787" cy="0"/>
          </a:xfrm>
          <a:custGeom>
            <a:avLst/>
            <a:gdLst/>
            <a:ahLst/>
            <a:cxnLst/>
            <a:rect l="l" t="t" r="r" b="b"/>
            <a:pathLst>
              <a:path w="989329">
                <a:moveTo>
                  <a:pt x="0" y="0"/>
                </a:moveTo>
                <a:lnTo>
                  <a:pt x="9889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03801" y="1692756"/>
            <a:ext cx="151429" cy="145159"/>
          </a:xfrm>
          <a:custGeom>
            <a:avLst/>
            <a:gdLst/>
            <a:ahLst/>
            <a:cxnLst/>
            <a:rect l="l" t="t" r="r" b="b"/>
            <a:pathLst>
              <a:path w="300354" h="287654">
                <a:moveTo>
                  <a:pt x="149987" y="0"/>
                </a:moveTo>
                <a:lnTo>
                  <a:pt x="102542" y="7318"/>
                </a:lnTo>
                <a:lnTo>
                  <a:pt x="61365" y="27700"/>
                </a:lnTo>
                <a:lnTo>
                  <a:pt x="28911" y="58786"/>
                </a:lnTo>
                <a:lnTo>
                  <a:pt x="7637" y="98218"/>
                </a:lnTo>
                <a:lnTo>
                  <a:pt x="0" y="143637"/>
                </a:lnTo>
                <a:lnTo>
                  <a:pt x="7637" y="189055"/>
                </a:lnTo>
                <a:lnTo>
                  <a:pt x="28911" y="228487"/>
                </a:lnTo>
                <a:lnTo>
                  <a:pt x="61365" y="259573"/>
                </a:lnTo>
                <a:lnTo>
                  <a:pt x="102542" y="279955"/>
                </a:lnTo>
                <a:lnTo>
                  <a:pt x="149987" y="287274"/>
                </a:lnTo>
                <a:lnTo>
                  <a:pt x="197382" y="279955"/>
                </a:lnTo>
                <a:lnTo>
                  <a:pt x="238553" y="259573"/>
                </a:lnTo>
                <a:lnTo>
                  <a:pt x="271026" y="228487"/>
                </a:lnTo>
                <a:lnTo>
                  <a:pt x="292324" y="189055"/>
                </a:lnTo>
                <a:lnTo>
                  <a:pt x="299974" y="143637"/>
                </a:lnTo>
                <a:lnTo>
                  <a:pt x="292324" y="98218"/>
                </a:lnTo>
                <a:lnTo>
                  <a:pt x="271026" y="58786"/>
                </a:lnTo>
                <a:lnTo>
                  <a:pt x="238553" y="27700"/>
                </a:lnTo>
                <a:lnTo>
                  <a:pt x="197382" y="7318"/>
                </a:lnTo>
                <a:lnTo>
                  <a:pt x="149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03801" y="1692756"/>
            <a:ext cx="151429" cy="145159"/>
          </a:xfrm>
          <a:custGeom>
            <a:avLst/>
            <a:gdLst/>
            <a:ahLst/>
            <a:cxnLst/>
            <a:rect l="l" t="t" r="r" b="b"/>
            <a:pathLst>
              <a:path w="300354" h="287654">
                <a:moveTo>
                  <a:pt x="0" y="143637"/>
                </a:moveTo>
                <a:lnTo>
                  <a:pt x="7637" y="98218"/>
                </a:lnTo>
                <a:lnTo>
                  <a:pt x="28911" y="58786"/>
                </a:lnTo>
                <a:lnTo>
                  <a:pt x="61365" y="27700"/>
                </a:lnTo>
                <a:lnTo>
                  <a:pt x="102542" y="7318"/>
                </a:lnTo>
                <a:lnTo>
                  <a:pt x="149987" y="0"/>
                </a:lnTo>
                <a:lnTo>
                  <a:pt x="197382" y="7318"/>
                </a:lnTo>
                <a:lnTo>
                  <a:pt x="238553" y="27700"/>
                </a:lnTo>
                <a:lnTo>
                  <a:pt x="271026" y="58786"/>
                </a:lnTo>
                <a:lnTo>
                  <a:pt x="292324" y="98218"/>
                </a:lnTo>
                <a:lnTo>
                  <a:pt x="299974" y="143637"/>
                </a:lnTo>
                <a:lnTo>
                  <a:pt x="292324" y="189055"/>
                </a:lnTo>
                <a:lnTo>
                  <a:pt x="271026" y="228487"/>
                </a:lnTo>
                <a:lnTo>
                  <a:pt x="238553" y="259573"/>
                </a:lnTo>
                <a:lnTo>
                  <a:pt x="197382" y="279955"/>
                </a:lnTo>
                <a:lnTo>
                  <a:pt x="149987" y="287274"/>
                </a:lnTo>
                <a:lnTo>
                  <a:pt x="102542" y="279955"/>
                </a:lnTo>
                <a:lnTo>
                  <a:pt x="61365" y="259573"/>
                </a:lnTo>
                <a:lnTo>
                  <a:pt x="28911" y="228487"/>
                </a:lnTo>
                <a:lnTo>
                  <a:pt x="7637" y="189055"/>
                </a:lnTo>
                <a:lnTo>
                  <a:pt x="0" y="1436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03801" y="2309538"/>
            <a:ext cx="151429" cy="145159"/>
          </a:xfrm>
          <a:custGeom>
            <a:avLst/>
            <a:gdLst/>
            <a:ahLst/>
            <a:cxnLst/>
            <a:rect l="l" t="t" r="r" b="b"/>
            <a:pathLst>
              <a:path w="300354" h="287654">
                <a:moveTo>
                  <a:pt x="149987" y="0"/>
                </a:moveTo>
                <a:lnTo>
                  <a:pt x="102542" y="7331"/>
                </a:lnTo>
                <a:lnTo>
                  <a:pt x="61365" y="27744"/>
                </a:lnTo>
                <a:lnTo>
                  <a:pt x="28911" y="58869"/>
                </a:lnTo>
                <a:lnTo>
                  <a:pt x="7637" y="98332"/>
                </a:lnTo>
                <a:lnTo>
                  <a:pt x="0" y="143763"/>
                </a:lnTo>
                <a:lnTo>
                  <a:pt x="7637" y="189182"/>
                </a:lnTo>
                <a:lnTo>
                  <a:pt x="28911" y="228614"/>
                </a:lnTo>
                <a:lnTo>
                  <a:pt x="61365" y="259700"/>
                </a:lnTo>
                <a:lnTo>
                  <a:pt x="102542" y="280082"/>
                </a:lnTo>
                <a:lnTo>
                  <a:pt x="149987" y="287400"/>
                </a:lnTo>
                <a:lnTo>
                  <a:pt x="197382" y="280082"/>
                </a:lnTo>
                <a:lnTo>
                  <a:pt x="238553" y="259700"/>
                </a:lnTo>
                <a:lnTo>
                  <a:pt x="271026" y="228614"/>
                </a:lnTo>
                <a:lnTo>
                  <a:pt x="292324" y="189182"/>
                </a:lnTo>
                <a:lnTo>
                  <a:pt x="299974" y="143763"/>
                </a:lnTo>
                <a:lnTo>
                  <a:pt x="292324" y="98332"/>
                </a:lnTo>
                <a:lnTo>
                  <a:pt x="271026" y="58869"/>
                </a:lnTo>
                <a:lnTo>
                  <a:pt x="238553" y="27744"/>
                </a:lnTo>
                <a:lnTo>
                  <a:pt x="197382" y="7331"/>
                </a:lnTo>
                <a:lnTo>
                  <a:pt x="149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03801" y="2309538"/>
            <a:ext cx="151429" cy="145159"/>
          </a:xfrm>
          <a:custGeom>
            <a:avLst/>
            <a:gdLst/>
            <a:ahLst/>
            <a:cxnLst/>
            <a:rect l="l" t="t" r="r" b="b"/>
            <a:pathLst>
              <a:path w="300354" h="287654">
                <a:moveTo>
                  <a:pt x="0" y="143763"/>
                </a:moveTo>
                <a:lnTo>
                  <a:pt x="7637" y="98332"/>
                </a:lnTo>
                <a:lnTo>
                  <a:pt x="28911" y="58869"/>
                </a:lnTo>
                <a:lnTo>
                  <a:pt x="61365" y="27744"/>
                </a:lnTo>
                <a:lnTo>
                  <a:pt x="102542" y="7331"/>
                </a:lnTo>
                <a:lnTo>
                  <a:pt x="149987" y="0"/>
                </a:lnTo>
                <a:lnTo>
                  <a:pt x="197382" y="7331"/>
                </a:lnTo>
                <a:lnTo>
                  <a:pt x="238553" y="27744"/>
                </a:lnTo>
                <a:lnTo>
                  <a:pt x="271026" y="58869"/>
                </a:lnTo>
                <a:lnTo>
                  <a:pt x="292324" y="98332"/>
                </a:lnTo>
                <a:lnTo>
                  <a:pt x="299974" y="143763"/>
                </a:lnTo>
                <a:lnTo>
                  <a:pt x="292324" y="189182"/>
                </a:lnTo>
                <a:lnTo>
                  <a:pt x="271026" y="228614"/>
                </a:lnTo>
                <a:lnTo>
                  <a:pt x="238553" y="259700"/>
                </a:lnTo>
                <a:lnTo>
                  <a:pt x="197382" y="280082"/>
                </a:lnTo>
                <a:lnTo>
                  <a:pt x="149987" y="287400"/>
                </a:lnTo>
                <a:lnTo>
                  <a:pt x="102542" y="280082"/>
                </a:lnTo>
                <a:lnTo>
                  <a:pt x="61365" y="259700"/>
                </a:lnTo>
                <a:lnTo>
                  <a:pt x="28911" y="228614"/>
                </a:lnTo>
                <a:lnTo>
                  <a:pt x="7637" y="189182"/>
                </a:lnTo>
                <a:lnTo>
                  <a:pt x="0" y="14376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58499" y="1692756"/>
            <a:ext cx="152069" cy="145159"/>
          </a:xfrm>
          <a:custGeom>
            <a:avLst/>
            <a:gdLst/>
            <a:ahLst/>
            <a:cxnLst/>
            <a:rect l="l" t="t" r="r" b="b"/>
            <a:pathLst>
              <a:path w="301625" h="287654">
                <a:moveTo>
                  <a:pt x="150749" y="0"/>
                </a:moveTo>
                <a:lnTo>
                  <a:pt x="103079" y="7318"/>
                </a:lnTo>
                <a:lnTo>
                  <a:pt x="61694" y="27700"/>
                </a:lnTo>
                <a:lnTo>
                  <a:pt x="29069" y="58786"/>
                </a:lnTo>
                <a:lnTo>
                  <a:pt x="7679" y="98218"/>
                </a:lnTo>
                <a:lnTo>
                  <a:pt x="0" y="143637"/>
                </a:lnTo>
                <a:lnTo>
                  <a:pt x="7679" y="189055"/>
                </a:lnTo>
                <a:lnTo>
                  <a:pt x="29069" y="228487"/>
                </a:lnTo>
                <a:lnTo>
                  <a:pt x="61694" y="259573"/>
                </a:lnTo>
                <a:lnTo>
                  <a:pt x="103079" y="279955"/>
                </a:lnTo>
                <a:lnTo>
                  <a:pt x="150749" y="287274"/>
                </a:lnTo>
                <a:lnTo>
                  <a:pt x="198431" y="279955"/>
                </a:lnTo>
                <a:lnTo>
                  <a:pt x="239848" y="259573"/>
                </a:lnTo>
                <a:lnTo>
                  <a:pt x="272510" y="228487"/>
                </a:lnTo>
                <a:lnTo>
                  <a:pt x="293931" y="189055"/>
                </a:lnTo>
                <a:lnTo>
                  <a:pt x="301625" y="143637"/>
                </a:lnTo>
                <a:lnTo>
                  <a:pt x="293931" y="98218"/>
                </a:lnTo>
                <a:lnTo>
                  <a:pt x="272510" y="58786"/>
                </a:lnTo>
                <a:lnTo>
                  <a:pt x="239848" y="27700"/>
                </a:lnTo>
                <a:lnTo>
                  <a:pt x="198431" y="7318"/>
                </a:lnTo>
                <a:lnTo>
                  <a:pt x="150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58499" y="1692756"/>
            <a:ext cx="152069" cy="145159"/>
          </a:xfrm>
          <a:custGeom>
            <a:avLst/>
            <a:gdLst/>
            <a:ahLst/>
            <a:cxnLst/>
            <a:rect l="l" t="t" r="r" b="b"/>
            <a:pathLst>
              <a:path w="301625" h="287654">
                <a:moveTo>
                  <a:pt x="0" y="143637"/>
                </a:moveTo>
                <a:lnTo>
                  <a:pt x="7679" y="98218"/>
                </a:lnTo>
                <a:lnTo>
                  <a:pt x="29069" y="58786"/>
                </a:lnTo>
                <a:lnTo>
                  <a:pt x="61694" y="27700"/>
                </a:lnTo>
                <a:lnTo>
                  <a:pt x="103079" y="7318"/>
                </a:lnTo>
                <a:lnTo>
                  <a:pt x="150749" y="0"/>
                </a:lnTo>
                <a:lnTo>
                  <a:pt x="198431" y="7318"/>
                </a:lnTo>
                <a:lnTo>
                  <a:pt x="239848" y="27700"/>
                </a:lnTo>
                <a:lnTo>
                  <a:pt x="272510" y="58786"/>
                </a:lnTo>
                <a:lnTo>
                  <a:pt x="293931" y="98218"/>
                </a:lnTo>
                <a:lnTo>
                  <a:pt x="301625" y="143637"/>
                </a:lnTo>
                <a:lnTo>
                  <a:pt x="293931" y="189055"/>
                </a:lnTo>
                <a:lnTo>
                  <a:pt x="272510" y="228487"/>
                </a:lnTo>
                <a:lnTo>
                  <a:pt x="239848" y="259573"/>
                </a:lnTo>
                <a:lnTo>
                  <a:pt x="198431" y="279955"/>
                </a:lnTo>
                <a:lnTo>
                  <a:pt x="150749" y="287274"/>
                </a:lnTo>
                <a:lnTo>
                  <a:pt x="103079" y="279955"/>
                </a:lnTo>
                <a:lnTo>
                  <a:pt x="61694" y="259573"/>
                </a:lnTo>
                <a:lnTo>
                  <a:pt x="29069" y="228487"/>
                </a:lnTo>
                <a:lnTo>
                  <a:pt x="7679" y="189055"/>
                </a:lnTo>
                <a:lnTo>
                  <a:pt x="0" y="1436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34501" y="1837722"/>
            <a:ext cx="0" cy="467842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58499" y="2309538"/>
            <a:ext cx="152069" cy="145159"/>
          </a:xfrm>
          <a:custGeom>
            <a:avLst/>
            <a:gdLst/>
            <a:ahLst/>
            <a:cxnLst/>
            <a:rect l="l" t="t" r="r" b="b"/>
            <a:pathLst>
              <a:path w="301625" h="287654">
                <a:moveTo>
                  <a:pt x="150749" y="0"/>
                </a:moveTo>
                <a:lnTo>
                  <a:pt x="103079" y="7331"/>
                </a:lnTo>
                <a:lnTo>
                  <a:pt x="61694" y="27744"/>
                </a:lnTo>
                <a:lnTo>
                  <a:pt x="29069" y="58869"/>
                </a:lnTo>
                <a:lnTo>
                  <a:pt x="7679" y="98332"/>
                </a:lnTo>
                <a:lnTo>
                  <a:pt x="0" y="143763"/>
                </a:lnTo>
                <a:lnTo>
                  <a:pt x="7679" y="189182"/>
                </a:lnTo>
                <a:lnTo>
                  <a:pt x="29069" y="228614"/>
                </a:lnTo>
                <a:lnTo>
                  <a:pt x="61694" y="259700"/>
                </a:lnTo>
                <a:lnTo>
                  <a:pt x="103079" y="280082"/>
                </a:lnTo>
                <a:lnTo>
                  <a:pt x="150749" y="287400"/>
                </a:lnTo>
                <a:lnTo>
                  <a:pt x="198431" y="280082"/>
                </a:lnTo>
                <a:lnTo>
                  <a:pt x="239848" y="259700"/>
                </a:lnTo>
                <a:lnTo>
                  <a:pt x="272510" y="228614"/>
                </a:lnTo>
                <a:lnTo>
                  <a:pt x="293931" y="189182"/>
                </a:lnTo>
                <a:lnTo>
                  <a:pt x="301625" y="143763"/>
                </a:lnTo>
                <a:lnTo>
                  <a:pt x="293931" y="98332"/>
                </a:lnTo>
                <a:lnTo>
                  <a:pt x="272510" y="58869"/>
                </a:lnTo>
                <a:lnTo>
                  <a:pt x="239848" y="27744"/>
                </a:lnTo>
                <a:lnTo>
                  <a:pt x="198431" y="7331"/>
                </a:lnTo>
                <a:lnTo>
                  <a:pt x="150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58499" y="2309538"/>
            <a:ext cx="152069" cy="145159"/>
          </a:xfrm>
          <a:custGeom>
            <a:avLst/>
            <a:gdLst/>
            <a:ahLst/>
            <a:cxnLst/>
            <a:rect l="l" t="t" r="r" b="b"/>
            <a:pathLst>
              <a:path w="301625" h="287654">
                <a:moveTo>
                  <a:pt x="0" y="143763"/>
                </a:moveTo>
                <a:lnTo>
                  <a:pt x="7679" y="98332"/>
                </a:lnTo>
                <a:lnTo>
                  <a:pt x="29069" y="58869"/>
                </a:lnTo>
                <a:lnTo>
                  <a:pt x="61694" y="27744"/>
                </a:lnTo>
                <a:lnTo>
                  <a:pt x="103079" y="7331"/>
                </a:lnTo>
                <a:lnTo>
                  <a:pt x="150749" y="0"/>
                </a:lnTo>
                <a:lnTo>
                  <a:pt x="198431" y="7331"/>
                </a:lnTo>
                <a:lnTo>
                  <a:pt x="239848" y="27744"/>
                </a:lnTo>
                <a:lnTo>
                  <a:pt x="272510" y="58869"/>
                </a:lnTo>
                <a:lnTo>
                  <a:pt x="293931" y="98332"/>
                </a:lnTo>
                <a:lnTo>
                  <a:pt x="301625" y="143763"/>
                </a:lnTo>
                <a:lnTo>
                  <a:pt x="293931" y="189182"/>
                </a:lnTo>
                <a:lnTo>
                  <a:pt x="272510" y="228614"/>
                </a:lnTo>
                <a:lnTo>
                  <a:pt x="239848" y="259700"/>
                </a:lnTo>
                <a:lnTo>
                  <a:pt x="198431" y="280082"/>
                </a:lnTo>
                <a:lnTo>
                  <a:pt x="150749" y="287400"/>
                </a:lnTo>
                <a:lnTo>
                  <a:pt x="103079" y="280082"/>
                </a:lnTo>
                <a:lnTo>
                  <a:pt x="61694" y="259700"/>
                </a:lnTo>
                <a:lnTo>
                  <a:pt x="29069" y="228614"/>
                </a:lnTo>
                <a:lnTo>
                  <a:pt x="7679" y="189182"/>
                </a:lnTo>
                <a:lnTo>
                  <a:pt x="0" y="14376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87038" y="1835351"/>
            <a:ext cx="0" cy="475212"/>
          </a:xfrm>
          <a:custGeom>
            <a:avLst/>
            <a:gdLst/>
            <a:ahLst/>
            <a:cxnLst/>
            <a:rect l="l" t="t" r="r" b="b"/>
            <a:pathLst>
              <a:path h="941704">
                <a:moveTo>
                  <a:pt x="0" y="0"/>
                </a:moveTo>
                <a:lnTo>
                  <a:pt x="0" y="9413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58239" y="1768059"/>
            <a:ext cx="502629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9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61440" y="2384841"/>
            <a:ext cx="493985" cy="0"/>
          </a:xfrm>
          <a:custGeom>
            <a:avLst/>
            <a:gdLst/>
            <a:ahLst/>
            <a:cxnLst/>
            <a:rect l="l" t="t" r="r" b="b"/>
            <a:pathLst>
              <a:path w="979804">
                <a:moveTo>
                  <a:pt x="0" y="0"/>
                </a:moveTo>
                <a:lnTo>
                  <a:pt x="97955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39665" y="2907542"/>
            <a:ext cx="426434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One-cube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596247" y="2907542"/>
            <a:ext cx="424833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10" dirty="0">
                <a:latin typeface="Arial"/>
                <a:cs typeface="Arial"/>
              </a:rPr>
              <a:t>Two-cube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19268" y="2907542"/>
            <a:ext cx="496226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Three-cube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87671" y="1990059"/>
            <a:ext cx="108209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spc="-38" dirty="0">
                <a:latin typeface="Arial"/>
                <a:cs typeface="Arial"/>
              </a:rPr>
              <a:t>1</a:t>
            </a:r>
            <a:r>
              <a:rPr sz="700" b="1" dirty="0">
                <a:latin typeface="Arial"/>
                <a:cs typeface="Arial"/>
              </a:rPr>
              <a:t>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34382" y="1992494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01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22212" y="1981279"/>
            <a:ext cx="63069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dirty="0">
                <a:latin typeface="Arial"/>
                <a:cs typeface="Arial"/>
              </a:rPr>
              <a:t>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9779" y="2598254"/>
            <a:ext cx="63069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dirty="0">
                <a:latin typeface="Arial"/>
                <a:cs typeface="Arial"/>
              </a:rPr>
              <a:t>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27338" y="2609470"/>
            <a:ext cx="11269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spc="-3" dirty="0">
                <a:latin typeface="Arial"/>
                <a:cs typeface="Arial"/>
              </a:rPr>
              <a:t>00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76466" y="2602971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10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23901" y="1864255"/>
            <a:ext cx="162634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spc="-3" dirty="0">
                <a:latin typeface="Arial"/>
                <a:cs typeface="Arial"/>
              </a:rPr>
              <a:t>010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54231" y="2012490"/>
            <a:ext cx="158152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spc="-38" dirty="0">
                <a:latin typeface="Arial"/>
                <a:cs typeface="Arial"/>
              </a:rPr>
              <a:t>1</a:t>
            </a:r>
            <a:r>
              <a:rPr sz="700" b="1" dirty="0">
                <a:latin typeface="Arial"/>
                <a:cs typeface="Arial"/>
              </a:rPr>
              <a:t>10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35494" y="1567079"/>
            <a:ext cx="158152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dirty="0">
                <a:latin typeface="Arial"/>
                <a:cs typeface="Arial"/>
              </a:rPr>
              <a:t>0</a:t>
            </a:r>
            <a:r>
              <a:rPr sz="700" b="1" spc="-38" dirty="0">
                <a:latin typeface="Arial"/>
                <a:cs typeface="Arial"/>
              </a:rPr>
              <a:t>1</a:t>
            </a:r>
            <a:r>
              <a:rPr sz="700" b="1" dirty="0">
                <a:latin typeface="Arial"/>
                <a:cs typeface="Arial"/>
              </a:rPr>
              <a:t>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63122" y="1587843"/>
            <a:ext cx="148868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spc="-38" dirty="0">
                <a:latin typeface="Arial"/>
                <a:cs typeface="Arial"/>
              </a:rPr>
              <a:t>111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15050" y="2319343"/>
            <a:ext cx="162634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101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60507" y="2629465"/>
            <a:ext cx="162634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100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09897" y="2413937"/>
            <a:ext cx="162634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spc="-3" dirty="0">
                <a:latin typeface="Arial"/>
                <a:cs typeface="Arial"/>
              </a:rPr>
              <a:t>001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95244" y="2684068"/>
            <a:ext cx="162634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spc="-3" dirty="0">
                <a:latin typeface="Arial"/>
                <a:cs typeface="Arial"/>
              </a:rPr>
              <a:t>000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3357" y="374401"/>
            <a:ext cx="2907885" cy="1408096"/>
          </a:xfrm>
          <a:prstGeom prst="rect">
            <a:avLst/>
          </a:prstGeom>
        </p:spPr>
        <p:txBody>
          <a:bodyPr vert="horz" wrap="square" lIns="0" tIns="16972" rIns="0" bIns="0" rtlCol="0">
            <a:spAutoFit/>
          </a:bodyPr>
          <a:lstStyle/>
          <a:p>
            <a:pPr marL="186054" lvl="1" indent="-179649">
              <a:spcBef>
                <a:spcPts val="134"/>
              </a:spcBef>
              <a:buSzPct val="94444"/>
              <a:buAutoNum type="alphaLcPeriod" startAt="4"/>
              <a:tabLst>
                <a:tab pos="186374" algn="l"/>
              </a:tabLst>
            </a:pPr>
            <a:r>
              <a:rPr sz="900" b="1" spc="-3" dirty="0">
                <a:latin typeface="Arial"/>
                <a:cs typeface="Arial"/>
              </a:rPr>
              <a:t>imensional</a:t>
            </a:r>
            <a:r>
              <a:rPr sz="900" b="1" spc="-3" dirty="0">
                <a:latin typeface="Arial"/>
                <a:cs typeface="Arial"/>
              </a:rPr>
              <a:t> hypercube (binary</a:t>
            </a:r>
            <a:r>
              <a:rPr sz="900" b="1" spc="-13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n-cube)</a:t>
            </a:r>
            <a:endParaRPr sz="900" dirty="0">
              <a:latin typeface="Arial"/>
              <a:cs typeface="Arial"/>
            </a:endParaRPr>
          </a:p>
          <a:p>
            <a:pPr marL="359619" lvl="2" indent="-52517">
              <a:spcBef>
                <a:spcPts val="83"/>
              </a:spcBef>
              <a:buSzPct val="120000"/>
              <a:buChar char="-"/>
              <a:tabLst>
                <a:tab pos="377552" algn="l"/>
              </a:tabLst>
            </a:pPr>
            <a:r>
              <a:rPr sz="800" b="1" spc="-3" dirty="0">
                <a:latin typeface="Arial"/>
                <a:cs typeface="Arial"/>
              </a:rPr>
              <a:t>p =</a:t>
            </a:r>
            <a:r>
              <a:rPr sz="800" b="1" spc="-13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2</a:t>
            </a:r>
            <a:r>
              <a:rPr sz="800" b="1" spc="-4" baseline="25000" dirty="0">
                <a:latin typeface="Arial"/>
                <a:cs typeface="Arial"/>
              </a:rPr>
              <a:t>n</a:t>
            </a:r>
            <a:endParaRPr sz="800" baseline="25000" dirty="0">
              <a:latin typeface="Arial"/>
              <a:cs typeface="Arial"/>
            </a:endParaRPr>
          </a:p>
          <a:p>
            <a:pPr marL="359619" marR="348731" lvl="2" indent="-52517">
              <a:lnSpc>
                <a:spcPct val="101099"/>
              </a:lnSpc>
              <a:spcBef>
                <a:spcPts val="13"/>
              </a:spcBef>
              <a:buChar char="-"/>
              <a:tabLst>
                <a:tab pos="365063" algn="l"/>
              </a:tabLst>
            </a:pPr>
            <a:r>
              <a:rPr sz="800" b="1" spc="-3" dirty="0">
                <a:latin typeface="Arial"/>
                <a:cs typeface="Arial"/>
              </a:rPr>
              <a:t>processors are conceptually on the corners of a  n-dimensional </a:t>
            </a:r>
            <a:r>
              <a:rPr sz="800" b="1" spc="-5" dirty="0">
                <a:latin typeface="Arial"/>
                <a:cs typeface="Arial"/>
              </a:rPr>
              <a:t>hypercube, </a:t>
            </a:r>
            <a:r>
              <a:rPr sz="800" b="1" spc="-3" dirty="0">
                <a:latin typeface="Arial"/>
                <a:cs typeface="Arial"/>
              </a:rPr>
              <a:t>and each is directly  connected </a:t>
            </a:r>
            <a:r>
              <a:rPr sz="800" b="1" dirty="0">
                <a:latin typeface="Arial"/>
                <a:cs typeface="Arial"/>
              </a:rPr>
              <a:t>to </a:t>
            </a:r>
            <a:r>
              <a:rPr sz="800" b="1" spc="-3" dirty="0">
                <a:latin typeface="Arial"/>
                <a:cs typeface="Arial"/>
              </a:rPr>
              <a:t>the </a:t>
            </a:r>
            <a:r>
              <a:rPr sz="800" b="1" dirty="0">
                <a:latin typeface="Arial"/>
                <a:cs typeface="Arial"/>
              </a:rPr>
              <a:t>n </a:t>
            </a:r>
            <a:r>
              <a:rPr sz="800" b="1" spc="-3" dirty="0">
                <a:latin typeface="Arial"/>
                <a:cs typeface="Arial"/>
              </a:rPr>
              <a:t>neighboring</a:t>
            </a:r>
            <a:r>
              <a:rPr sz="800" b="1" spc="-38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nodes</a:t>
            </a:r>
            <a:endParaRPr sz="800" dirty="0">
              <a:latin typeface="Arial"/>
              <a:cs typeface="Arial"/>
            </a:endParaRPr>
          </a:p>
          <a:p>
            <a:pPr marL="307101">
              <a:spcBef>
                <a:spcPts val="10"/>
              </a:spcBef>
            </a:pPr>
            <a:r>
              <a:rPr sz="800" spc="-3" dirty="0">
                <a:latin typeface="Arial"/>
                <a:cs typeface="Arial"/>
              </a:rPr>
              <a:t>-</a:t>
            </a:r>
            <a:r>
              <a:rPr sz="800" b="1" spc="-3" dirty="0">
                <a:latin typeface="Arial"/>
                <a:cs typeface="Arial"/>
              </a:rPr>
              <a:t>Degree </a:t>
            </a:r>
            <a:r>
              <a:rPr sz="800" b="1" dirty="0">
                <a:latin typeface="Arial"/>
                <a:cs typeface="Arial"/>
              </a:rPr>
              <a:t>=</a:t>
            </a:r>
            <a:r>
              <a:rPr sz="800" b="1" spc="-8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</a:t>
            </a:r>
            <a:endParaRPr sz="800" dirty="0">
              <a:latin typeface="Arial"/>
              <a:cs typeface="Arial"/>
            </a:endParaRPr>
          </a:p>
          <a:p>
            <a:pPr marL="307101">
              <a:spcBef>
                <a:spcPts val="5"/>
              </a:spcBef>
            </a:pPr>
            <a:r>
              <a:rPr sz="800" spc="-3" dirty="0">
                <a:latin typeface="Arial"/>
                <a:cs typeface="Arial"/>
              </a:rPr>
              <a:t>- </a:t>
            </a:r>
            <a:r>
              <a:rPr sz="800" b="1" spc="-3" dirty="0">
                <a:latin typeface="Arial"/>
                <a:cs typeface="Arial"/>
              </a:rPr>
              <a:t>Routing Procedure: source 010 </a:t>
            </a:r>
            <a:r>
              <a:rPr sz="800" b="1" dirty="0">
                <a:latin typeface="Arial"/>
                <a:cs typeface="Arial"/>
              </a:rPr>
              <a:t>, </a:t>
            </a:r>
            <a:r>
              <a:rPr sz="800" b="1" spc="-3" dirty="0">
                <a:latin typeface="Arial"/>
                <a:cs typeface="Arial"/>
              </a:rPr>
              <a:t>destination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001</a:t>
            </a:r>
            <a:endParaRPr sz="800" dirty="0">
              <a:latin typeface="Arial"/>
              <a:cs typeface="Arial"/>
            </a:endParaRPr>
          </a:p>
          <a:p>
            <a:pPr marL="691698" marR="2562">
              <a:lnSpc>
                <a:spcPct val="100699"/>
              </a:lnSpc>
              <a:spcBef>
                <a:spcPts val="5"/>
              </a:spcBef>
            </a:pPr>
            <a:r>
              <a:rPr sz="800" b="1" spc="-3" dirty="0">
                <a:latin typeface="Arial"/>
                <a:cs typeface="Arial"/>
              </a:rPr>
              <a:t>Ex-or </a:t>
            </a:r>
            <a:r>
              <a:rPr sz="800" b="1" spc="-13" dirty="0">
                <a:latin typeface="Arial"/>
                <a:cs typeface="Arial"/>
              </a:rPr>
              <a:t>:011 </a:t>
            </a:r>
            <a:r>
              <a:rPr sz="800" b="1" spc="-3" dirty="0">
                <a:latin typeface="Arial"/>
                <a:cs typeface="Arial"/>
              </a:rPr>
              <a:t>.So data is transmitted on y axis and  then on </a:t>
            </a:r>
            <a:r>
              <a:rPr sz="800" b="1" dirty="0">
                <a:latin typeface="Arial"/>
                <a:cs typeface="Arial"/>
              </a:rPr>
              <a:t>Z </a:t>
            </a:r>
            <a:r>
              <a:rPr sz="800" b="1" spc="-3" dirty="0">
                <a:latin typeface="Arial"/>
                <a:cs typeface="Arial"/>
              </a:rPr>
              <a:t>axis i.e. </a:t>
            </a:r>
            <a:r>
              <a:rPr sz="800" b="1" spc="-3" dirty="0">
                <a:latin typeface="Arial"/>
                <a:cs typeface="Arial"/>
              </a:rPr>
              <a:t>010 </a:t>
            </a:r>
            <a:r>
              <a:rPr sz="800" b="1" dirty="0">
                <a:latin typeface="Arial"/>
                <a:cs typeface="Arial"/>
              </a:rPr>
              <a:t>to </a:t>
            </a:r>
            <a:r>
              <a:rPr sz="800" b="1" spc="-3" dirty="0">
                <a:latin typeface="Arial"/>
                <a:cs typeface="Arial"/>
              </a:rPr>
              <a:t>000 and then 000 </a:t>
            </a:r>
            <a:r>
              <a:rPr sz="800" b="1" dirty="0">
                <a:latin typeface="Arial"/>
                <a:cs typeface="Arial"/>
              </a:rPr>
              <a:t>to</a:t>
            </a:r>
            <a:r>
              <a:rPr sz="800" b="1" spc="-33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001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299" y="477455"/>
            <a:ext cx="4183346" cy="404012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70130" indent="-63725">
              <a:lnSpc>
                <a:spcPts val="1034"/>
              </a:lnSpc>
              <a:spcBef>
                <a:spcPts val="50"/>
              </a:spcBef>
              <a:buFont typeface="Arial"/>
              <a:buChar char="•"/>
              <a:tabLst>
                <a:tab pos="78136" algn="l"/>
              </a:tabLst>
            </a:pPr>
            <a:r>
              <a:rPr sz="900" b="1" spc="-3" dirty="0">
                <a:latin typeface="Arial"/>
                <a:cs typeface="Arial"/>
              </a:rPr>
              <a:t>Only one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CPU, </a:t>
            </a:r>
            <a:r>
              <a:rPr sz="900" b="1" spc="-30" dirty="0">
                <a:latin typeface="Arial"/>
                <a:cs typeface="Arial"/>
              </a:rPr>
              <a:t>IOP, </a:t>
            </a:r>
            <a:r>
              <a:rPr sz="900" b="1" spc="-3" dirty="0">
                <a:latin typeface="Arial"/>
                <a:cs typeface="Arial"/>
              </a:rPr>
              <a:t>and Memory can be granted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use the bus at a</a:t>
            </a:r>
            <a:r>
              <a:rPr sz="900" b="1" spc="10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time</a:t>
            </a:r>
            <a:endParaRPr sz="900" dirty="0">
              <a:latin typeface="Arial"/>
              <a:cs typeface="Arial"/>
            </a:endParaRPr>
          </a:p>
          <a:p>
            <a:pPr marL="70130" marR="2562" indent="-63725">
              <a:lnSpc>
                <a:spcPts val="978"/>
              </a:lnSpc>
              <a:spcBef>
                <a:spcPts val="71"/>
              </a:spcBef>
              <a:buFont typeface="Arial"/>
              <a:buChar char="•"/>
              <a:tabLst>
                <a:tab pos="73333" algn="l"/>
              </a:tabLst>
            </a:pPr>
            <a:r>
              <a:rPr sz="900" b="1" spc="-3" dirty="0">
                <a:latin typeface="Arial"/>
                <a:cs typeface="Arial"/>
              </a:rPr>
              <a:t>Arbitration mechanism is needed to handle multiple requests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the shared  resources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5" dirty="0">
                <a:latin typeface="Arial"/>
                <a:cs typeface="Arial"/>
              </a:rPr>
              <a:t>resolve </a:t>
            </a:r>
            <a:r>
              <a:rPr sz="900" b="1" spc="-3" dirty="0">
                <a:latin typeface="Arial"/>
                <a:cs typeface="Arial"/>
              </a:rPr>
              <a:t>multiple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contention.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299" y="1225169"/>
            <a:ext cx="4372232" cy="76000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lnSpc>
                <a:spcPts val="1034"/>
              </a:lnSpc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SYSTEM</a:t>
            </a:r>
            <a:r>
              <a:rPr sz="900" b="1" spc="-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BUS:</a:t>
            </a:r>
            <a:endParaRPr sz="900" dirty="0">
              <a:latin typeface="Arial"/>
              <a:cs typeface="Arial"/>
            </a:endParaRPr>
          </a:p>
          <a:p>
            <a:pPr marL="6405">
              <a:lnSpc>
                <a:spcPts val="1034"/>
              </a:lnSpc>
            </a:pPr>
            <a:r>
              <a:rPr sz="900" b="1" dirty="0">
                <a:latin typeface="Arial"/>
                <a:cs typeface="Arial"/>
              </a:rPr>
              <a:t>A bus </a:t>
            </a:r>
            <a:r>
              <a:rPr sz="900" b="1" spc="-3" dirty="0">
                <a:latin typeface="Arial"/>
                <a:cs typeface="Arial"/>
              </a:rPr>
              <a:t>that connects the major components such as </a:t>
            </a:r>
            <a:r>
              <a:rPr sz="900" b="1" spc="-10" dirty="0">
                <a:latin typeface="Arial"/>
                <a:cs typeface="Arial"/>
              </a:rPr>
              <a:t>CPU’s, </a:t>
            </a:r>
            <a:r>
              <a:rPr sz="900" b="1" spc="-8" dirty="0">
                <a:latin typeface="Arial"/>
                <a:cs typeface="Arial"/>
              </a:rPr>
              <a:t>IOP’s </a:t>
            </a:r>
            <a:r>
              <a:rPr sz="900" b="1" spc="-3" dirty="0">
                <a:latin typeface="Arial"/>
                <a:cs typeface="Arial"/>
              </a:rPr>
              <a:t>and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memory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6405" marR="2562">
              <a:lnSpc>
                <a:spcPct val="90000"/>
              </a:lnSpc>
              <a:tabLst>
                <a:tab pos="1864062" algn="l"/>
              </a:tabLst>
            </a:pPr>
            <a:r>
              <a:rPr sz="900" b="1" spc="-3" dirty="0">
                <a:latin typeface="Arial"/>
                <a:cs typeface="Arial"/>
              </a:rPr>
              <a:t>A typical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spc="-3" dirty="0">
                <a:latin typeface="Arial"/>
                <a:cs typeface="Arial"/>
              </a:rPr>
              <a:t>bus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consists</a:t>
            </a:r>
            <a:r>
              <a:rPr sz="900" b="1" dirty="0">
                <a:latin typeface="Arial"/>
                <a:cs typeface="Arial"/>
              </a:rPr>
              <a:t> of	</a:t>
            </a:r>
            <a:r>
              <a:rPr sz="900" b="1" spc="-3" dirty="0">
                <a:latin typeface="Arial"/>
                <a:cs typeface="Arial"/>
              </a:rPr>
              <a:t>100 signal lines </a:t>
            </a:r>
            <a:r>
              <a:rPr sz="900" b="1" spc="-5" dirty="0">
                <a:latin typeface="Arial"/>
                <a:cs typeface="Arial"/>
              </a:rPr>
              <a:t>divided </a:t>
            </a:r>
            <a:r>
              <a:rPr sz="900" b="1" dirty="0">
                <a:latin typeface="Arial"/>
                <a:cs typeface="Arial"/>
              </a:rPr>
              <a:t>into </a:t>
            </a:r>
            <a:r>
              <a:rPr sz="900" b="1" spc="-3" dirty="0">
                <a:latin typeface="Arial"/>
                <a:cs typeface="Arial"/>
              </a:rPr>
              <a:t>three functional  groups: data, address </a:t>
            </a:r>
            <a:r>
              <a:rPr sz="900" b="1" dirty="0">
                <a:latin typeface="Arial"/>
                <a:cs typeface="Arial"/>
              </a:rPr>
              <a:t>and control </a:t>
            </a:r>
            <a:r>
              <a:rPr sz="900" b="1" spc="-3" dirty="0">
                <a:latin typeface="Arial"/>
                <a:cs typeface="Arial"/>
              </a:rPr>
              <a:t>lines.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addition there are </a:t>
            </a:r>
            <a:r>
              <a:rPr sz="900" b="1" dirty="0">
                <a:latin typeface="Arial"/>
                <a:cs typeface="Arial"/>
              </a:rPr>
              <a:t>power distribution  </a:t>
            </a:r>
            <a:r>
              <a:rPr sz="900" b="1" spc="-3" dirty="0">
                <a:latin typeface="Arial"/>
                <a:cs typeface="Arial"/>
              </a:rPr>
              <a:t>lines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the</a:t>
            </a:r>
            <a:r>
              <a:rPr sz="900" b="1" spc="-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components.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441" y="0"/>
            <a:ext cx="3568025" cy="361534"/>
          </a:xfrm>
          <a:prstGeom prst="rect">
            <a:avLst/>
          </a:prstGeom>
        </p:spPr>
        <p:txBody>
          <a:bodyPr vert="horz" wrap="square" lIns="0" tIns="25298" rIns="0" bIns="0" rtlCol="0">
            <a:spAutoFit/>
          </a:bodyPr>
          <a:lstStyle/>
          <a:p>
            <a:pPr marL="1206308">
              <a:spcBef>
                <a:spcPts val="199"/>
              </a:spcBef>
              <a:tabLst>
                <a:tab pos="2456168" algn="l"/>
              </a:tabLst>
            </a:pPr>
            <a:r>
              <a:rPr sz="1100" b="1" spc="-4" baseline="1984" dirty="0">
                <a:latin typeface="Arial"/>
                <a:cs typeface="Arial"/>
              </a:rPr>
              <a:t>17	</a:t>
            </a:r>
            <a:r>
              <a:rPr sz="700" b="1" i="1" spc="-3" dirty="0">
                <a:latin typeface="Arial"/>
                <a:cs typeface="Arial"/>
              </a:rPr>
              <a:t>Interprocessor</a:t>
            </a:r>
            <a:r>
              <a:rPr sz="700" b="1" i="1" spc="-55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Arbitration</a:t>
            </a:r>
            <a:endParaRPr sz="700" dirty="0">
              <a:latin typeface="Arial"/>
              <a:cs typeface="Arial"/>
            </a:endParaRPr>
          </a:p>
          <a:p>
            <a:pPr marL="6405">
              <a:spcBef>
                <a:spcPts val="250"/>
              </a:spcBef>
              <a:tabLst>
                <a:tab pos="1533584" algn="l"/>
              </a:tabLst>
            </a:pPr>
            <a:r>
              <a:rPr sz="1200" b="1" spc="-3" dirty="0">
                <a:latin typeface="Arial"/>
                <a:cs typeface="Arial"/>
              </a:rPr>
              <a:t>INTERPROCESSOR	ARBITRATION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3345" y="2013964"/>
            <a:ext cx="1503085" cy="76944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613">
              <a:lnSpc>
                <a:spcPts val="1011"/>
              </a:lnSpc>
            </a:pPr>
            <a:r>
              <a:rPr sz="900" b="1" spc="-3" dirty="0">
                <a:latin typeface="Arial"/>
                <a:cs typeface="Arial"/>
              </a:rPr>
              <a:t>e.g. </a:t>
            </a:r>
            <a:r>
              <a:rPr sz="900" b="1" spc="-3" dirty="0">
                <a:latin typeface="Arial"/>
                <a:cs typeface="Arial"/>
              </a:rPr>
              <a:t>IEEE standard 796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bus</a:t>
            </a:r>
            <a:endParaRPr sz="900" dirty="0">
              <a:latin typeface="Arial"/>
              <a:cs typeface="Arial"/>
            </a:endParaRPr>
          </a:p>
          <a:p>
            <a:pPr marL="497318">
              <a:lnSpc>
                <a:spcPts val="981"/>
              </a:lnSpc>
            </a:pPr>
            <a:r>
              <a:rPr sz="900" b="1" spc="-3" dirty="0">
                <a:latin typeface="Arial"/>
                <a:cs typeface="Arial"/>
              </a:rPr>
              <a:t>- 86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lines</a:t>
            </a:r>
            <a:endParaRPr sz="900" dirty="0">
              <a:latin typeface="Arial"/>
              <a:cs typeface="Arial"/>
            </a:endParaRPr>
          </a:p>
          <a:p>
            <a:pPr marL="17613" marR="55080">
              <a:lnSpc>
                <a:spcPts val="978"/>
              </a:lnSpc>
              <a:spcBef>
                <a:spcPts val="71"/>
              </a:spcBef>
              <a:tabLst>
                <a:tab pos="560403" algn="l"/>
                <a:tab pos="579937" algn="l"/>
              </a:tabLst>
            </a:pPr>
            <a:r>
              <a:rPr sz="900" b="1" spc="-3" dirty="0">
                <a:latin typeface="Arial"/>
                <a:cs typeface="Arial"/>
              </a:rPr>
              <a:t>Data:	16(multiple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18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8)  Address:		</a:t>
            </a:r>
            <a:r>
              <a:rPr sz="900" b="1" spc="-3" dirty="0">
                <a:latin typeface="Arial"/>
                <a:cs typeface="Arial"/>
              </a:rPr>
              <a:t>24</a:t>
            </a:r>
            <a:endParaRPr sz="900" dirty="0">
              <a:latin typeface="Arial"/>
              <a:cs typeface="Arial"/>
            </a:endParaRPr>
          </a:p>
          <a:p>
            <a:pPr marL="17613">
              <a:lnSpc>
                <a:spcPts val="913"/>
              </a:lnSpc>
              <a:tabLst>
                <a:tab pos="593067" algn="l"/>
              </a:tabLst>
            </a:pPr>
            <a:r>
              <a:rPr sz="900" b="1" spc="-3" dirty="0">
                <a:latin typeface="Arial"/>
                <a:cs typeface="Arial"/>
              </a:rPr>
              <a:t>Control:	</a:t>
            </a:r>
            <a:r>
              <a:rPr sz="900" b="1" spc="-5" dirty="0">
                <a:latin typeface="Arial"/>
                <a:cs typeface="Arial"/>
              </a:rPr>
              <a:t>26</a:t>
            </a:r>
            <a:endParaRPr sz="900" dirty="0">
              <a:latin typeface="Arial"/>
              <a:cs typeface="Arial"/>
            </a:endParaRPr>
          </a:p>
          <a:p>
            <a:pPr marL="17613">
              <a:lnSpc>
                <a:spcPts val="1003"/>
              </a:lnSpc>
              <a:tabLst>
                <a:tab pos="592747" algn="l"/>
              </a:tabLst>
            </a:pPr>
            <a:r>
              <a:rPr sz="900" b="1" dirty="0">
                <a:latin typeface="Arial"/>
                <a:cs typeface="Arial"/>
              </a:rPr>
              <a:t>Power:	</a:t>
            </a:r>
            <a:r>
              <a:rPr sz="900" b="1" spc="-3" dirty="0">
                <a:latin typeface="Arial"/>
                <a:cs typeface="Arial"/>
              </a:rPr>
              <a:t>20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723" y="153427"/>
            <a:ext cx="4262422" cy="19113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  <a:tabLst>
                <a:tab pos="1303979" algn="l"/>
                <a:tab pos="1500280" algn="l"/>
                <a:tab pos="2909935" algn="l"/>
                <a:tab pos="3422303" algn="l"/>
              </a:tabLst>
            </a:pPr>
            <a:r>
              <a:rPr sz="1200" spc="-3" dirty="0"/>
              <a:t>SYNCHRONOUS	&amp;	ASYNCHRONOUS	DATA	</a:t>
            </a:r>
            <a:r>
              <a:rPr sz="1200" spc="-5" dirty="0"/>
              <a:t>TRANSFER</a:t>
            </a:r>
            <a:endParaRPr sz="12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923" y="463036"/>
            <a:ext cx="3060594" cy="270720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lnSpc>
                <a:spcPts val="1034"/>
              </a:lnSpc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Synchronous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Bus</a:t>
            </a:r>
            <a:endParaRPr sz="900" dirty="0">
              <a:latin typeface="Arial"/>
              <a:cs typeface="Arial"/>
            </a:endParaRPr>
          </a:p>
          <a:p>
            <a:pPr marL="293972">
              <a:lnSpc>
                <a:spcPts val="981"/>
              </a:lnSpc>
            </a:pPr>
            <a:r>
              <a:rPr sz="900" b="1" spc="-3" dirty="0">
                <a:latin typeface="Arial"/>
                <a:cs typeface="Arial"/>
              </a:rPr>
              <a:t>Each data item is transferred </a:t>
            </a:r>
            <a:r>
              <a:rPr sz="900" b="1" spc="-8" dirty="0">
                <a:latin typeface="Arial"/>
                <a:cs typeface="Arial"/>
              </a:rPr>
              <a:t>over </a:t>
            </a:r>
            <a:r>
              <a:rPr sz="900" b="1" spc="-3" dirty="0">
                <a:latin typeface="Arial"/>
                <a:cs typeface="Arial"/>
              </a:rPr>
              <a:t>a time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slice</a:t>
            </a:r>
            <a:endParaRPr sz="900" dirty="0">
              <a:latin typeface="Arial"/>
              <a:cs typeface="Arial"/>
            </a:endParaRPr>
          </a:p>
          <a:p>
            <a:pPr marL="293972">
              <a:lnSpc>
                <a:spcPts val="981"/>
              </a:lnSpc>
            </a:pPr>
            <a:r>
              <a:rPr sz="900" b="1" dirty="0">
                <a:latin typeface="Arial"/>
                <a:cs typeface="Arial"/>
              </a:rPr>
              <a:t>known to both </a:t>
            </a:r>
            <a:r>
              <a:rPr sz="900" b="1" spc="-3" dirty="0">
                <a:latin typeface="Arial"/>
                <a:cs typeface="Arial"/>
              </a:rPr>
              <a:t>source </a:t>
            </a:r>
            <a:r>
              <a:rPr sz="900" b="1" dirty="0">
                <a:latin typeface="Arial"/>
                <a:cs typeface="Arial"/>
              </a:rPr>
              <a:t>and </a:t>
            </a:r>
            <a:r>
              <a:rPr sz="900" b="1" spc="-3" dirty="0">
                <a:latin typeface="Arial"/>
                <a:cs typeface="Arial"/>
              </a:rPr>
              <a:t>destination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unit</a:t>
            </a:r>
            <a:endParaRPr sz="900" dirty="0">
              <a:latin typeface="Arial"/>
              <a:cs typeface="Arial"/>
            </a:endParaRPr>
          </a:p>
          <a:p>
            <a:pPr marL="422064" indent="-64366">
              <a:lnSpc>
                <a:spcPts val="981"/>
              </a:lnSpc>
              <a:buChar char="-"/>
              <a:tabLst>
                <a:tab pos="428789" algn="l"/>
              </a:tabLst>
            </a:pPr>
            <a:r>
              <a:rPr sz="900" b="1" spc="-3" dirty="0">
                <a:latin typeface="Arial"/>
                <a:cs typeface="Arial"/>
              </a:rPr>
              <a:t>Common clock source</a:t>
            </a:r>
            <a:endParaRPr sz="900" dirty="0">
              <a:latin typeface="Arial"/>
              <a:cs typeface="Arial"/>
            </a:endParaRPr>
          </a:p>
          <a:p>
            <a:pPr marL="422064" marR="142503" indent="-64366">
              <a:lnSpc>
                <a:spcPts val="978"/>
              </a:lnSpc>
              <a:spcBef>
                <a:spcPts val="71"/>
              </a:spcBef>
              <a:buChar char="-"/>
              <a:tabLst>
                <a:tab pos="428789" algn="l"/>
              </a:tabLst>
            </a:pPr>
            <a:r>
              <a:rPr sz="900" b="1" spc="-3" dirty="0">
                <a:latin typeface="Arial"/>
                <a:cs typeface="Arial"/>
              </a:rPr>
              <a:t>Or separate clock and synchronization signal  is transmitted periodically </a:t>
            </a:r>
            <a:r>
              <a:rPr sz="900" b="1" dirty="0">
                <a:latin typeface="Arial"/>
                <a:cs typeface="Arial"/>
              </a:rPr>
              <a:t>to</a:t>
            </a:r>
            <a:r>
              <a:rPr sz="900" b="1" spc="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synchronize</a:t>
            </a:r>
            <a:endParaRPr sz="900" dirty="0">
              <a:latin typeface="Arial"/>
              <a:cs typeface="Arial"/>
            </a:endParaRPr>
          </a:p>
          <a:p>
            <a:pPr marL="422064">
              <a:lnSpc>
                <a:spcPts val="965"/>
              </a:lnSpc>
            </a:pPr>
            <a:r>
              <a:rPr sz="900" b="1" spc="-3" dirty="0">
                <a:latin typeface="Arial"/>
                <a:cs typeface="Arial"/>
              </a:rPr>
              <a:t>the clocks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3" dirty="0">
                <a:latin typeface="Arial"/>
                <a:cs typeface="Arial"/>
              </a:rPr>
              <a:t>the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system</a:t>
            </a:r>
            <a:endParaRPr sz="900" dirty="0">
              <a:latin typeface="Arial"/>
              <a:cs typeface="Arial"/>
            </a:endParaRPr>
          </a:p>
          <a:p>
            <a:pPr marL="6405">
              <a:spcBef>
                <a:spcPts val="872"/>
              </a:spcBef>
            </a:pPr>
            <a:r>
              <a:rPr sz="900" b="1" spc="-3" dirty="0">
                <a:latin typeface="Arial"/>
                <a:cs typeface="Arial"/>
              </a:rPr>
              <a:t>Asynchronous</a:t>
            </a:r>
            <a:r>
              <a:rPr sz="900" b="1" spc="13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Bus</a:t>
            </a:r>
            <a:endParaRPr sz="900" dirty="0">
              <a:latin typeface="Arial"/>
              <a:cs typeface="Arial"/>
            </a:endParaRPr>
          </a:p>
          <a:p>
            <a:pPr marL="293972" indent="-96069">
              <a:lnSpc>
                <a:spcPts val="1034"/>
              </a:lnSpc>
              <a:spcBef>
                <a:spcPts val="870"/>
              </a:spcBef>
              <a:buChar char="*"/>
              <a:tabLst>
                <a:tab pos="275078" algn="l"/>
              </a:tabLst>
            </a:pPr>
            <a:r>
              <a:rPr sz="900" b="1" spc="-3" dirty="0">
                <a:latin typeface="Arial"/>
                <a:cs typeface="Arial"/>
              </a:rPr>
              <a:t>Each data item is transferred by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i="1" spc="-3" dirty="0">
                <a:latin typeface="Arial"/>
                <a:cs typeface="Arial"/>
              </a:rPr>
              <a:t>Handshake</a:t>
            </a:r>
            <a:endParaRPr sz="900" dirty="0">
              <a:latin typeface="Arial"/>
              <a:cs typeface="Arial"/>
            </a:endParaRPr>
          </a:p>
          <a:p>
            <a:pPr marL="293972">
              <a:lnSpc>
                <a:spcPts val="981"/>
              </a:lnSpc>
            </a:pPr>
            <a:r>
              <a:rPr sz="900" b="1" spc="-3" dirty="0">
                <a:latin typeface="Arial"/>
                <a:cs typeface="Arial"/>
              </a:rPr>
              <a:t>mechanism</a:t>
            </a:r>
            <a:endParaRPr sz="900" dirty="0">
              <a:latin typeface="Arial"/>
              <a:cs typeface="Arial"/>
            </a:endParaRPr>
          </a:p>
          <a:p>
            <a:pPr marL="486110" marR="2562" lvl="1" indent="-64046">
              <a:lnSpc>
                <a:spcPts val="978"/>
              </a:lnSpc>
              <a:spcBef>
                <a:spcPts val="71"/>
              </a:spcBef>
              <a:buChar char="-"/>
              <a:tabLst>
                <a:tab pos="492515" algn="l"/>
              </a:tabLst>
            </a:pPr>
            <a:r>
              <a:rPr sz="900" b="1" spc="-3" dirty="0">
                <a:latin typeface="Arial"/>
                <a:cs typeface="Arial"/>
              </a:rPr>
              <a:t>Unit that transmits the data transmits a control  signal that indicates the presence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data</a:t>
            </a:r>
            <a:endParaRPr sz="900" dirty="0">
              <a:latin typeface="Arial"/>
              <a:cs typeface="Arial"/>
            </a:endParaRPr>
          </a:p>
          <a:p>
            <a:pPr marL="486110" lvl="1" indent="-64046">
              <a:lnSpc>
                <a:spcPts val="913"/>
              </a:lnSpc>
              <a:buChar char="-"/>
              <a:tabLst>
                <a:tab pos="492515" algn="l"/>
              </a:tabLst>
            </a:pPr>
            <a:r>
              <a:rPr sz="900" b="1" spc="-3" dirty="0">
                <a:latin typeface="Arial"/>
                <a:cs typeface="Arial"/>
              </a:rPr>
              <a:t>Unit that </a:t>
            </a:r>
            <a:r>
              <a:rPr sz="900" b="1" spc="-5" dirty="0">
                <a:latin typeface="Arial"/>
                <a:cs typeface="Arial"/>
              </a:rPr>
              <a:t>receiving </a:t>
            </a:r>
            <a:r>
              <a:rPr sz="900" b="1" spc="-3" dirty="0">
                <a:latin typeface="Arial"/>
                <a:cs typeface="Arial"/>
              </a:rPr>
              <a:t>the data responds</a:t>
            </a:r>
            <a:r>
              <a:rPr sz="900" b="1" spc="57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with</a:t>
            </a:r>
            <a:endParaRPr sz="900" dirty="0">
              <a:latin typeface="Arial"/>
              <a:cs typeface="Arial"/>
            </a:endParaRPr>
          </a:p>
          <a:p>
            <a:pPr marL="486110">
              <a:lnSpc>
                <a:spcPts val="981"/>
              </a:lnSpc>
            </a:pPr>
            <a:r>
              <a:rPr sz="900" b="1" spc="-3" dirty="0">
                <a:latin typeface="Arial"/>
                <a:cs typeface="Arial"/>
              </a:rPr>
              <a:t>another </a:t>
            </a:r>
            <a:r>
              <a:rPr sz="900" b="1" dirty="0">
                <a:latin typeface="Arial"/>
                <a:cs typeface="Arial"/>
              </a:rPr>
              <a:t>control </a:t>
            </a:r>
            <a:r>
              <a:rPr sz="900" b="1" spc="-3" dirty="0">
                <a:latin typeface="Arial"/>
                <a:cs typeface="Arial"/>
              </a:rPr>
              <a:t>signal </a:t>
            </a:r>
            <a:r>
              <a:rPr sz="900" b="1" dirty="0">
                <a:latin typeface="Arial"/>
                <a:cs typeface="Arial"/>
              </a:rPr>
              <a:t>to acknowledge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the</a:t>
            </a:r>
            <a:endParaRPr sz="900" dirty="0">
              <a:latin typeface="Arial"/>
              <a:cs typeface="Arial"/>
            </a:endParaRPr>
          </a:p>
          <a:p>
            <a:pPr marL="486110">
              <a:lnSpc>
                <a:spcPts val="1034"/>
              </a:lnSpc>
            </a:pPr>
            <a:r>
              <a:rPr sz="900" b="1" spc="-3" dirty="0">
                <a:latin typeface="Arial"/>
                <a:cs typeface="Arial"/>
              </a:rPr>
              <a:t>receipt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the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data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293972" marR="156593" indent="-96069">
              <a:lnSpc>
                <a:spcPts val="978"/>
              </a:lnSpc>
              <a:buChar char="*"/>
              <a:tabLst>
                <a:tab pos="275078" algn="l"/>
              </a:tabLst>
            </a:pPr>
            <a:r>
              <a:rPr sz="900" b="1" spc="-3" dirty="0">
                <a:latin typeface="Arial"/>
                <a:cs typeface="Arial"/>
              </a:rPr>
              <a:t>Strobe pulse </a:t>
            </a:r>
            <a:r>
              <a:rPr sz="900" b="1" dirty="0">
                <a:latin typeface="Arial"/>
                <a:cs typeface="Arial"/>
              </a:rPr>
              <a:t>- </a:t>
            </a:r>
            <a:r>
              <a:rPr sz="900" b="1" spc="-3" dirty="0">
                <a:latin typeface="Arial"/>
                <a:cs typeface="Arial"/>
              </a:rPr>
              <a:t>supplied by one </a:t>
            </a:r>
            <a:r>
              <a:rPr sz="900" b="1" dirty="0">
                <a:latin typeface="Arial"/>
                <a:cs typeface="Arial"/>
              </a:rPr>
              <a:t>of </a:t>
            </a:r>
            <a:r>
              <a:rPr sz="900" b="1" spc="-3" dirty="0">
                <a:latin typeface="Arial"/>
                <a:cs typeface="Arial"/>
              </a:rPr>
              <a:t>the units </a:t>
            </a:r>
            <a:r>
              <a:rPr sz="900" b="1" dirty="0">
                <a:latin typeface="Arial"/>
                <a:cs typeface="Arial"/>
              </a:rPr>
              <a:t>to  </a:t>
            </a:r>
            <a:r>
              <a:rPr sz="900" b="1" spc="-3" dirty="0">
                <a:latin typeface="Arial"/>
                <a:cs typeface="Arial"/>
              </a:rPr>
              <a:t>indicate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the other </a:t>
            </a:r>
            <a:r>
              <a:rPr sz="900" b="1" dirty="0">
                <a:latin typeface="Arial"/>
                <a:cs typeface="Arial"/>
              </a:rPr>
              <a:t>unit when </a:t>
            </a:r>
            <a:r>
              <a:rPr sz="900" b="1" spc="-3" dirty="0">
                <a:latin typeface="Arial"/>
                <a:cs typeface="Arial"/>
              </a:rPr>
              <a:t>the data transfer  has </a:t>
            </a:r>
            <a:r>
              <a:rPr sz="900" b="1" dirty="0">
                <a:latin typeface="Arial"/>
                <a:cs typeface="Arial"/>
              </a:rPr>
              <a:t>to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occur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60" y="2179"/>
            <a:ext cx="4544790" cy="11964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  <a:tabLst>
                <a:tab pos="2183332" algn="l"/>
                <a:tab pos="3433191" algn="l"/>
              </a:tabLst>
            </a:pPr>
            <a:r>
              <a:rPr sz="1100" b="1" i="1" spc="-4" baseline="5952" dirty="0">
                <a:latin typeface="Arial"/>
                <a:cs typeface="Arial"/>
              </a:rPr>
              <a:t>Multiprocessors	</a:t>
            </a:r>
            <a:r>
              <a:rPr sz="1100" b="1" spc="-4" baseline="1984" dirty="0">
                <a:latin typeface="Arial"/>
                <a:cs typeface="Arial"/>
              </a:rPr>
              <a:t>18	</a:t>
            </a:r>
            <a:r>
              <a:rPr sz="700" b="1" i="1" spc="-3" dirty="0">
                <a:latin typeface="Arial"/>
                <a:cs typeface="Arial"/>
              </a:rPr>
              <a:t>Interprocessor</a:t>
            </a:r>
            <a:r>
              <a:rPr sz="700" b="1" i="1" spc="-55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Arbitration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19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49405" y="141890"/>
            <a:ext cx="1104183" cy="19113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  <a:tabLst>
                <a:tab pos="415019" algn="l"/>
              </a:tabLst>
            </a:pPr>
            <a:r>
              <a:rPr sz="1200" b="1" spc="-3" dirty="0">
                <a:latin typeface="Arial"/>
                <a:cs typeface="Arial"/>
              </a:rPr>
              <a:t>B</a:t>
            </a:r>
            <a:r>
              <a:rPr sz="1200" b="1" spc="-8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S	SIGNA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4597" y="577175"/>
            <a:ext cx="1164691" cy="14496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Bus signal</a:t>
            </a:r>
            <a:r>
              <a:rPr sz="900" b="1" spc="-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allocation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0448" y="406895"/>
            <a:ext cx="683191" cy="72461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0203" indent="-53799">
              <a:lnSpc>
                <a:spcPts val="804"/>
              </a:lnSpc>
              <a:spcBef>
                <a:spcPts val="50"/>
              </a:spcBef>
              <a:buChar char="-"/>
              <a:tabLst>
                <a:tab pos="60203" algn="l"/>
              </a:tabLst>
            </a:pPr>
            <a:r>
              <a:rPr sz="700" b="1" spc="-3" dirty="0">
                <a:latin typeface="Arial"/>
                <a:cs typeface="Arial"/>
              </a:rPr>
              <a:t>address</a:t>
            </a:r>
            <a:endParaRPr sz="700" dirty="0">
              <a:latin typeface="Arial"/>
              <a:cs typeface="Arial"/>
            </a:endParaRPr>
          </a:p>
          <a:p>
            <a:pPr marL="60203" indent="-53799">
              <a:lnSpc>
                <a:spcPts val="761"/>
              </a:lnSpc>
              <a:buChar char="-"/>
              <a:tabLst>
                <a:tab pos="60203" algn="l"/>
              </a:tabLst>
            </a:pPr>
            <a:r>
              <a:rPr sz="700" b="1" spc="-3" dirty="0">
                <a:latin typeface="Arial"/>
                <a:cs typeface="Arial"/>
              </a:rPr>
              <a:t>data</a:t>
            </a:r>
            <a:endParaRPr sz="700" dirty="0">
              <a:latin typeface="Arial"/>
              <a:cs typeface="Arial"/>
            </a:endParaRPr>
          </a:p>
          <a:p>
            <a:pPr marL="60203" indent="-53799">
              <a:lnSpc>
                <a:spcPts val="761"/>
              </a:lnSpc>
              <a:buChar char="-"/>
              <a:tabLst>
                <a:tab pos="60203" algn="l"/>
              </a:tabLst>
            </a:pPr>
            <a:r>
              <a:rPr sz="700" b="1" spc="-3" dirty="0">
                <a:latin typeface="Arial"/>
                <a:cs typeface="Arial"/>
              </a:rPr>
              <a:t>control</a:t>
            </a:r>
            <a:endParaRPr sz="700" dirty="0">
              <a:latin typeface="Arial"/>
              <a:cs typeface="Arial"/>
            </a:endParaRPr>
          </a:p>
          <a:p>
            <a:pPr marL="60203" indent="-53799">
              <a:lnSpc>
                <a:spcPts val="761"/>
              </a:lnSpc>
              <a:buChar char="-"/>
              <a:tabLst>
                <a:tab pos="60203" algn="l"/>
              </a:tabLst>
            </a:pPr>
            <a:r>
              <a:rPr sz="700" b="1" spc="-3" dirty="0">
                <a:latin typeface="Arial"/>
                <a:cs typeface="Arial"/>
              </a:rPr>
              <a:t>arbitration</a:t>
            </a:r>
            <a:endParaRPr sz="700" dirty="0">
              <a:latin typeface="Arial"/>
              <a:cs typeface="Arial"/>
            </a:endParaRPr>
          </a:p>
          <a:p>
            <a:pPr marL="60203" indent="-53799">
              <a:lnSpc>
                <a:spcPts val="761"/>
              </a:lnSpc>
              <a:buChar char="-"/>
              <a:tabLst>
                <a:tab pos="60203" algn="l"/>
              </a:tabLst>
            </a:pPr>
            <a:r>
              <a:rPr sz="700" b="1" spc="-3" dirty="0">
                <a:latin typeface="Arial"/>
                <a:cs typeface="Arial"/>
              </a:rPr>
              <a:t>interrupt</a:t>
            </a:r>
            <a:endParaRPr sz="700" dirty="0">
              <a:latin typeface="Arial"/>
              <a:cs typeface="Arial"/>
            </a:endParaRPr>
          </a:p>
          <a:p>
            <a:pPr marL="60203" indent="-53799">
              <a:lnSpc>
                <a:spcPts val="761"/>
              </a:lnSpc>
              <a:buChar char="-"/>
              <a:tabLst>
                <a:tab pos="60203" algn="l"/>
              </a:tabLst>
            </a:pPr>
            <a:r>
              <a:rPr sz="700" b="1" dirty="0">
                <a:latin typeface="Arial"/>
                <a:cs typeface="Arial"/>
              </a:rPr>
              <a:t>timing</a:t>
            </a:r>
            <a:endParaRPr sz="700" dirty="0">
              <a:latin typeface="Arial"/>
              <a:cs typeface="Arial"/>
            </a:endParaRPr>
          </a:p>
          <a:p>
            <a:pPr marL="60203" indent="-53799">
              <a:lnSpc>
                <a:spcPts val="804"/>
              </a:lnSpc>
              <a:buChar char="-"/>
              <a:tabLst>
                <a:tab pos="60203" algn="l"/>
              </a:tabLst>
            </a:pPr>
            <a:r>
              <a:rPr sz="700" b="1" spc="-8" dirty="0">
                <a:latin typeface="Arial"/>
                <a:cs typeface="Arial"/>
              </a:rPr>
              <a:t>power,</a:t>
            </a:r>
            <a:r>
              <a:rPr sz="700" b="1" spc="-48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ground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1361" y="1323929"/>
            <a:ext cx="1977860" cy="14496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u="sng" dirty="0">
                <a:latin typeface="Arial"/>
                <a:cs typeface="Arial"/>
              </a:rPr>
              <a:t>IEEE </a:t>
            </a:r>
            <a:r>
              <a:rPr sz="900" b="1" u="sng" spc="-3" dirty="0">
                <a:latin typeface="Arial"/>
                <a:cs typeface="Arial"/>
              </a:rPr>
              <a:t>Standard 796 Multibus</a:t>
            </a:r>
            <a:r>
              <a:rPr sz="900" b="1" u="sng" spc="-3" dirty="0">
                <a:latin typeface="Arial"/>
                <a:cs typeface="Arial"/>
              </a:rPr>
              <a:t> Signals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5575" y="1690448"/>
            <a:ext cx="846465" cy="252365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6405" marR="2562">
              <a:spcBef>
                <a:spcPts val="48"/>
              </a:spcBef>
            </a:pPr>
            <a:r>
              <a:rPr sz="800" b="1" spc="-33" dirty="0">
                <a:latin typeface="Arial"/>
                <a:cs typeface="Arial"/>
              </a:rPr>
              <a:t>DATA0 </a:t>
            </a:r>
            <a:r>
              <a:rPr sz="800" b="1" spc="-3" dirty="0">
                <a:latin typeface="Arial"/>
                <a:cs typeface="Arial"/>
              </a:rPr>
              <a:t>- </a:t>
            </a:r>
            <a:r>
              <a:rPr sz="800" b="1" spc="-28" dirty="0">
                <a:latin typeface="Arial"/>
                <a:cs typeface="Arial"/>
              </a:rPr>
              <a:t>DATA15  </a:t>
            </a:r>
            <a:r>
              <a:rPr sz="800" b="1" spc="-8" dirty="0">
                <a:latin typeface="Arial"/>
                <a:cs typeface="Arial"/>
              </a:rPr>
              <a:t>ADRS0 </a:t>
            </a:r>
            <a:r>
              <a:rPr sz="800" b="1" spc="-3" dirty="0">
                <a:latin typeface="Arial"/>
                <a:cs typeface="Arial"/>
              </a:rPr>
              <a:t>-</a:t>
            </a:r>
            <a:r>
              <a:rPr sz="800" b="1" spc="-33" dirty="0">
                <a:latin typeface="Arial"/>
                <a:cs typeface="Arial"/>
              </a:rPr>
              <a:t> </a:t>
            </a:r>
            <a:r>
              <a:rPr sz="800" b="1" spc="-8" dirty="0">
                <a:latin typeface="Arial"/>
                <a:cs typeface="Arial"/>
              </a:rPr>
              <a:t>ADRS23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5575" y="2059569"/>
            <a:ext cx="699839" cy="621697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6405" marR="371467">
              <a:spcBef>
                <a:spcPts val="48"/>
              </a:spcBef>
            </a:pPr>
            <a:r>
              <a:rPr sz="800" b="1" spc="-3" dirty="0">
                <a:latin typeface="Arial"/>
                <a:cs typeface="Arial"/>
              </a:rPr>
              <a:t>MRDC  M</a:t>
            </a:r>
            <a:r>
              <a:rPr sz="800" b="1" dirty="0">
                <a:latin typeface="Arial"/>
                <a:cs typeface="Arial"/>
              </a:rPr>
              <a:t>W</a:t>
            </a:r>
            <a:r>
              <a:rPr sz="800" b="1" spc="-3" dirty="0">
                <a:latin typeface="Arial"/>
                <a:cs typeface="Arial"/>
              </a:rPr>
              <a:t>TC  IORC  IOWC</a:t>
            </a:r>
            <a:endParaRPr sz="800" dirty="0">
              <a:latin typeface="Arial"/>
              <a:cs typeface="Arial"/>
            </a:endParaRPr>
          </a:p>
          <a:p>
            <a:pPr marL="6405"/>
            <a:r>
              <a:rPr sz="800" b="1" spc="-25" dirty="0">
                <a:latin typeface="Arial"/>
                <a:cs typeface="Arial"/>
              </a:rPr>
              <a:t>TACK</a:t>
            </a:r>
            <a:r>
              <a:rPr sz="800" b="1" spc="13" dirty="0">
                <a:latin typeface="Arial"/>
                <a:cs typeface="Arial"/>
              </a:rPr>
              <a:t> </a:t>
            </a:r>
            <a:r>
              <a:rPr sz="800" b="1" spc="-8" dirty="0">
                <a:latin typeface="Arial"/>
                <a:cs typeface="Arial"/>
              </a:rPr>
              <a:t>(XACK)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2704" y="1567399"/>
            <a:ext cx="1252090" cy="1483471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102474" marR="189897" indent="-96069">
              <a:spcBef>
                <a:spcPts val="48"/>
              </a:spcBef>
            </a:pPr>
            <a:r>
              <a:rPr sz="800" b="1" spc="-3" dirty="0">
                <a:latin typeface="Arial"/>
                <a:cs typeface="Arial"/>
              </a:rPr>
              <a:t>Data and address  Data lines (16</a:t>
            </a:r>
            <a:r>
              <a:rPr sz="800" b="1" spc="-13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lines)</a:t>
            </a:r>
            <a:endParaRPr sz="800" dirty="0">
              <a:latin typeface="Arial"/>
              <a:cs typeface="Arial"/>
            </a:endParaRPr>
          </a:p>
          <a:p>
            <a:pPr marL="6405" marR="2562" indent="96069"/>
            <a:r>
              <a:rPr sz="800" b="1" spc="-8" dirty="0">
                <a:latin typeface="Arial"/>
                <a:cs typeface="Arial"/>
              </a:rPr>
              <a:t>Address </a:t>
            </a:r>
            <a:r>
              <a:rPr sz="800" b="1" spc="-3" dirty="0">
                <a:latin typeface="Arial"/>
                <a:cs typeface="Arial"/>
              </a:rPr>
              <a:t>lines (24 lines)  Data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transfer</a:t>
            </a:r>
            <a:endParaRPr sz="800" dirty="0">
              <a:latin typeface="Arial"/>
              <a:cs typeface="Arial"/>
            </a:endParaRPr>
          </a:p>
          <a:p>
            <a:pPr marL="102474" marR="483548" algn="just"/>
            <a:r>
              <a:rPr sz="800" b="1" spc="-3" dirty="0">
                <a:latin typeface="Arial"/>
                <a:cs typeface="Arial"/>
              </a:rPr>
              <a:t>Memory read  Memory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write  </a:t>
            </a:r>
            <a:r>
              <a:rPr sz="800" b="1" spc="-3" dirty="0">
                <a:latin typeface="Arial"/>
                <a:cs typeface="Arial"/>
              </a:rPr>
              <a:t>IO read</a:t>
            </a:r>
            <a:endParaRPr sz="800" dirty="0">
              <a:latin typeface="Arial"/>
              <a:cs typeface="Arial"/>
            </a:endParaRPr>
          </a:p>
          <a:p>
            <a:pPr marL="102474"/>
            <a:r>
              <a:rPr sz="800" b="1" spc="-3" dirty="0">
                <a:latin typeface="Arial"/>
                <a:cs typeface="Arial"/>
              </a:rPr>
              <a:t>IO</a:t>
            </a:r>
            <a:r>
              <a:rPr sz="800" b="1" dirty="0">
                <a:latin typeface="Arial"/>
                <a:cs typeface="Arial"/>
              </a:rPr>
              <a:t> write</a:t>
            </a:r>
            <a:endParaRPr sz="800" dirty="0">
              <a:latin typeface="Arial"/>
              <a:cs typeface="Arial"/>
            </a:endParaRPr>
          </a:p>
          <a:p>
            <a:pPr marL="6405" marR="70130" indent="96069"/>
            <a:r>
              <a:rPr sz="800" b="1" spc="-8" dirty="0">
                <a:latin typeface="Arial"/>
                <a:cs typeface="Arial"/>
              </a:rPr>
              <a:t>Transfer</a:t>
            </a:r>
            <a:r>
              <a:rPr sz="800" b="1" spc="-18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acknowledge  Interrupt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control</a:t>
            </a:r>
            <a:endParaRPr sz="800" dirty="0">
              <a:latin typeface="Arial"/>
              <a:cs typeface="Arial"/>
            </a:endParaRPr>
          </a:p>
          <a:p>
            <a:pPr marL="102474"/>
            <a:r>
              <a:rPr sz="800" b="1" spc="-3" dirty="0">
                <a:latin typeface="Arial"/>
                <a:cs typeface="Arial"/>
              </a:rPr>
              <a:t>Interrupt</a:t>
            </a:r>
            <a:r>
              <a:rPr sz="800" b="1" spc="3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request</a:t>
            </a:r>
            <a:endParaRPr sz="800" dirty="0">
              <a:latin typeface="Arial"/>
              <a:cs typeface="Arial"/>
            </a:endParaRPr>
          </a:p>
          <a:p>
            <a:pPr marL="102474"/>
            <a:r>
              <a:rPr sz="800" b="1" spc="-3" dirty="0">
                <a:latin typeface="Arial"/>
                <a:cs typeface="Arial"/>
              </a:rPr>
              <a:t>interrupt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acknowledge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5575" y="2798029"/>
            <a:ext cx="547129" cy="252365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6405">
              <a:spcBef>
                <a:spcPts val="48"/>
              </a:spcBef>
            </a:pPr>
            <a:r>
              <a:rPr sz="800" b="1" spc="-3" dirty="0">
                <a:latin typeface="Arial"/>
                <a:cs typeface="Arial"/>
              </a:rPr>
              <a:t>INT0 -</a:t>
            </a:r>
            <a:r>
              <a:rPr sz="800" b="1" spc="-33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INT7</a:t>
            </a:r>
            <a:endParaRPr sz="800" dirty="0">
              <a:latin typeface="Arial"/>
              <a:cs typeface="Arial"/>
            </a:endParaRPr>
          </a:p>
          <a:p>
            <a:pPr marL="6405"/>
            <a:r>
              <a:rPr sz="800" b="1" spc="-18" dirty="0">
                <a:latin typeface="Arial"/>
                <a:cs typeface="Arial"/>
              </a:rPr>
              <a:t>INTA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1620" y="2179"/>
            <a:ext cx="1118910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Interprocessor</a:t>
            </a:r>
            <a:r>
              <a:rPr sz="700" b="1" i="1" spc="-55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Arbitration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1574800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Associative</a:t>
            </a:r>
            <a:r>
              <a:rPr spc="-35" dirty="0"/>
              <a:t> </a:t>
            </a:r>
            <a:r>
              <a:rPr spc="10" dirty="0"/>
              <a:t>Memory</a:t>
            </a:r>
          </a:p>
        </p:txBody>
      </p:sp>
      <p:sp>
        <p:nvSpPr>
          <p:cNvPr id="3" name="object 3"/>
          <p:cNvSpPr/>
          <p:nvPr/>
        </p:nvSpPr>
        <p:spPr>
          <a:xfrm>
            <a:off x="273392" y="767334"/>
            <a:ext cx="72961" cy="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92" y="1149438"/>
            <a:ext cx="72961" cy="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392" y="1703616"/>
            <a:ext cx="72961" cy="72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92" y="2257806"/>
            <a:ext cx="72961" cy="72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932" y="684374"/>
            <a:ext cx="4067810" cy="2032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7314">
              <a:lnSpc>
                <a:spcPct val="112900"/>
              </a:lnSpc>
              <a:spcBef>
                <a:spcPts val="90"/>
              </a:spcBef>
            </a:pPr>
            <a:r>
              <a:rPr sz="1000" spc="15" dirty="0">
                <a:latin typeface="Arial"/>
                <a:cs typeface="Arial"/>
              </a:rPr>
              <a:t>This type of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accessed simultaneously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0" dirty="0">
                <a:latin typeface="Arial"/>
                <a:cs typeface="Arial"/>
              </a:rPr>
              <a:t>in parallel </a:t>
            </a:r>
            <a:r>
              <a:rPr sz="1000" spc="20" dirty="0">
                <a:latin typeface="Arial"/>
                <a:cs typeface="Arial"/>
              </a:rPr>
              <a:t>on  </a:t>
            </a:r>
            <a:r>
              <a:rPr sz="1000" spc="15" dirty="0">
                <a:latin typeface="Arial"/>
                <a:cs typeface="Arial"/>
              </a:rPr>
              <a:t>the basis of data content </a:t>
            </a:r>
            <a:r>
              <a:rPr sz="1000" spc="10" dirty="0">
                <a:latin typeface="Arial"/>
                <a:cs typeface="Arial"/>
              </a:rPr>
              <a:t>rather </a:t>
            </a:r>
            <a:r>
              <a:rPr sz="1000" spc="15" dirty="0">
                <a:latin typeface="Arial"/>
                <a:cs typeface="Arial"/>
              </a:rPr>
              <a:t>then </a:t>
            </a:r>
            <a:r>
              <a:rPr sz="1000" spc="5" dirty="0">
                <a:latin typeface="Arial"/>
                <a:cs typeface="Arial"/>
              </a:rPr>
              <a:t>by </a:t>
            </a:r>
            <a:r>
              <a:rPr sz="1000" spc="15" dirty="0">
                <a:latin typeface="Arial"/>
                <a:cs typeface="Arial"/>
              </a:rPr>
              <a:t>specific address or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location.</a:t>
            </a:r>
            <a:endParaRPr sz="1000">
              <a:latin typeface="Arial"/>
              <a:cs typeface="Arial"/>
            </a:endParaRPr>
          </a:p>
          <a:p>
            <a:pPr marL="12700" marR="32384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When a </a:t>
            </a:r>
            <a:r>
              <a:rPr sz="1000" spc="15" dirty="0">
                <a:latin typeface="Arial"/>
                <a:cs typeface="Arial"/>
              </a:rPr>
              <a:t>word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written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20" dirty="0">
                <a:latin typeface="Arial"/>
                <a:cs typeface="Arial"/>
              </a:rPr>
              <a:t>an </a:t>
            </a:r>
            <a:r>
              <a:rPr sz="1000" spc="10" dirty="0">
                <a:latin typeface="Arial"/>
                <a:cs typeface="Arial"/>
              </a:rPr>
              <a:t>associative </a:t>
            </a:r>
            <a:r>
              <a:rPr sz="1000" spc="5" dirty="0">
                <a:latin typeface="Arial"/>
                <a:cs typeface="Arial"/>
              </a:rPr>
              <a:t>memory, </a:t>
            </a:r>
            <a:r>
              <a:rPr sz="1000" spc="20" dirty="0">
                <a:latin typeface="Arial"/>
                <a:cs typeface="Arial"/>
              </a:rPr>
              <a:t>no </a:t>
            </a:r>
            <a:r>
              <a:rPr sz="1000" spc="15" dirty="0">
                <a:latin typeface="Arial"/>
                <a:cs typeface="Arial"/>
              </a:rPr>
              <a:t>address </a:t>
            </a:r>
            <a:r>
              <a:rPr sz="1000" spc="10" dirty="0">
                <a:latin typeface="Arial"/>
                <a:cs typeface="Arial"/>
              </a:rPr>
              <a:t>is  given. </a:t>
            </a: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capable </a:t>
            </a:r>
            <a:r>
              <a:rPr sz="1000" spc="15" dirty="0">
                <a:latin typeface="Arial"/>
                <a:cs typeface="Arial"/>
              </a:rPr>
              <a:t>of finding </a:t>
            </a:r>
            <a:r>
              <a:rPr sz="1000" spc="20" dirty="0">
                <a:latin typeface="Arial"/>
                <a:cs typeface="Arial"/>
              </a:rPr>
              <a:t>an </a:t>
            </a:r>
            <a:r>
              <a:rPr sz="1000" spc="15" dirty="0">
                <a:latin typeface="Arial"/>
                <a:cs typeface="Arial"/>
              </a:rPr>
              <a:t>empty unused location to  store the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word.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When a </a:t>
            </a:r>
            <a:r>
              <a:rPr sz="1000" spc="15" dirty="0">
                <a:latin typeface="Arial"/>
                <a:cs typeface="Arial"/>
              </a:rPr>
              <a:t>word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to </a:t>
            </a:r>
            <a:r>
              <a:rPr sz="1000" spc="20" dirty="0">
                <a:latin typeface="Arial"/>
                <a:cs typeface="Arial"/>
              </a:rPr>
              <a:t>be </a:t>
            </a:r>
            <a:r>
              <a:rPr sz="1000" spc="15" dirty="0">
                <a:latin typeface="Arial"/>
                <a:cs typeface="Arial"/>
              </a:rPr>
              <a:t>read from </a:t>
            </a:r>
            <a:r>
              <a:rPr sz="1000" spc="20" dirty="0">
                <a:latin typeface="Arial"/>
                <a:cs typeface="Arial"/>
              </a:rPr>
              <a:t>an </a:t>
            </a:r>
            <a:r>
              <a:rPr sz="1000" spc="10" dirty="0">
                <a:latin typeface="Arial"/>
                <a:cs typeface="Arial"/>
              </a:rPr>
              <a:t>associative </a:t>
            </a:r>
            <a:r>
              <a:rPr sz="1000" spc="5" dirty="0">
                <a:latin typeface="Arial"/>
                <a:cs typeface="Arial"/>
              </a:rPr>
              <a:t>memory, </a:t>
            </a:r>
            <a:r>
              <a:rPr sz="1000" spc="15" dirty="0">
                <a:latin typeface="Arial"/>
                <a:cs typeface="Arial"/>
              </a:rPr>
              <a:t>the content  of the </a:t>
            </a:r>
            <a:r>
              <a:rPr sz="1000" spc="10" dirty="0">
                <a:latin typeface="Arial"/>
                <a:cs typeface="Arial"/>
              </a:rPr>
              <a:t>word, </a:t>
            </a:r>
            <a:r>
              <a:rPr sz="1000" spc="15" dirty="0">
                <a:latin typeface="Arial"/>
                <a:cs typeface="Arial"/>
              </a:rPr>
              <a:t>or </a:t>
            </a:r>
            <a:r>
              <a:rPr sz="1000" spc="25" dirty="0">
                <a:latin typeface="Arial"/>
                <a:cs typeface="Arial"/>
              </a:rPr>
              <a:t>part </a:t>
            </a:r>
            <a:r>
              <a:rPr sz="1000" spc="15" dirty="0">
                <a:latin typeface="Arial"/>
                <a:cs typeface="Arial"/>
              </a:rPr>
              <a:t>of the </a:t>
            </a:r>
            <a:r>
              <a:rPr sz="1000" spc="10" dirty="0">
                <a:latin typeface="Arial"/>
                <a:cs typeface="Arial"/>
              </a:rPr>
              <a:t>word, is </a:t>
            </a:r>
            <a:r>
              <a:rPr sz="1000" spc="15" dirty="0">
                <a:latin typeface="Arial"/>
                <a:cs typeface="Arial"/>
              </a:rPr>
              <a:t>specified. </a:t>
            </a:r>
            <a:r>
              <a:rPr sz="1000" spc="20" dirty="0">
                <a:latin typeface="Arial"/>
                <a:cs typeface="Arial"/>
              </a:rPr>
              <a:t>The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5" dirty="0">
                <a:latin typeface="Arial"/>
                <a:cs typeface="Arial"/>
              </a:rPr>
              <a:t>locates </a:t>
            </a:r>
            <a:r>
              <a:rPr sz="1000" spc="10" dirty="0">
                <a:latin typeface="Arial"/>
                <a:cs typeface="Arial"/>
              </a:rPr>
              <a:t>all  </a:t>
            </a:r>
            <a:r>
              <a:rPr sz="1000" spc="15" dirty="0">
                <a:latin typeface="Arial"/>
                <a:cs typeface="Arial"/>
              </a:rPr>
              <a:t>words which match the specified content </a:t>
            </a:r>
            <a:r>
              <a:rPr sz="1000" spc="20" dirty="0">
                <a:latin typeface="Arial"/>
                <a:cs typeface="Arial"/>
              </a:rPr>
              <a:t>and marks them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reading.</a:t>
            </a:r>
            <a:endParaRPr sz="1000">
              <a:latin typeface="Arial"/>
              <a:cs typeface="Arial"/>
            </a:endParaRPr>
          </a:p>
          <a:p>
            <a:pPr marL="12700" marR="265430" algn="just">
              <a:lnSpc>
                <a:spcPct val="112900"/>
              </a:lnSpc>
              <a:spcBef>
                <a:spcPts val="300"/>
              </a:spcBef>
            </a:pPr>
            <a:r>
              <a:rPr sz="1000" spc="20" dirty="0">
                <a:latin typeface="Arial"/>
                <a:cs typeface="Arial"/>
              </a:rPr>
              <a:t>An </a:t>
            </a:r>
            <a:r>
              <a:rPr sz="1000" spc="10" dirty="0">
                <a:latin typeface="Arial"/>
                <a:cs typeface="Arial"/>
              </a:rPr>
              <a:t>associative </a:t>
            </a:r>
            <a:r>
              <a:rPr sz="1000" spc="25" dirty="0">
                <a:latin typeface="Arial"/>
                <a:cs typeface="Arial"/>
              </a:rPr>
              <a:t>memory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20" dirty="0">
                <a:latin typeface="Arial"/>
                <a:cs typeface="Arial"/>
              </a:rPr>
              <a:t>more </a:t>
            </a:r>
            <a:r>
              <a:rPr sz="1000" spc="10" dirty="0">
                <a:latin typeface="Arial"/>
                <a:cs typeface="Arial"/>
              </a:rPr>
              <a:t>expensive </a:t>
            </a:r>
            <a:r>
              <a:rPr sz="1000" spc="15" dirty="0">
                <a:latin typeface="Arial"/>
                <a:cs typeface="Arial"/>
              </a:rPr>
              <a:t>than </a:t>
            </a:r>
            <a:r>
              <a:rPr sz="1000" spc="20" dirty="0">
                <a:latin typeface="Arial"/>
                <a:cs typeface="Arial"/>
              </a:rPr>
              <a:t>a </a:t>
            </a:r>
            <a:r>
              <a:rPr sz="1000" spc="15" dirty="0">
                <a:latin typeface="Arial"/>
                <a:cs typeface="Arial"/>
              </a:rPr>
              <a:t>random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access  </a:t>
            </a:r>
            <a:r>
              <a:rPr sz="1000" spc="5" dirty="0">
                <a:latin typeface="Arial"/>
                <a:cs typeface="Arial"/>
              </a:rPr>
              <a:t>memory, </a:t>
            </a:r>
            <a:r>
              <a:rPr sz="1000" spc="15" dirty="0">
                <a:latin typeface="Arial"/>
                <a:cs typeface="Arial"/>
              </a:rPr>
              <a:t>so are used </a:t>
            </a:r>
            <a:r>
              <a:rPr sz="1000" spc="10" dirty="0">
                <a:latin typeface="Arial"/>
                <a:cs typeface="Arial"/>
              </a:rPr>
              <a:t>in </a:t>
            </a:r>
            <a:r>
              <a:rPr sz="1000" spc="15" dirty="0">
                <a:latin typeface="Arial"/>
                <a:cs typeface="Arial"/>
              </a:rPr>
              <a:t>application where the search time </a:t>
            </a:r>
            <a:r>
              <a:rPr sz="1000" spc="10" dirty="0">
                <a:latin typeface="Arial"/>
                <a:cs typeface="Arial"/>
              </a:rPr>
              <a:t>is </a:t>
            </a:r>
            <a:r>
              <a:rPr sz="1000" spc="15" dirty="0">
                <a:latin typeface="Arial"/>
                <a:cs typeface="Arial"/>
              </a:rPr>
              <a:t>very  </a:t>
            </a:r>
            <a:r>
              <a:rPr sz="1000" spc="10" dirty="0">
                <a:latin typeface="Arial"/>
                <a:cs typeface="Arial"/>
              </a:rPr>
              <a:t>critical </a:t>
            </a:r>
            <a:r>
              <a:rPr sz="1000" spc="20" dirty="0">
                <a:latin typeface="Arial"/>
                <a:cs typeface="Arial"/>
              </a:rPr>
              <a:t>and </a:t>
            </a:r>
            <a:r>
              <a:rPr sz="1000" spc="15" dirty="0">
                <a:latin typeface="Arial"/>
                <a:cs typeface="Arial"/>
              </a:rPr>
              <a:t>must </a:t>
            </a:r>
            <a:r>
              <a:rPr sz="1000" spc="20" dirty="0">
                <a:latin typeface="Arial"/>
                <a:cs typeface="Arial"/>
              </a:rPr>
              <a:t>be </a:t>
            </a:r>
            <a:r>
              <a:rPr sz="1000" spc="15" dirty="0">
                <a:latin typeface="Arial"/>
                <a:cs typeface="Arial"/>
              </a:rPr>
              <a:t>very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short.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5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6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2" y="3333419"/>
            <a:ext cx="1536065" cy="123189"/>
          </a:xfrm>
          <a:custGeom>
            <a:avLst/>
            <a:gdLst/>
            <a:ahLst/>
            <a:cxnLst/>
            <a:rect l="l" t="t" r="r" b="b"/>
            <a:pathLst>
              <a:path w="1536064" h="123189">
                <a:moveTo>
                  <a:pt x="0" y="122580"/>
                </a:moveTo>
                <a:lnTo>
                  <a:pt x="1535976" y="122580"/>
                </a:lnTo>
                <a:lnTo>
                  <a:pt x="1535976" y="0"/>
                </a:lnTo>
                <a:lnTo>
                  <a:pt x="0" y="0"/>
                </a:lnTo>
                <a:lnTo>
                  <a:pt x="0" y="12258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Abhineet </a:t>
            </a:r>
            <a:r>
              <a:rPr spc="10" dirty="0"/>
              <a:t>Anand </a:t>
            </a:r>
            <a:r>
              <a:rPr spc="5" dirty="0"/>
              <a:t>(UPES,</a:t>
            </a:r>
            <a:r>
              <a:rPr spc="-30" dirty="0"/>
              <a:t> </a:t>
            </a:r>
            <a:r>
              <a:rPr spc="5" dirty="0"/>
              <a:t>Dehradun)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9287" y="3336851"/>
            <a:ext cx="969644" cy="114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Unit 4 - </a:t>
            </a:r>
            <a:r>
              <a:rPr sz="550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November 30,</a:t>
            </a:r>
            <a:r>
              <a:rPr spc="-40" dirty="0"/>
              <a:t> </a:t>
            </a:r>
            <a:r>
              <a:rPr spc="5" dirty="0"/>
              <a:t>2012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90"/>
                </a:spcBef>
              </a:pPr>
              <a:t>9</a:t>
            </a:fld>
            <a:r>
              <a:rPr spc="5" dirty="0"/>
              <a:t> /</a:t>
            </a:r>
            <a:r>
              <a:rPr spc="-60" dirty="0"/>
              <a:t> </a:t>
            </a:r>
            <a:r>
              <a:rPr spc="5" dirty="0"/>
              <a:t>19</a:t>
            </a:r>
          </a:p>
        </p:txBody>
      </p:sp>
    </p:spTree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20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6827" y="141890"/>
            <a:ext cx="2452317" cy="68614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888960">
              <a:spcBef>
                <a:spcPts val="50"/>
              </a:spcBef>
              <a:tabLst>
                <a:tab pos="1297894" algn="l"/>
              </a:tabLst>
            </a:pPr>
            <a:r>
              <a:rPr sz="1200" b="1" spc="-3" dirty="0">
                <a:latin typeface="Arial"/>
                <a:cs typeface="Arial"/>
              </a:rPr>
              <a:t>BUS	SIGNALS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6405">
              <a:spcBef>
                <a:spcPts val="1062"/>
              </a:spcBef>
            </a:pPr>
            <a:r>
              <a:rPr sz="900" u="sng" spc="-227" dirty="0">
                <a:latin typeface="Times New Roman"/>
                <a:cs typeface="Times New Roman"/>
              </a:rPr>
              <a:t> </a:t>
            </a:r>
            <a:r>
              <a:rPr sz="900" b="1" u="sng" dirty="0">
                <a:latin typeface="Arial"/>
                <a:cs typeface="Arial"/>
              </a:rPr>
              <a:t>IEEE </a:t>
            </a:r>
            <a:r>
              <a:rPr sz="900" b="1" u="sng" spc="-3" dirty="0">
                <a:latin typeface="Arial"/>
                <a:cs typeface="Arial"/>
              </a:rPr>
              <a:t>Standard </a:t>
            </a:r>
            <a:r>
              <a:rPr sz="900" b="1" u="sng" spc="-5" dirty="0">
                <a:latin typeface="Arial"/>
                <a:cs typeface="Arial"/>
              </a:rPr>
              <a:t>796 </a:t>
            </a:r>
            <a:r>
              <a:rPr sz="900" b="1" u="sng" spc="-3" dirty="0">
                <a:latin typeface="Arial"/>
                <a:cs typeface="Arial"/>
              </a:rPr>
              <a:t>Multibus</a:t>
            </a:r>
            <a:r>
              <a:rPr sz="900" b="1" u="sng" spc="-3" dirty="0">
                <a:latin typeface="Arial"/>
                <a:cs typeface="Arial"/>
              </a:rPr>
              <a:t> Signals (Cont’d)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01802" y="1137625"/>
            <a:ext cx="570180" cy="621697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6405" marR="269954">
              <a:spcBef>
                <a:spcPts val="48"/>
              </a:spcBef>
            </a:pPr>
            <a:r>
              <a:rPr sz="800" b="1" spc="-3" dirty="0">
                <a:latin typeface="Arial"/>
                <a:cs typeface="Arial"/>
              </a:rPr>
              <a:t>CCLK  INIT  BHEN</a:t>
            </a:r>
            <a:endParaRPr sz="800" dirty="0">
              <a:latin typeface="Arial"/>
              <a:cs typeface="Arial"/>
            </a:endParaRPr>
          </a:p>
          <a:p>
            <a:pPr marL="6405" marR="2562"/>
            <a:r>
              <a:rPr sz="800" b="1" spc="-3" dirty="0">
                <a:latin typeface="Arial"/>
                <a:cs typeface="Arial"/>
              </a:rPr>
              <a:t>INH1 -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INH2  </a:t>
            </a:r>
            <a:r>
              <a:rPr sz="800" b="1" spc="-5" dirty="0">
                <a:latin typeface="Arial"/>
                <a:cs typeface="Arial"/>
              </a:rPr>
              <a:t>LOCK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1802" y="1875957"/>
            <a:ext cx="313743" cy="744807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6405" marR="2562" algn="just">
              <a:spcBef>
                <a:spcPts val="48"/>
              </a:spcBef>
            </a:pPr>
            <a:r>
              <a:rPr sz="800" b="1" spc="-3" dirty="0">
                <a:latin typeface="Arial"/>
                <a:cs typeface="Arial"/>
              </a:rPr>
              <a:t>BREQ  </a:t>
            </a:r>
            <a:r>
              <a:rPr sz="800" b="1" spc="-5" dirty="0">
                <a:latin typeface="Arial"/>
                <a:cs typeface="Arial"/>
              </a:rPr>
              <a:t>CBRQ  </a:t>
            </a:r>
            <a:r>
              <a:rPr sz="800" b="1" spc="-3" dirty="0">
                <a:latin typeface="Arial"/>
                <a:cs typeface="Arial"/>
              </a:rPr>
              <a:t>BUSY  BCLK  BPRN  BPRO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8738" y="1014423"/>
            <a:ext cx="1383670" cy="1729692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102474" marR="294292" indent="-96069">
              <a:spcBef>
                <a:spcPts val="48"/>
              </a:spcBef>
            </a:pPr>
            <a:r>
              <a:rPr sz="800" b="1" spc="-3" dirty="0">
                <a:latin typeface="Arial"/>
                <a:cs typeface="Arial"/>
              </a:rPr>
              <a:t>Miscellaneous control  Master clock  </a:t>
            </a:r>
            <a:r>
              <a:rPr sz="800" b="1" spc="-5" dirty="0">
                <a:latin typeface="Arial"/>
                <a:cs typeface="Arial"/>
              </a:rPr>
              <a:t>System </a:t>
            </a:r>
            <a:r>
              <a:rPr sz="800" b="1" spc="-3" dirty="0">
                <a:latin typeface="Arial"/>
                <a:cs typeface="Arial"/>
              </a:rPr>
              <a:t>initialization  </a:t>
            </a:r>
            <a:r>
              <a:rPr sz="800" b="1" spc="-8" dirty="0">
                <a:latin typeface="Arial"/>
                <a:cs typeface="Arial"/>
              </a:rPr>
              <a:t>Byte </a:t>
            </a:r>
            <a:r>
              <a:rPr sz="800" b="1" spc="-3" dirty="0">
                <a:latin typeface="Arial"/>
                <a:cs typeface="Arial"/>
              </a:rPr>
              <a:t>high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enable</a:t>
            </a:r>
            <a:endParaRPr sz="800" dirty="0">
              <a:latin typeface="Arial"/>
              <a:cs typeface="Arial"/>
            </a:endParaRPr>
          </a:p>
          <a:p>
            <a:pPr marL="102474" marR="132255"/>
            <a:r>
              <a:rPr sz="800" b="1" spc="-3" dirty="0">
                <a:latin typeface="Arial"/>
                <a:cs typeface="Arial"/>
              </a:rPr>
              <a:t>Memory inhibit (2 lines)  Bus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lock</a:t>
            </a:r>
            <a:endParaRPr sz="800" dirty="0">
              <a:latin typeface="Arial"/>
              <a:cs typeface="Arial"/>
            </a:endParaRPr>
          </a:p>
          <a:p>
            <a:pPr marL="6405"/>
            <a:r>
              <a:rPr sz="800" b="1" spc="-3" dirty="0">
                <a:latin typeface="Arial"/>
                <a:cs typeface="Arial"/>
              </a:rPr>
              <a:t>Bus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arbitration</a:t>
            </a:r>
            <a:endParaRPr sz="800" dirty="0">
              <a:latin typeface="Arial"/>
              <a:cs typeface="Arial"/>
            </a:endParaRPr>
          </a:p>
          <a:p>
            <a:pPr marL="102474" marR="226082"/>
            <a:r>
              <a:rPr sz="800" b="1" spc="-3" dirty="0">
                <a:latin typeface="Arial"/>
                <a:cs typeface="Arial"/>
              </a:rPr>
              <a:t>Bus request  </a:t>
            </a:r>
            <a:r>
              <a:rPr sz="800" b="1" spc="-5" dirty="0">
                <a:latin typeface="Arial"/>
                <a:cs typeface="Arial"/>
              </a:rPr>
              <a:t>Common bus </a:t>
            </a:r>
            <a:r>
              <a:rPr sz="800" b="1" spc="-3" dirty="0">
                <a:latin typeface="Arial"/>
                <a:cs typeface="Arial"/>
              </a:rPr>
              <a:t>request  Bus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busy</a:t>
            </a:r>
            <a:endParaRPr sz="800" dirty="0">
              <a:latin typeface="Arial"/>
              <a:cs typeface="Arial"/>
            </a:endParaRPr>
          </a:p>
          <a:p>
            <a:pPr marL="102474" marR="583460"/>
            <a:r>
              <a:rPr sz="800" b="1" spc="-3" dirty="0">
                <a:latin typeface="Arial"/>
                <a:cs typeface="Arial"/>
              </a:rPr>
              <a:t>Bus clock  Bus priority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in</a:t>
            </a:r>
            <a:endParaRPr sz="800" dirty="0">
              <a:latin typeface="Arial"/>
              <a:cs typeface="Arial"/>
            </a:endParaRPr>
          </a:p>
          <a:p>
            <a:pPr marL="102474"/>
            <a:r>
              <a:rPr sz="800" b="1" spc="-3" dirty="0">
                <a:latin typeface="Arial"/>
                <a:cs typeface="Arial"/>
              </a:rPr>
              <a:t>Bus priority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out</a:t>
            </a:r>
            <a:endParaRPr sz="800" dirty="0">
              <a:latin typeface="Arial"/>
              <a:cs typeface="Arial"/>
            </a:endParaRPr>
          </a:p>
          <a:p>
            <a:pPr marL="6405"/>
            <a:r>
              <a:rPr sz="800" b="1" dirty="0">
                <a:latin typeface="Arial"/>
                <a:cs typeface="Arial"/>
              </a:rPr>
              <a:t>Power </a:t>
            </a:r>
            <a:r>
              <a:rPr sz="800" b="1" spc="-3" dirty="0">
                <a:latin typeface="Arial"/>
                <a:cs typeface="Arial"/>
              </a:rPr>
              <a:t>and ground (20</a:t>
            </a:r>
            <a:r>
              <a:rPr sz="800" b="1" spc="-18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lines)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51620" y="2179"/>
            <a:ext cx="1118910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Interprocessor</a:t>
            </a:r>
            <a:r>
              <a:rPr sz="700" b="1" i="1" spc="-55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Arbitration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804" y="168808"/>
            <a:ext cx="3624370" cy="630038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  <a:tabLst>
                <a:tab pos="1281242" algn="l"/>
                <a:tab pos="2733488" algn="l"/>
              </a:tabLst>
            </a:pPr>
            <a:r>
              <a:rPr dirty="0"/>
              <a:t>INTERPROCESSOR	ARBITRATION</a:t>
            </a:r>
            <a:r>
              <a:rPr spc="-13" dirty="0"/>
              <a:t> </a:t>
            </a:r>
            <a:r>
              <a:rPr dirty="0"/>
              <a:t>STATIC	ARBITRATION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875" y="1398335"/>
            <a:ext cx="1640107" cy="14496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Parallel </a:t>
            </a:r>
            <a:r>
              <a:rPr sz="900" b="1" spc="-5" dirty="0">
                <a:latin typeface="Arial"/>
                <a:cs typeface="Arial"/>
              </a:rPr>
              <a:t>Arbitration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Procedure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60" y="2179"/>
            <a:ext cx="4544790" cy="11964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  <a:tabLst>
                <a:tab pos="2183332" algn="l"/>
                <a:tab pos="3433191" algn="l"/>
              </a:tabLst>
            </a:pPr>
            <a:r>
              <a:rPr sz="1100" b="1" i="1" spc="-4" baseline="5952" dirty="0">
                <a:latin typeface="Arial"/>
                <a:cs typeface="Arial"/>
              </a:rPr>
              <a:t>Multiprocessors	</a:t>
            </a:r>
            <a:r>
              <a:rPr sz="1100" b="1" spc="-4" baseline="1984" dirty="0">
                <a:latin typeface="Arial"/>
                <a:cs typeface="Arial"/>
              </a:rPr>
              <a:t>21	</a:t>
            </a:r>
            <a:r>
              <a:rPr sz="700" b="1" i="1" spc="-3" dirty="0">
                <a:latin typeface="Arial"/>
                <a:cs typeface="Arial"/>
              </a:rPr>
              <a:t>Interprocessor</a:t>
            </a:r>
            <a:r>
              <a:rPr sz="700" b="1" i="1" spc="-55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Arbitration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1721" y="990927"/>
            <a:ext cx="172238" cy="38453"/>
          </a:xfrm>
          <a:custGeom>
            <a:avLst/>
            <a:gdLst/>
            <a:ahLst/>
            <a:cxnLst/>
            <a:rect l="l" t="t" r="r" b="b"/>
            <a:pathLst>
              <a:path w="341629" h="76200">
                <a:moveTo>
                  <a:pt x="265049" y="0"/>
                </a:moveTo>
                <a:lnTo>
                  <a:pt x="265049" y="76200"/>
                </a:lnTo>
                <a:lnTo>
                  <a:pt x="315849" y="50800"/>
                </a:lnTo>
                <a:lnTo>
                  <a:pt x="277749" y="50800"/>
                </a:lnTo>
                <a:lnTo>
                  <a:pt x="277749" y="25400"/>
                </a:lnTo>
                <a:lnTo>
                  <a:pt x="315849" y="25400"/>
                </a:lnTo>
                <a:lnTo>
                  <a:pt x="265049" y="0"/>
                </a:lnTo>
                <a:close/>
              </a:path>
              <a:path w="341629" h="76200">
                <a:moveTo>
                  <a:pt x="265049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5049" y="50800"/>
                </a:lnTo>
                <a:lnTo>
                  <a:pt x="265049" y="25400"/>
                </a:lnTo>
                <a:close/>
              </a:path>
              <a:path w="341629" h="76200">
                <a:moveTo>
                  <a:pt x="315849" y="25400"/>
                </a:moveTo>
                <a:lnTo>
                  <a:pt x="277749" y="25400"/>
                </a:lnTo>
                <a:lnTo>
                  <a:pt x="277749" y="50800"/>
                </a:lnTo>
                <a:lnTo>
                  <a:pt x="315849" y="50800"/>
                </a:lnTo>
                <a:lnTo>
                  <a:pt x="341249" y="38100"/>
                </a:lnTo>
                <a:lnTo>
                  <a:pt x="315849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4235" y="990927"/>
            <a:ext cx="164235" cy="38453"/>
          </a:xfrm>
          <a:custGeom>
            <a:avLst/>
            <a:gdLst/>
            <a:ahLst/>
            <a:cxnLst/>
            <a:rect l="l" t="t" r="r" b="b"/>
            <a:pathLst>
              <a:path w="325755" h="76200">
                <a:moveTo>
                  <a:pt x="249174" y="0"/>
                </a:moveTo>
                <a:lnTo>
                  <a:pt x="249174" y="76200"/>
                </a:lnTo>
                <a:lnTo>
                  <a:pt x="299974" y="50800"/>
                </a:lnTo>
                <a:lnTo>
                  <a:pt x="261874" y="50800"/>
                </a:lnTo>
                <a:lnTo>
                  <a:pt x="261874" y="25400"/>
                </a:lnTo>
                <a:lnTo>
                  <a:pt x="299974" y="25400"/>
                </a:lnTo>
                <a:lnTo>
                  <a:pt x="249174" y="0"/>
                </a:lnTo>
                <a:close/>
              </a:path>
              <a:path w="325755" h="76200">
                <a:moveTo>
                  <a:pt x="2491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49174" y="50800"/>
                </a:lnTo>
                <a:lnTo>
                  <a:pt x="249174" y="25400"/>
                </a:lnTo>
                <a:close/>
              </a:path>
              <a:path w="325755" h="76200">
                <a:moveTo>
                  <a:pt x="299974" y="25400"/>
                </a:moveTo>
                <a:lnTo>
                  <a:pt x="261874" y="25400"/>
                </a:lnTo>
                <a:lnTo>
                  <a:pt x="261874" y="50800"/>
                </a:lnTo>
                <a:lnTo>
                  <a:pt x="299974" y="50800"/>
                </a:lnTo>
                <a:lnTo>
                  <a:pt x="325374" y="38100"/>
                </a:lnTo>
                <a:lnTo>
                  <a:pt x="299974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1575" y="990927"/>
            <a:ext cx="176080" cy="38453"/>
          </a:xfrm>
          <a:custGeom>
            <a:avLst/>
            <a:gdLst/>
            <a:ahLst/>
            <a:cxnLst/>
            <a:rect l="l" t="t" r="r" b="b"/>
            <a:pathLst>
              <a:path w="349250" h="76200">
                <a:moveTo>
                  <a:pt x="273050" y="0"/>
                </a:moveTo>
                <a:lnTo>
                  <a:pt x="273050" y="76200"/>
                </a:lnTo>
                <a:lnTo>
                  <a:pt x="323850" y="50800"/>
                </a:lnTo>
                <a:lnTo>
                  <a:pt x="285750" y="50800"/>
                </a:lnTo>
                <a:lnTo>
                  <a:pt x="285750" y="25400"/>
                </a:lnTo>
                <a:lnTo>
                  <a:pt x="323850" y="25400"/>
                </a:lnTo>
                <a:lnTo>
                  <a:pt x="273050" y="0"/>
                </a:lnTo>
                <a:close/>
              </a:path>
              <a:path w="349250" h="76200">
                <a:moveTo>
                  <a:pt x="27305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73050" y="50800"/>
                </a:lnTo>
                <a:lnTo>
                  <a:pt x="273050" y="25400"/>
                </a:lnTo>
                <a:close/>
              </a:path>
              <a:path w="349250" h="76200">
                <a:moveTo>
                  <a:pt x="323850" y="25400"/>
                </a:moveTo>
                <a:lnTo>
                  <a:pt x="285750" y="25400"/>
                </a:lnTo>
                <a:lnTo>
                  <a:pt x="285750" y="50800"/>
                </a:lnTo>
                <a:lnTo>
                  <a:pt x="323850" y="50800"/>
                </a:lnTo>
                <a:lnTo>
                  <a:pt x="349250" y="38100"/>
                </a:lnTo>
                <a:lnTo>
                  <a:pt x="32385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5860" y="990927"/>
            <a:ext cx="185044" cy="38453"/>
          </a:xfrm>
          <a:custGeom>
            <a:avLst/>
            <a:gdLst/>
            <a:ahLst/>
            <a:cxnLst/>
            <a:rect l="l" t="t" r="r" b="b"/>
            <a:pathLst>
              <a:path w="367029" h="76200">
                <a:moveTo>
                  <a:pt x="290575" y="0"/>
                </a:moveTo>
                <a:lnTo>
                  <a:pt x="290575" y="76200"/>
                </a:lnTo>
                <a:lnTo>
                  <a:pt x="341375" y="50800"/>
                </a:lnTo>
                <a:lnTo>
                  <a:pt x="303275" y="50800"/>
                </a:lnTo>
                <a:lnTo>
                  <a:pt x="303275" y="25400"/>
                </a:lnTo>
                <a:lnTo>
                  <a:pt x="341375" y="25400"/>
                </a:lnTo>
                <a:lnTo>
                  <a:pt x="290575" y="0"/>
                </a:lnTo>
                <a:close/>
              </a:path>
              <a:path w="367029" h="76200">
                <a:moveTo>
                  <a:pt x="290575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90575" y="50800"/>
                </a:lnTo>
                <a:lnTo>
                  <a:pt x="290575" y="25400"/>
                </a:lnTo>
                <a:close/>
              </a:path>
              <a:path w="367029" h="76200">
                <a:moveTo>
                  <a:pt x="341375" y="25400"/>
                </a:moveTo>
                <a:lnTo>
                  <a:pt x="303275" y="25400"/>
                </a:lnTo>
                <a:lnTo>
                  <a:pt x="303275" y="50800"/>
                </a:lnTo>
                <a:lnTo>
                  <a:pt x="341375" y="50800"/>
                </a:lnTo>
                <a:lnTo>
                  <a:pt x="366775" y="38100"/>
                </a:lnTo>
                <a:lnTo>
                  <a:pt x="34137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8148" y="990927"/>
            <a:ext cx="368168" cy="38453"/>
          </a:xfrm>
          <a:custGeom>
            <a:avLst/>
            <a:gdLst/>
            <a:ahLst/>
            <a:cxnLst/>
            <a:rect l="l" t="t" r="r" b="b"/>
            <a:pathLst>
              <a:path w="730250" h="76200">
                <a:moveTo>
                  <a:pt x="654050" y="0"/>
                </a:moveTo>
                <a:lnTo>
                  <a:pt x="654050" y="76200"/>
                </a:lnTo>
                <a:lnTo>
                  <a:pt x="704850" y="50800"/>
                </a:lnTo>
                <a:lnTo>
                  <a:pt x="666750" y="50800"/>
                </a:lnTo>
                <a:lnTo>
                  <a:pt x="666750" y="25400"/>
                </a:lnTo>
                <a:lnTo>
                  <a:pt x="704850" y="25400"/>
                </a:lnTo>
                <a:lnTo>
                  <a:pt x="654050" y="0"/>
                </a:lnTo>
                <a:close/>
              </a:path>
              <a:path w="730250" h="76200">
                <a:moveTo>
                  <a:pt x="65405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654050" y="50800"/>
                </a:lnTo>
                <a:lnTo>
                  <a:pt x="654050" y="25400"/>
                </a:lnTo>
                <a:close/>
              </a:path>
              <a:path w="730250" h="76200">
                <a:moveTo>
                  <a:pt x="704850" y="25400"/>
                </a:moveTo>
                <a:lnTo>
                  <a:pt x="666750" y="25400"/>
                </a:lnTo>
                <a:lnTo>
                  <a:pt x="666750" y="50800"/>
                </a:lnTo>
                <a:lnTo>
                  <a:pt x="704850" y="50800"/>
                </a:lnTo>
                <a:lnTo>
                  <a:pt x="730250" y="38100"/>
                </a:lnTo>
                <a:lnTo>
                  <a:pt x="70485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0875" y="460857"/>
            <a:ext cx="1714381" cy="40144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Serial </a:t>
            </a:r>
            <a:r>
              <a:rPr sz="900" b="1" spc="-5" dirty="0">
                <a:latin typeface="Arial"/>
                <a:cs typeface="Arial"/>
              </a:rPr>
              <a:t>Arbitration</a:t>
            </a:r>
            <a:r>
              <a:rPr sz="900" b="1" spc="-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Procedure</a:t>
            </a:r>
            <a:endParaRPr sz="900" dirty="0">
              <a:latin typeface="Arial"/>
              <a:cs typeface="Arial"/>
            </a:endParaRPr>
          </a:p>
          <a:p>
            <a:pPr marL="1440397" marR="2562" indent="-14730" algn="r">
              <a:lnSpc>
                <a:spcPts val="676"/>
              </a:lnSpc>
              <a:spcBef>
                <a:spcPts val="565"/>
              </a:spcBef>
            </a:pPr>
            <a:r>
              <a:rPr sz="600" b="1" spc="-3" dirty="0">
                <a:latin typeface="Arial"/>
                <a:cs typeface="Arial"/>
              </a:rPr>
              <a:t>Highe</a:t>
            </a:r>
            <a:r>
              <a:rPr sz="600" b="1" dirty="0">
                <a:latin typeface="Arial"/>
                <a:cs typeface="Arial"/>
              </a:rPr>
              <a:t>s</a:t>
            </a:r>
            <a:r>
              <a:rPr sz="600" b="1" spc="-3" dirty="0">
                <a:latin typeface="Arial"/>
                <a:cs typeface="Arial"/>
              </a:rPr>
              <a:t>t  priority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0880" y="943503"/>
            <a:ext cx="55705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1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2422" y="804176"/>
            <a:ext cx="281088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23" dirty="0">
                <a:latin typeface="Arial"/>
                <a:cs typeface="Arial"/>
              </a:rPr>
              <a:t>To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next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9134" y="888323"/>
            <a:ext cx="252275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arbiter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7143" y="1336234"/>
            <a:ext cx="33615" cy="36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8598" y="1336234"/>
            <a:ext cx="33615" cy="36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0886" y="1336234"/>
            <a:ext cx="34447" cy="3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566345" y="867591"/>
          <a:ext cx="2767978" cy="856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117"/>
                <a:gridCol w="184084"/>
                <a:gridCol w="192727"/>
                <a:gridCol w="248753"/>
                <a:gridCol w="190166"/>
                <a:gridCol w="186324"/>
                <a:gridCol w="254516"/>
                <a:gridCol w="183444"/>
                <a:gridCol w="200411"/>
                <a:gridCol w="252274"/>
                <a:gridCol w="181203"/>
                <a:gridCol w="437959"/>
              </a:tblGrid>
              <a:tr h="263722">
                <a:tc gridSpan="2">
                  <a:txBody>
                    <a:bodyPr/>
                    <a:lstStyle/>
                    <a:p>
                      <a:pPr marL="43815" algn="ctr">
                        <a:lnSpc>
                          <a:spcPts val="1400"/>
                        </a:lnSpc>
                        <a:spcBef>
                          <a:spcPts val="118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PI </a:t>
                      </a:r>
                      <a:r>
                        <a:rPr sz="900" b="1" spc="-7" baseline="-9259" dirty="0">
                          <a:latin typeface="Arial"/>
                          <a:cs typeface="Arial"/>
                        </a:rPr>
                        <a:t>Bus</a:t>
                      </a:r>
                      <a:r>
                        <a:rPr sz="900" b="1" spc="-52" baseline="-92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PO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25400" algn="ctr">
                        <a:lnSpc>
                          <a:spcPts val="140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arbiter</a:t>
                      </a:r>
                      <a:r>
                        <a:rPr sz="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59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ts val="130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PI </a:t>
                      </a:r>
                      <a:r>
                        <a:rPr sz="900" b="1" spc="-7" baseline="4629" dirty="0">
                          <a:latin typeface="Arial"/>
                          <a:cs typeface="Arial"/>
                        </a:rPr>
                        <a:t>Bus</a:t>
                      </a:r>
                      <a:r>
                        <a:rPr sz="900" b="1" spc="37" baseline="46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baseline="4629" dirty="0">
                          <a:latin typeface="Arial"/>
                          <a:cs typeface="Arial"/>
                        </a:rPr>
                        <a:t>PO</a:t>
                      </a:r>
                      <a:endParaRPr sz="900" baseline="4629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arbiter</a:t>
                      </a:r>
                      <a:r>
                        <a:rPr sz="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2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6195" algn="ctr">
                        <a:lnSpc>
                          <a:spcPts val="1330"/>
                        </a:lnSpc>
                        <a:spcBef>
                          <a:spcPts val="1335"/>
                        </a:spcBef>
                      </a:pPr>
                      <a:r>
                        <a:rPr sz="900" b="1" baseline="2314" dirty="0">
                          <a:latin typeface="Arial"/>
                          <a:cs typeface="Arial"/>
                        </a:rPr>
                        <a:t>PI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Bus</a:t>
                      </a:r>
                      <a:r>
                        <a:rPr sz="6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baseline="6944" dirty="0">
                          <a:latin typeface="Arial"/>
                          <a:cs typeface="Arial"/>
                        </a:rPr>
                        <a:t>PO</a:t>
                      </a:r>
                      <a:endParaRPr sz="900" baseline="6944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arbiter</a:t>
                      </a:r>
                      <a:r>
                        <a:rPr sz="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5557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7940" algn="ctr">
                        <a:lnSpc>
                          <a:spcPts val="1415"/>
                        </a:lnSpc>
                        <a:spcBef>
                          <a:spcPts val="118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PI </a:t>
                      </a:r>
                      <a:r>
                        <a:rPr sz="900" b="1" spc="-7" baseline="-11574" dirty="0">
                          <a:latin typeface="Arial"/>
                          <a:cs typeface="Arial"/>
                        </a:rPr>
                        <a:t>Bus</a:t>
                      </a:r>
                      <a:r>
                        <a:rPr sz="900" b="1" spc="7" baseline="-1157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PO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24765" algn="ctr">
                        <a:lnSpc>
                          <a:spcPts val="1415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arbiter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59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19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ts val="140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Bus busy</a:t>
                      </a:r>
                      <a:r>
                        <a:rPr sz="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line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923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699519" y="1589381"/>
            <a:ext cx="430596" cy="2807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1455" rIns="0" bIns="0" rtlCol="0">
            <a:spAutoFit/>
          </a:bodyPr>
          <a:lstStyle/>
          <a:p>
            <a:pPr marL="77496" marR="46754" indent="-1921" algn="ctr">
              <a:lnSpc>
                <a:spcPts val="646"/>
              </a:lnSpc>
              <a:spcBef>
                <a:spcPts val="169"/>
              </a:spcBef>
            </a:pPr>
            <a:r>
              <a:rPr sz="600" b="1" spc="-3" dirty="0">
                <a:latin typeface="Arial"/>
                <a:cs typeface="Arial"/>
              </a:rPr>
              <a:t>Bus  arbiter</a:t>
            </a:r>
            <a:r>
              <a:rPr sz="600" b="1" spc="-4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1</a:t>
            </a:r>
            <a:endParaRPr sz="600" dirty="0">
              <a:latin typeface="Arial"/>
              <a:cs typeface="Arial"/>
            </a:endParaRPr>
          </a:p>
          <a:p>
            <a:pPr marR="3523" algn="ctr">
              <a:spcBef>
                <a:spcPts val="71"/>
              </a:spcBef>
              <a:tabLst>
                <a:tab pos="228004" algn="l"/>
              </a:tabLst>
            </a:pPr>
            <a:r>
              <a:rPr sz="600" b="1" spc="-8" dirty="0">
                <a:latin typeface="Arial"/>
                <a:cs typeface="Arial"/>
              </a:rPr>
              <a:t>Ack	</a:t>
            </a:r>
            <a:r>
              <a:rPr sz="600" b="1" spc="-3" dirty="0">
                <a:latin typeface="Arial"/>
                <a:cs typeface="Arial"/>
              </a:rPr>
              <a:t>Req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8050" y="1875406"/>
            <a:ext cx="0" cy="14900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514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757" y="1879380"/>
            <a:ext cx="49623" cy="560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6768" y="1935456"/>
            <a:ext cx="0" cy="1300345"/>
          </a:xfrm>
          <a:custGeom>
            <a:avLst/>
            <a:gdLst/>
            <a:ahLst/>
            <a:cxnLst/>
            <a:rect l="l" t="t" r="r" b="b"/>
            <a:pathLst>
              <a:path h="2576829">
                <a:moveTo>
                  <a:pt x="0" y="0"/>
                </a:moveTo>
                <a:lnTo>
                  <a:pt x="0" y="25765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9269" y="1875406"/>
            <a:ext cx="0" cy="44477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09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36687" y="1589381"/>
            <a:ext cx="430596" cy="2807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1455" rIns="0" bIns="0" rtlCol="0">
            <a:spAutoFit/>
          </a:bodyPr>
          <a:lstStyle/>
          <a:p>
            <a:pPr marL="84861" marR="39388" indent="-640" algn="ctr">
              <a:lnSpc>
                <a:spcPts val="646"/>
              </a:lnSpc>
              <a:spcBef>
                <a:spcPts val="169"/>
              </a:spcBef>
            </a:pPr>
            <a:r>
              <a:rPr sz="600" b="1" spc="-3" dirty="0">
                <a:latin typeface="Arial"/>
                <a:cs typeface="Arial"/>
              </a:rPr>
              <a:t>Bus  arbiter</a:t>
            </a:r>
            <a:r>
              <a:rPr sz="600" b="1" spc="-4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2</a:t>
            </a:r>
            <a:endParaRPr sz="600" dirty="0">
              <a:latin typeface="Arial"/>
              <a:cs typeface="Arial"/>
            </a:endParaRPr>
          </a:p>
          <a:p>
            <a:pPr marL="2242" algn="ctr">
              <a:spcBef>
                <a:spcPts val="71"/>
              </a:spcBef>
              <a:tabLst>
                <a:tab pos="225442" algn="l"/>
              </a:tabLst>
            </a:pPr>
            <a:r>
              <a:rPr sz="600" b="1" spc="-8" dirty="0">
                <a:latin typeface="Arial"/>
                <a:cs typeface="Arial"/>
              </a:rPr>
              <a:t>Ack	</a:t>
            </a:r>
            <a:r>
              <a:rPr sz="600" b="1" spc="-3" dirty="0">
                <a:latin typeface="Arial"/>
                <a:cs typeface="Arial"/>
              </a:rPr>
              <a:t>Req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55154" y="1872971"/>
            <a:ext cx="0" cy="138750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0"/>
                </a:moveTo>
                <a:lnTo>
                  <a:pt x="0" y="274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9925" y="1879380"/>
            <a:ext cx="50391" cy="560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4704" y="1935456"/>
            <a:ext cx="0" cy="284551"/>
          </a:xfrm>
          <a:custGeom>
            <a:avLst/>
            <a:gdLst/>
            <a:ahLst/>
            <a:cxnLst/>
            <a:rect l="l" t="t" r="r" b="b"/>
            <a:pathLst>
              <a:path h="563879">
                <a:moveTo>
                  <a:pt x="0" y="0"/>
                </a:moveTo>
                <a:lnTo>
                  <a:pt x="0" y="5634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2361" y="2387277"/>
            <a:ext cx="48854" cy="560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6437" y="1872971"/>
            <a:ext cx="0" cy="520074"/>
          </a:xfrm>
          <a:custGeom>
            <a:avLst/>
            <a:gdLst/>
            <a:ahLst/>
            <a:cxnLst/>
            <a:rect l="l" t="t" r="r" b="b"/>
            <a:pathLst>
              <a:path h="1030604">
                <a:moveTo>
                  <a:pt x="0" y="0"/>
                </a:moveTo>
                <a:lnTo>
                  <a:pt x="0" y="10302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80193" y="1589381"/>
            <a:ext cx="436038" cy="2807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1455" rIns="0" bIns="0" rtlCol="0">
            <a:spAutoFit/>
          </a:bodyPr>
          <a:lstStyle/>
          <a:p>
            <a:pPr marL="77816" marR="51557" indent="-640" algn="ctr">
              <a:lnSpc>
                <a:spcPts val="646"/>
              </a:lnSpc>
              <a:spcBef>
                <a:spcPts val="169"/>
              </a:spcBef>
            </a:pPr>
            <a:r>
              <a:rPr sz="600" b="1" spc="-3" dirty="0">
                <a:latin typeface="Arial"/>
                <a:cs typeface="Arial"/>
              </a:rPr>
              <a:t>Bus  arbiter</a:t>
            </a:r>
            <a:r>
              <a:rPr sz="600" b="1" spc="-4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3</a:t>
            </a:r>
            <a:endParaRPr sz="600" dirty="0">
              <a:latin typeface="Arial"/>
              <a:cs typeface="Arial"/>
            </a:endParaRPr>
          </a:p>
          <a:p>
            <a:pPr marR="11528" algn="ctr">
              <a:spcBef>
                <a:spcPts val="71"/>
              </a:spcBef>
              <a:tabLst>
                <a:tab pos="219998" algn="l"/>
              </a:tabLst>
            </a:pPr>
            <a:r>
              <a:rPr sz="600" b="1" spc="-8" dirty="0">
                <a:latin typeface="Arial"/>
                <a:cs typeface="Arial"/>
              </a:rPr>
              <a:t>Ack	</a:t>
            </a:r>
            <a:r>
              <a:rPr sz="600" b="1" spc="-3" dirty="0">
                <a:latin typeface="Arial"/>
                <a:cs typeface="Arial"/>
              </a:rPr>
              <a:t>Req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63431" y="1879380"/>
            <a:ext cx="49623" cy="560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8274" y="1935457"/>
            <a:ext cx="0" cy="186816"/>
          </a:xfrm>
          <a:custGeom>
            <a:avLst/>
            <a:gdLst/>
            <a:ahLst/>
            <a:cxnLst/>
            <a:rect l="l" t="t" r="r" b="b"/>
            <a:pathLst>
              <a:path h="370204">
                <a:moveTo>
                  <a:pt x="0" y="0"/>
                </a:moveTo>
                <a:lnTo>
                  <a:pt x="0" y="3698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918130" y="1589381"/>
            <a:ext cx="430596" cy="2807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1455" rIns="0" bIns="0" rtlCol="0">
            <a:spAutoFit/>
          </a:bodyPr>
          <a:lstStyle/>
          <a:p>
            <a:pPr marL="84221" marR="40029" indent="-320" algn="ctr">
              <a:lnSpc>
                <a:spcPts val="646"/>
              </a:lnSpc>
              <a:spcBef>
                <a:spcPts val="169"/>
              </a:spcBef>
            </a:pPr>
            <a:r>
              <a:rPr sz="600" b="1" spc="-3" dirty="0">
                <a:latin typeface="Arial"/>
                <a:cs typeface="Arial"/>
              </a:rPr>
              <a:t>Bus  arbiter</a:t>
            </a:r>
            <a:r>
              <a:rPr sz="600" b="1" spc="-4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4</a:t>
            </a:r>
            <a:endParaRPr sz="600" dirty="0">
              <a:latin typeface="Arial"/>
              <a:cs typeface="Arial"/>
            </a:endParaRPr>
          </a:p>
          <a:p>
            <a:pPr algn="ctr">
              <a:spcBef>
                <a:spcPts val="71"/>
              </a:spcBef>
              <a:tabLst>
                <a:tab pos="228004" algn="l"/>
              </a:tabLst>
            </a:pPr>
            <a:r>
              <a:rPr sz="600" b="1" spc="-8" dirty="0">
                <a:latin typeface="Arial"/>
                <a:cs typeface="Arial"/>
              </a:rPr>
              <a:t>Ack	</a:t>
            </a:r>
            <a:r>
              <a:rPr sz="600" b="1" spc="-3" dirty="0">
                <a:latin typeface="Arial"/>
                <a:cs typeface="Arial"/>
              </a:rPr>
              <a:t>Req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00599" y="1879380"/>
            <a:ext cx="49559" cy="56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25378" y="1935456"/>
            <a:ext cx="0" cy="1309958"/>
          </a:xfrm>
          <a:custGeom>
            <a:avLst/>
            <a:gdLst/>
            <a:ahLst/>
            <a:cxnLst/>
            <a:rect l="l" t="t" r="r" b="b"/>
            <a:pathLst>
              <a:path h="2595879">
                <a:moveTo>
                  <a:pt x="0" y="0"/>
                </a:moveTo>
                <a:lnTo>
                  <a:pt x="0" y="259556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7111" y="1877777"/>
            <a:ext cx="0" cy="447975"/>
          </a:xfrm>
          <a:custGeom>
            <a:avLst/>
            <a:gdLst/>
            <a:ahLst/>
            <a:cxnLst/>
            <a:rect l="l" t="t" r="r" b="b"/>
            <a:pathLst>
              <a:path h="887729">
                <a:moveTo>
                  <a:pt x="0" y="0"/>
                </a:moveTo>
                <a:lnTo>
                  <a:pt x="0" y="8873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1252" y="2020373"/>
            <a:ext cx="2838093" cy="0"/>
          </a:xfrm>
          <a:custGeom>
            <a:avLst/>
            <a:gdLst/>
            <a:ahLst/>
            <a:cxnLst/>
            <a:rect l="l" t="t" r="r" b="b"/>
            <a:pathLst>
              <a:path w="5629275">
                <a:moveTo>
                  <a:pt x="0" y="0"/>
                </a:moveTo>
                <a:lnTo>
                  <a:pt x="56292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75540" y="1921164"/>
            <a:ext cx="511913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Bus busy</a:t>
            </a:r>
            <a:r>
              <a:rPr sz="600" b="1" spc="-25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line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36687" y="2450563"/>
            <a:ext cx="801965" cy="19020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568" rIns="0" bIns="0" rtlCol="0">
            <a:spAutoFit/>
          </a:bodyPr>
          <a:lstStyle/>
          <a:p>
            <a:pPr marR="1601" algn="ctr">
              <a:lnSpc>
                <a:spcPts val="686"/>
              </a:lnSpc>
              <a:spcBef>
                <a:spcPts val="83"/>
              </a:spcBef>
            </a:pPr>
            <a:r>
              <a:rPr sz="600" b="1" spc="-3" dirty="0">
                <a:latin typeface="Arial"/>
                <a:cs typeface="Arial"/>
              </a:rPr>
              <a:t>4 x</a:t>
            </a:r>
            <a:r>
              <a:rPr sz="600" b="1" spc="-1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2</a:t>
            </a:r>
            <a:endParaRPr sz="600" dirty="0">
              <a:latin typeface="Arial"/>
              <a:cs typeface="Arial"/>
            </a:endParaRPr>
          </a:p>
          <a:p>
            <a:pPr marL="20815" algn="ctr">
              <a:lnSpc>
                <a:spcPts val="686"/>
              </a:lnSpc>
            </a:pPr>
            <a:r>
              <a:rPr sz="600" b="1" dirty="0">
                <a:latin typeface="Arial"/>
                <a:cs typeface="Arial"/>
              </a:rPr>
              <a:t>Priority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encoder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36687" y="2849511"/>
            <a:ext cx="801965" cy="175877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1776" rIns="0" bIns="0" rtlCol="0">
            <a:spAutoFit/>
          </a:bodyPr>
          <a:lstStyle/>
          <a:p>
            <a:pPr marL="266752" marR="223521" indent="65647">
              <a:lnSpc>
                <a:spcPts val="646"/>
              </a:lnSpc>
              <a:spcBef>
                <a:spcPts val="171"/>
              </a:spcBef>
            </a:pPr>
            <a:r>
              <a:rPr sz="600" b="1" spc="-3" dirty="0">
                <a:latin typeface="Arial"/>
                <a:cs typeface="Arial"/>
              </a:rPr>
              <a:t>2 x 4  De</a:t>
            </a:r>
            <a:r>
              <a:rPr sz="600" b="1" dirty="0">
                <a:latin typeface="Arial"/>
                <a:cs typeface="Arial"/>
              </a:rPr>
              <a:t>c</a:t>
            </a:r>
            <a:r>
              <a:rPr sz="600" b="1" spc="-3" dirty="0">
                <a:latin typeface="Arial"/>
                <a:cs typeface="Arial"/>
              </a:rPr>
              <a:t>oder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36687" y="2450563"/>
            <a:ext cx="801965" cy="188419"/>
          </a:xfrm>
          <a:custGeom>
            <a:avLst/>
            <a:gdLst/>
            <a:ahLst/>
            <a:cxnLst/>
            <a:rect l="l" t="t" r="r" b="b"/>
            <a:pathLst>
              <a:path w="1590675" h="373379">
                <a:moveTo>
                  <a:pt x="0" y="373062"/>
                </a:moveTo>
                <a:lnTo>
                  <a:pt x="1590675" y="373062"/>
                </a:lnTo>
                <a:lnTo>
                  <a:pt x="1590675" y="0"/>
                </a:lnTo>
                <a:lnTo>
                  <a:pt x="0" y="0"/>
                </a:lnTo>
                <a:lnTo>
                  <a:pt x="0" y="3730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92062" y="2387277"/>
            <a:ext cx="49623" cy="56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16073" y="2211035"/>
            <a:ext cx="0" cy="19322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38252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42530" y="2317548"/>
            <a:ext cx="49623" cy="1258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98296" y="2319985"/>
            <a:ext cx="49623" cy="1233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81039" y="2119709"/>
            <a:ext cx="348959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2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22476" y="2215008"/>
            <a:ext cx="597072" cy="0"/>
          </a:xfrm>
          <a:custGeom>
            <a:avLst/>
            <a:gdLst/>
            <a:ahLst/>
            <a:cxnLst/>
            <a:rect l="l" t="t" r="r" b="b"/>
            <a:pathLst>
              <a:path w="1184275">
                <a:moveTo>
                  <a:pt x="0" y="0"/>
                </a:moveTo>
                <a:lnTo>
                  <a:pt x="11842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69743" y="2319984"/>
            <a:ext cx="1185500" cy="0"/>
          </a:xfrm>
          <a:custGeom>
            <a:avLst/>
            <a:gdLst/>
            <a:ahLst/>
            <a:cxnLst/>
            <a:rect l="l" t="t" r="r" b="b"/>
            <a:pathLst>
              <a:path w="2351404">
                <a:moveTo>
                  <a:pt x="0" y="0"/>
                </a:moveTo>
                <a:lnTo>
                  <a:pt x="235115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3698" y="2319984"/>
            <a:ext cx="602835" cy="0"/>
          </a:xfrm>
          <a:custGeom>
            <a:avLst/>
            <a:gdLst/>
            <a:ahLst/>
            <a:cxnLst/>
            <a:rect l="l" t="t" r="r" b="b"/>
            <a:pathLst>
              <a:path w="1195705">
                <a:moveTo>
                  <a:pt x="1195324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21226" y="2122914"/>
            <a:ext cx="0" cy="1031816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7800" y="2216610"/>
            <a:ext cx="293894" cy="926392"/>
          </a:xfrm>
          <a:custGeom>
            <a:avLst/>
            <a:gdLst/>
            <a:ahLst/>
            <a:cxnLst/>
            <a:rect l="l" t="t" r="r" b="b"/>
            <a:pathLst>
              <a:path w="582930" h="1835785">
                <a:moveTo>
                  <a:pt x="582549" y="0"/>
                </a:moveTo>
                <a:lnTo>
                  <a:pt x="0" y="0"/>
                </a:lnTo>
                <a:lnTo>
                  <a:pt x="0" y="183535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42361" y="2786224"/>
            <a:ext cx="48854" cy="552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66437" y="2638822"/>
            <a:ext cx="0" cy="164386"/>
          </a:xfrm>
          <a:custGeom>
            <a:avLst/>
            <a:gdLst/>
            <a:ahLst/>
            <a:cxnLst/>
            <a:rect l="l" t="t" r="r" b="b"/>
            <a:pathLst>
              <a:path h="325754">
                <a:moveTo>
                  <a:pt x="0" y="325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92062" y="2786224"/>
            <a:ext cx="49623" cy="552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16073" y="2638822"/>
            <a:ext cx="0" cy="164386"/>
          </a:xfrm>
          <a:custGeom>
            <a:avLst/>
            <a:gdLst/>
            <a:ahLst/>
            <a:cxnLst/>
            <a:rect l="l" t="t" r="r" b="b"/>
            <a:pathLst>
              <a:path h="325754">
                <a:moveTo>
                  <a:pt x="0" y="325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6687" y="2849511"/>
            <a:ext cx="801965" cy="187457"/>
          </a:xfrm>
          <a:custGeom>
            <a:avLst/>
            <a:gdLst/>
            <a:ahLst/>
            <a:cxnLst/>
            <a:rect l="l" t="t" r="r" b="b"/>
            <a:pathLst>
              <a:path w="1590675" h="371475">
                <a:moveTo>
                  <a:pt x="0" y="371475"/>
                </a:moveTo>
                <a:lnTo>
                  <a:pt x="1590675" y="371475"/>
                </a:lnTo>
                <a:lnTo>
                  <a:pt x="1590675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23139" y="3036167"/>
            <a:ext cx="0" cy="215656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0"/>
                </a:moveTo>
                <a:lnTo>
                  <a:pt x="0" y="4270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66437" y="3036167"/>
            <a:ext cx="0" cy="109910"/>
          </a:xfrm>
          <a:custGeom>
            <a:avLst/>
            <a:gdLst/>
            <a:ahLst/>
            <a:cxnLst/>
            <a:rect l="l" t="t" r="r" b="b"/>
            <a:pathLst>
              <a:path h="217804">
                <a:moveTo>
                  <a:pt x="0" y="0"/>
                </a:moveTo>
                <a:lnTo>
                  <a:pt x="0" y="2174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16073" y="3037769"/>
            <a:ext cx="0" cy="116961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7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66541" y="3040173"/>
            <a:ext cx="0" cy="209247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20107" y="3145918"/>
            <a:ext cx="701119" cy="0"/>
          </a:xfrm>
          <a:custGeom>
            <a:avLst/>
            <a:gdLst/>
            <a:ahLst/>
            <a:cxnLst/>
            <a:rect l="l" t="t" r="r" b="b"/>
            <a:pathLst>
              <a:path w="1390650">
                <a:moveTo>
                  <a:pt x="0" y="0"/>
                </a:moveTo>
                <a:lnTo>
                  <a:pt x="1390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69743" y="3245254"/>
            <a:ext cx="955635" cy="0"/>
          </a:xfrm>
          <a:custGeom>
            <a:avLst/>
            <a:gdLst/>
            <a:ahLst/>
            <a:cxnLst/>
            <a:rect l="l" t="t" r="r" b="b"/>
            <a:pathLst>
              <a:path w="1895475">
                <a:moveTo>
                  <a:pt x="0" y="0"/>
                </a:moveTo>
                <a:lnTo>
                  <a:pt x="18954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41397" y="3145918"/>
            <a:ext cx="528241" cy="0"/>
          </a:xfrm>
          <a:custGeom>
            <a:avLst/>
            <a:gdLst/>
            <a:ahLst/>
            <a:cxnLst/>
            <a:rect l="l" t="t" r="r" b="b"/>
            <a:pathLst>
              <a:path w="1047750">
                <a:moveTo>
                  <a:pt x="10477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7163" y="3245254"/>
            <a:ext cx="829178" cy="0"/>
          </a:xfrm>
          <a:custGeom>
            <a:avLst/>
            <a:gdLst/>
            <a:ahLst/>
            <a:cxnLst/>
            <a:rect l="l" t="t" r="r" b="b"/>
            <a:pathLst>
              <a:path w="1644650">
                <a:moveTo>
                  <a:pt x="16446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39979" y="1998711"/>
            <a:ext cx="38418" cy="376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76314" y="1998711"/>
            <a:ext cx="38418" cy="376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19821" y="1998711"/>
            <a:ext cx="39249" cy="376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17179" y="1883417"/>
            <a:ext cx="0" cy="334860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44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94691" y="1872971"/>
            <a:ext cx="0" cy="138750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0"/>
                </a:moveTo>
                <a:lnTo>
                  <a:pt x="0" y="274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39030" y="1877778"/>
            <a:ext cx="0" cy="138750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0"/>
                </a:moveTo>
                <a:lnTo>
                  <a:pt x="0" y="274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64162"/>
            <a:ext cx="4419498" cy="422289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101193">
              <a:spcBef>
                <a:spcPts val="53"/>
              </a:spcBef>
              <a:tabLst>
                <a:tab pos="1376351" algn="l"/>
                <a:tab pos="2330317" algn="l"/>
                <a:tab pos="2999599" algn="l"/>
              </a:tabLst>
            </a:pPr>
            <a:r>
              <a:rPr dirty="0"/>
              <a:t>INTERPROCESSOR	ARBITRATION	DYNAMIC	ARBITRATION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281" y="472584"/>
            <a:ext cx="4206716" cy="129254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6405">
              <a:spcBef>
                <a:spcPts val="48"/>
              </a:spcBef>
            </a:pPr>
            <a:r>
              <a:rPr sz="800" b="1" spc="-3" dirty="0">
                <a:latin typeface="Arial"/>
                <a:cs typeface="Arial"/>
              </a:rPr>
              <a:t>Priorities of </a:t>
            </a:r>
            <a:r>
              <a:rPr sz="800" b="1" spc="-5" dirty="0">
                <a:latin typeface="Arial"/>
                <a:cs typeface="Arial"/>
              </a:rPr>
              <a:t>the </a:t>
            </a:r>
            <a:r>
              <a:rPr sz="800" b="1" spc="-3" dirty="0">
                <a:latin typeface="Arial"/>
                <a:cs typeface="Arial"/>
              </a:rPr>
              <a:t>units can be </a:t>
            </a:r>
            <a:r>
              <a:rPr sz="800" b="1" spc="-5" dirty="0">
                <a:latin typeface="Arial"/>
                <a:cs typeface="Arial"/>
              </a:rPr>
              <a:t>dynamically </a:t>
            </a:r>
            <a:r>
              <a:rPr sz="800" b="1" spc="-3" dirty="0">
                <a:latin typeface="Arial"/>
                <a:cs typeface="Arial"/>
              </a:rPr>
              <a:t>changeable </a:t>
            </a:r>
            <a:r>
              <a:rPr sz="800" b="1" dirty="0">
                <a:latin typeface="Arial"/>
                <a:cs typeface="Arial"/>
              </a:rPr>
              <a:t>while </a:t>
            </a:r>
            <a:r>
              <a:rPr sz="800" b="1" spc="-5" dirty="0">
                <a:latin typeface="Arial"/>
                <a:cs typeface="Arial"/>
              </a:rPr>
              <a:t>the system </a:t>
            </a:r>
            <a:r>
              <a:rPr sz="800" b="1" spc="-3" dirty="0">
                <a:latin typeface="Arial"/>
                <a:cs typeface="Arial"/>
              </a:rPr>
              <a:t>is in</a:t>
            </a:r>
            <a:r>
              <a:rPr sz="800" b="1" spc="189" dirty="0">
                <a:latin typeface="Arial"/>
                <a:cs typeface="Arial"/>
              </a:rPr>
              <a:t> </a:t>
            </a:r>
            <a:r>
              <a:rPr sz="800" b="1" spc="-3" dirty="0">
                <a:latin typeface="Arial"/>
                <a:cs typeface="Arial"/>
              </a:rPr>
              <a:t>operation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7216" y="804663"/>
            <a:ext cx="591309" cy="129254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6405">
              <a:spcBef>
                <a:spcPts val="48"/>
              </a:spcBef>
            </a:pPr>
            <a:r>
              <a:rPr sz="800" b="1" spc="-3" dirty="0">
                <a:latin typeface="Arial"/>
                <a:cs typeface="Arial"/>
              </a:rPr>
              <a:t>ro</a:t>
            </a:r>
            <a:r>
              <a:rPr sz="800" b="1" spc="-8" dirty="0">
                <a:latin typeface="Arial"/>
                <a:cs typeface="Arial"/>
              </a:rPr>
              <a:t>u</a:t>
            </a:r>
            <a:r>
              <a:rPr sz="800" b="1" spc="-3" dirty="0">
                <a:latin typeface="Arial"/>
                <a:cs typeface="Arial"/>
              </a:rPr>
              <a:t>n</a:t>
            </a:r>
            <a:r>
              <a:rPr sz="800" b="1" spc="-8" dirty="0">
                <a:latin typeface="Arial"/>
                <a:cs typeface="Arial"/>
              </a:rPr>
              <a:t>d</a:t>
            </a:r>
            <a:r>
              <a:rPr sz="800" b="1" spc="-5" dirty="0">
                <a:latin typeface="Arial"/>
                <a:cs typeface="Arial"/>
              </a:rPr>
              <a:t>-</a:t>
            </a:r>
            <a:r>
              <a:rPr sz="800" b="1" spc="-3" dirty="0">
                <a:latin typeface="Arial"/>
                <a:cs typeface="Arial"/>
              </a:rPr>
              <a:t>ro</a:t>
            </a:r>
            <a:r>
              <a:rPr sz="800" b="1" spc="-8" dirty="0">
                <a:latin typeface="Arial"/>
                <a:cs typeface="Arial"/>
              </a:rPr>
              <a:t>b</a:t>
            </a:r>
            <a:r>
              <a:rPr sz="800" b="1" spc="-3" dirty="0">
                <a:latin typeface="Arial"/>
                <a:cs typeface="Arial"/>
              </a:rPr>
              <a:t>in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280" y="694073"/>
            <a:ext cx="3279574" cy="352392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6405">
              <a:lnSpc>
                <a:spcPts val="920"/>
              </a:lnSpc>
              <a:spcBef>
                <a:spcPts val="48"/>
              </a:spcBef>
            </a:pPr>
            <a:r>
              <a:rPr sz="800" b="1" u="sng" spc="-5" dirty="0">
                <a:latin typeface="Arial"/>
                <a:cs typeface="Arial"/>
              </a:rPr>
              <a:t>Time</a:t>
            </a:r>
            <a:r>
              <a:rPr sz="800" b="1" u="sng" dirty="0">
                <a:latin typeface="Arial"/>
                <a:cs typeface="Arial"/>
              </a:rPr>
              <a:t> </a:t>
            </a:r>
            <a:r>
              <a:rPr sz="800" b="1" u="sng" spc="-3" dirty="0">
                <a:latin typeface="Arial"/>
                <a:cs typeface="Arial"/>
              </a:rPr>
              <a:t>Slice</a:t>
            </a:r>
            <a:endParaRPr sz="800" dirty="0">
              <a:latin typeface="Arial"/>
              <a:cs typeface="Arial"/>
            </a:endParaRPr>
          </a:p>
          <a:p>
            <a:pPr marL="206868">
              <a:lnSpc>
                <a:spcPts val="872"/>
              </a:lnSpc>
            </a:pPr>
            <a:r>
              <a:rPr sz="800" b="1" spc="-3" dirty="0">
                <a:latin typeface="Arial"/>
                <a:cs typeface="Arial"/>
              </a:rPr>
              <a:t>Fixed length time slice is </a:t>
            </a:r>
            <a:r>
              <a:rPr sz="800" b="1" spc="-5" dirty="0">
                <a:latin typeface="Arial"/>
                <a:cs typeface="Arial"/>
              </a:rPr>
              <a:t>given </a:t>
            </a:r>
            <a:r>
              <a:rPr sz="800" b="1" spc="-3" dirty="0">
                <a:latin typeface="Arial"/>
                <a:cs typeface="Arial"/>
              </a:rPr>
              <a:t>sequentially to each</a:t>
            </a:r>
            <a:r>
              <a:rPr sz="800" b="1" spc="126" dirty="0">
                <a:latin typeface="Arial"/>
                <a:cs typeface="Arial"/>
              </a:rPr>
              <a:t> </a:t>
            </a:r>
            <a:r>
              <a:rPr sz="800" b="1" spc="-8" dirty="0">
                <a:latin typeface="Arial"/>
                <a:cs typeface="Arial"/>
              </a:rPr>
              <a:t>processor,</a:t>
            </a:r>
            <a:endParaRPr sz="800" dirty="0">
              <a:latin typeface="Arial"/>
              <a:cs typeface="Arial"/>
            </a:endParaRPr>
          </a:p>
          <a:p>
            <a:pPr marL="6405">
              <a:lnSpc>
                <a:spcPts val="920"/>
              </a:lnSpc>
            </a:pPr>
            <a:r>
              <a:rPr sz="800" b="1" spc="-3" dirty="0">
                <a:latin typeface="Arial"/>
                <a:cs typeface="Arial"/>
              </a:rPr>
              <a:t>fashion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27927" y="752890"/>
            <a:ext cx="4354245" cy="2211875"/>
          </a:xfrm>
          <a:prstGeom prst="rect">
            <a:avLst/>
          </a:prstGeom>
        </p:spPr>
        <p:txBody>
          <a:bodyPr vert="horz" wrap="square" lIns="0" tIns="6084" rIns="0" bIns="0" rtlCol="0">
            <a:spAutoFit/>
          </a:bodyPr>
          <a:lstStyle/>
          <a:p>
            <a:pPr marL="6405">
              <a:lnSpc>
                <a:spcPts val="920"/>
              </a:lnSpc>
              <a:spcBef>
                <a:spcPts val="48"/>
              </a:spcBef>
            </a:pPr>
            <a:r>
              <a:rPr spc="-3" dirty="0"/>
              <a:t>Polling</a:t>
            </a:r>
          </a:p>
          <a:p>
            <a:pPr marL="6405" marR="6084" indent="27540">
              <a:lnSpc>
                <a:spcPts val="872"/>
              </a:lnSpc>
              <a:spcBef>
                <a:spcPts val="61"/>
              </a:spcBef>
              <a:tabLst>
                <a:tab pos="3146265" algn="l"/>
              </a:tabLst>
            </a:pPr>
            <a:r>
              <a:rPr spc="-3" dirty="0"/>
              <a:t>Unit address polling - Bus controller </a:t>
            </a:r>
            <a:r>
              <a:rPr spc="-5" dirty="0"/>
              <a:t>advances the</a:t>
            </a:r>
            <a:r>
              <a:rPr spc="146" dirty="0"/>
              <a:t> </a:t>
            </a:r>
            <a:r>
              <a:rPr spc="-3" dirty="0"/>
              <a:t>address</a:t>
            </a:r>
            <a:r>
              <a:rPr dirty="0"/>
              <a:t> </a:t>
            </a:r>
            <a:r>
              <a:rPr spc="-3" dirty="0"/>
              <a:t>to	identify </a:t>
            </a:r>
            <a:r>
              <a:rPr spc="-5" dirty="0"/>
              <a:t>the  </a:t>
            </a:r>
            <a:r>
              <a:rPr spc="-3" dirty="0"/>
              <a:t>requesting unit. When processor that requires </a:t>
            </a:r>
            <a:r>
              <a:rPr spc="-5" dirty="0"/>
              <a:t>the </a:t>
            </a:r>
            <a:r>
              <a:rPr spc="-3" dirty="0"/>
              <a:t>access recognizes its address, it  </a:t>
            </a:r>
            <a:r>
              <a:rPr spc="-5" dirty="0"/>
              <a:t>activates the bus </a:t>
            </a:r>
            <a:r>
              <a:rPr spc="-3" dirty="0"/>
              <a:t>busy line and then accesses </a:t>
            </a:r>
            <a:r>
              <a:rPr spc="-5" dirty="0"/>
              <a:t>the </a:t>
            </a:r>
            <a:r>
              <a:rPr spc="-3" dirty="0"/>
              <a:t>bus. </a:t>
            </a:r>
            <a:r>
              <a:rPr spc="-5" dirty="0"/>
              <a:t>After </a:t>
            </a:r>
            <a:r>
              <a:rPr spc="-3" dirty="0"/>
              <a:t>a </a:t>
            </a:r>
            <a:r>
              <a:rPr spc="-5" dirty="0"/>
              <a:t>number </a:t>
            </a:r>
            <a:r>
              <a:rPr spc="-3" dirty="0"/>
              <a:t>of </a:t>
            </a:r>
            <a:r>
              <a:rPr spc="-5" dirty="0"/>
              <a:t>bus cycles,  the </a:t>
            </a:r>
            <a:r>
              <a:rPr spc="-3" dirty="0"/>
              <a:t>polling continues by choosing a different</a:t>
            </a:r>
            <a:r>
              <a:rPr spc="76" dirty="0"/>
              <a:t> </a:t>
            </a:r>
            <a:r>
              <a:rPr spc="-8" dirty="0"/>
              <a:t>processor.</a:t>
            </a:r>
          </a:p>
          <a:p>
            <a:pPr marL="6405">
              <a:lnSpc>
                <a:spcPts val="809"/>
              </a:lnSpc>
            </a:pPr>
            <a:r>
              <a:rPr spc="-3" dirty="0"/>
              <a:t>LRU</a:t>
            </a:r>
          </a:p>
          <a:p>
            <a:pPr marL="6405" marR="46754">
              <a:lnSpc>
                <a:spcPts val="872"/>
              </a:lnSpc>
              <a:spcBef>
                <a:spcPts val="61"/>
              </a:spcBef>
            </a:pPr>
            <a:r>
              <a:rPr spc="-5" dirty="0"/>
              <a:t>The </a:t>
            </a:r>
            <a:r>
              <a:rPr spc="-3" dirty="0"/>
              <a:t>least recently used algorithm </a:t>
            </a:r>
            <a:r>
              <a:rPr spc="-8" dirty="0"/>
              <a:t>gives </a:t>
            </a:r>
            <a:r>
              <a:rPr spc="-5" dirty="0"/>
              <a:t>the </a:t>
            </a:r>
            <a:r>
              <a:rPr spc="-3" dirty="0"/>
              <a:t>highest priority to </a:t>
            </a:r>
            <a:r>
              <a:rPr spc="-5" dirty="0"/>
              <a:t>the </a:t>
            </a:r>
            <a:r>
              <a:rPr spc="-3" dirty="0"/>
              <a:t>requesting </a:t>
            </a:r>
            <a:r>
              <a:rPr spc="-5" dirty="0"/>
              <a:t>device  </a:t>
            </a:r>
            <a:r>
              <a:rPr spc="-3" dirty="0"/>
              <a:t>that has </a:t>
            </a:r>
            <a:r>
              <a:rPr spc="-5" dirty="0"/>
              <a:t>not </a:t>
            </a:r>
            <a:r>
              <a:rPr spc="-3" dirty="0"/>
              <a:t>used </a:t>
            </a:r>
            <a:r>
              <a:rPr spc="-5" dirty="0"/>
              <a:t>bus for the </a:t>
            </a:r>
            <a:r>
              <a:rPr spc="-3" dirty="0"/>
              <a:t>longest</a:t>
            </a:r>
            <a:r>
              <a:rPr spc="68" dirty="0"/>
              <a:t> </a:t>
            </a:r>
            <a:r>
              <a:rPr spc="-5" dirty="0"/>
              <a:t>interval.</a:t>
            </a:r>
          </a:p>
          <a:p>
            <a:pPr marL="6405">
              <a:lnSpc>
                <a:spcPts val="809"/>
              </a:lnSpc>
            </a:pPr>
            <a:r>
              <a:rPr spc="-3" dirty="0"/>
              <a:t>FIFO</a:t>
            </a:r>
          </a:p>
          <a:p>
            <a:pPr marL="6405" marR="16331">
              <a:lnSpc>
                <a:spcPts val="872"/>
              </a:lnSpc>
              <a:spcBef>
                <a:spcPts val="61"/>
              </a:spcBef>
            </a:pPr>
            <a:r>
              <a:rPr spc="-5" dirty="0"/>
              <a:t>The </a:t>
            </a:r>
            <a:r>
              <a:rPr spc="-3" dirty="0"/>
              <a:t>first come first </a:t>
            </a:r>
            <a:r>
              <a:rPr spc="-5" dirty="0"/>
              <a:t>serve </a:t>
            </a:r>
            <a:r>
              <a:rPr spc="-3" dirty="0"/>
              <a:t>scheme requests are </a:t>
            </a:r>
            <a:r>
              <a:rPr spc="-5" dirty="0"/>
              <a:t>served </a:t>
            </a:r>
            <a:r>
              <a:rPr spc="-3" dirty="0"/>
              <a:t>in </a:t>
            </a:r>
            <a:r>
              <a:rPr spc="-5" dirty="0"/>
              <a:t>the </a:t>
            </a:r>
            <a:r>
              <a:rPr spc="-3" dirty="0"/>
              <a:t>order </a:t>
            </a:r>
            <a:r>
              <a:rPr spc="-5" dirty="0"/>
              <a:t>received. The bus  </a:t>
            </a:r>
            <a:r>
              <a:rPr spc="-3" dirty="0"/>
              <a:t>controller here maintains a queue data</a:t>
            </a:r>
            <a:r>
              <a:rPr spc="50" dirty="0"/>
              <a:t> </a:t>
            </a:r>
            <a:r>
              <a:rPr spc="-3" dirty="0"/>
              <a:t>structure.</a:t>
            </a:r>
          </a:p>
          <a:p>
            <a:pPr marL="6405">
              <a:lnSpc>
                <a:spcPts val="809"/>
              </a:lnSpc>
            </a:pPr>
            <a:r>
              <a:rPr spc="-3" dirty="0"/>
              <a:t>Rotating Daisy</a:t>
            </a:r>
            <a:r>
              <a:rPr spc="13" dirty="0"/>
              <a:t> </a:t>
            </a:r>
            <a:r>
              <a:rPr spc="-3" dirty="0"/>
              <a:t>Chain</a:t>
            </a:r>
          </a:p>
          <a:p>
            <a:pPr marL="206868">
              <a:lnSpc>
                <a:spcPts val="872"/>
              </a:lnSpc>
            </a:pPr>
            <a:r>
              <a:rPr spc="-5" dirty="0"/>
              <a:t>Conventional </a:t>
            </a:r>
            <a:r>
              <a:rPr spc="-3" dirty="0"/>
              <a:t>Daisy Chain - Highest priority to the nearest unit to the</a:t>
            </a:r>
            <a:r>
              <a:rPr spc="139" dirty="0"/>
              <a:t> </a:t>
            </a:r>
            <a:r>
              <a:rPr spc="-3" dirty="0"/>
              <a:t>bus</a:t>
            </a:r>
          </a:p>
          <a:p>
            <a:pPr marL="390681">
              <a:lnSpc>
                <a:spcPts val="872"/>
              </a:lnSpc>
            </a:pPr>
            <a:r>
              <a:rPr spc="-3" dirty="0"/>
              <a:t>controller</a:t>
            </a:r>
          </a:p>
          <a:p>
            <a:pPr marL="390681" marR="2562" indent="-183812">
              <a:lnSpc>
                <a:spcPts val="872"/>
              </a:lnSpc>
              <a:spcBef>
                <a:spcPts val="61"/>
              </a:spcBef>
            </a:pPr>
            <a:r>
              <a:rPr spc="-3" dirty="0"/>
              <a:t>Rotating Daisy Chain – </a:t>
            </a:r>
            <a:r>
              <a:rPr spc="-5" dirty="0"/>
              <a:t>The </a:t>
            </a:r>
            <a:r>
              <a:rPr spc="-3" dirty="0"/>
              <a:t>PO </a:t>
            </a:r>
            <a:r>
              <a:rPr spc="-5" dirty="0"/>
              <a:t>output </a:t>
            </a:r>
            <a:r>
              <a:rPr spc="-3" dirty="0"/>
              <a:t>of </a:t>
            </a:r>
            <a:r>
              <a:rPr spc="-5" dirty="0"/>
              <a:t>the </a:t>
            </a:r>
            <a:r>
              <a:rPr spc="-3" dirty="0"/>
              <a:t>last </a:t>
            </a:r>
            <a:r>
              <a:rPr spc="-5" dirty="0"/>
              <a:t>device </a:t>
            </a:r>
            <a:r>
              <a:rPr spc="-3" dirty="0"/>
              <a:t>is connected to </a:t>
            </a:r>
            <a:r>
              <a:rPr spc="-5" dirty="0"/>
              <a:t>the </a:t>
            </a:r>
            <a:r>
              <a:rPr spc="-3" dirty="0"/>
              <a:t>PI of  </a:t>
            </a:r>
            <a:r>
              <a:rPr spc="-5" dirty="0"/>
              <a:t>the </a:t>
            </a:r>
            <a:r>
              <a:rPr spc="-3" dirty="0"/>
              <a:t>first one. Highest priority to </a:t>
            </a:r>
            <a:r>
              <a:rPr spc="-5" dirty="0"/>
              <a:t>the </a:t>
            </a:r>
            <a:r>
              <a:rPr spc="-3" dirty="0"/>
              <a:t>unit that is nearest to </a:t>
            </a:r>
            <a:r>
              <a:rPr spc="-5" dirty="0"/>
              <a:t>the </a:t>
            </a:r>
            <a:r>
              <a:rPr spc="-3" dirty="0"/>
              <a:t>unit that has  </a:t>
            </a:r>
            <a:r>
              <a:rPr spc="-5" dirty="0"/>
              <a:t>most </a:t>
            </a:r>
            <a:r>
              <a:rPr spc="-3" dirty="0"/>
              <a:t>recently accessed </a:t>
            </a:r>
            <a:r>
              <a:rPr spc="-5" dirty="0"/>
              <a:t>the </a:t>
            </a:r>
            <a:r>
              <a:rPr spc="-3" dirty="0"/>
              <a:t>bus(it becomes </a:t>
            </a:r>
            <a:r>
              <a:rPr spc="-5" dirty="0"/>
              <a:t>the bus</a:t>
            </a:r>
            <a:r>
              <a:rPr spc="88" dirty="0"/>
              <a:t> </a:t>
            </a:r>
            <a:r>
              <a:rPr spc="-3" dirty="0"/>
              <a:t>controller)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560" y="2179"/>
            <a:ext cx="4484923" cy="11964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  <a:tabLst>
                <a:tab pos="2183332" algn="l"/>
                <a:tab pos="3372988" algn="l"/>
              </a:tabLst>
            </a:pPr>
            <a:r>
              <a:rPr sz="1100" b="1" i="1" spc="-4" baseline="5952" dirty="0">
                <a:latin typeface="Arial"/>
                <a:cs typeface="Arial"/>
              </a:rPr>
              <a:t>Multiprocessors	</a:t>
            </a:r>
            <a:r>
              <a:rPr sz="1100" b="1" spc="-4" baseline="1984" dirty="0">
                <a:latin typeface="Arial"/>
                <a:cs typeface="Arial"/>
              </a:rPr>
              <a:t>22	</a:t>
            </a:r>
            <a:r>
              <a:rPr sz="700" b="1" i="1" spc="-3" dirty="0">
                <a:latin typeface="Arial"/>
                <a:cs typeface="Arial"/>
              </a:rPr>
              <a:t>Interprocessor</a:t>
            </a:r>
            <a:r>
              <a:rPr sz="700" b="1" i="1" spc="-55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Arbitration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5720" y="138917"/>
            <a:ext cx="2880352" cy="19113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  <a:tabLst>
                <a:tab pos="1533904" algn="l"/>
              </a:tabLst>
            </a:pPr>
            <a:r>
              <a:rPr sz="1200" b="1" spc="-3" dirty="0">
                <a:latin typeface="Arial"/>
                <a:cs typeface="Arial"/>
              </a:rPr>
              <a:t>INTERPROCESSOR	COMMUNICATION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604" y="403818"/>
            <a:ext cx="1723345" cy="14496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Interprocessor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Communication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2155" y="2179"/>
            <a:ext cx="2353072" cy="11964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1100" b="1" spc="-4" baseline="1984" dirty="0">
                <a:latin typeface="Arial"/>
                <a:cs typeface="Arial"/>
              </a:rPr>
              <a:t>23</a:t>
            </a:r>
            <a:r>
              <a:rPr sz="1100" b="1" spc="-227" baseline="1984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Interprocessor</a:t>
            </a:r>
            <a:r>
              <a:rPr sz="700" b="1" i="1" spc="-3" dirty="0">
                <a:latin typeface="Arial"/>
                <a:cs typeface="Arial"/>
              </a:rPr>
              <a:t> Communication and Synchronization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5805" y="566409"/>
            <a:ext cx="998215" cy="704968"/>
          </a:xfrm>
          <a:custGeom>
            <a:avLst/>
            <a:gdLst/>
            <a:ahLst/>
            <a:cxnLst/>
            <a:rect l="l" t="t" r="r" b="b"/>
            <a:pathLst>
              <a:path w="1979929" h="1397000">
                <a:moveTo>
                  <a:pt x="0" y="1397000"/>
                </a:moveTo>
                <a:lnTo>
                  <a:pt x="1979676" y="1397000"/>
                </a:lnTo>
                <a:lnTo>
                  <a:pt x="1979676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4277" y="439643"/>
            <a:ext cx="685752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dirty="0">
                <a:latin typeface="Arial"/>
                <a:cs typeface="Arial"/>
              </a:rPr>
              <a:t>Shared</a:t>
            </a:r>
            <a:r>
              <a:rPr sz="700" b="1" spc="-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Memory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93077" y="794691"/>
            <a:ext cx="867595" cy="471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3077" y="794691"/>
            <a:ext cx="867595" cy="472008"/>
          </a:xfrm>
          <a:custGeom>
            <a:avLst/>
            <a:gdLst/>
            <a:ahLst/>
            <a:cxnLst/>
            <a:rect l="l" t="t" r="r" b="b"/>
            <a:pathLst>
              <a:path w="1720850" h="935355">
                <a:moveTo>
                  <a:pt x="0" y="467487"/>
                </a:moveTo>
                <a:lnTo>
                  <a:pt x="8543" y="401347"/>
                </a:lnTo>
                <a:lnTo>
                  <a:pt x="33398" y="338058"/>
                </a:lnTo>
                <a:lnTo>
                  <a:pt x="73400" y="278254"/>
                </a:lnTo>
                <a:lnTo>
                  <a:pt x="127384" y="222566"/>
                </a:lnTo>
                <a:lnTo>
                  <a:pt x="159256" y="196464"/>
                </a:lnTo>
                <a:lnTo>
                  <a:pt x="194186" y="171628"/>
                </a:lnTo>
                <a:lnTo>
                  <a:pt x="232030" y="148137"/>
                </a:lnTo>
                <a:lnTo>
                  <a:pt x="272642" y="126072"/>
                </a:lnTo>
                <a:lnTo>
                  <a:pt x="315876" y="105510"/>
                </a:lnTo>
                <a:lnTo>
                  <a:pt x="361587" y="86531"/>
                </a:lnTo>
                <a:lnTo>
                  <a:pt x="409629" y="69213"/>
                </a:lnTo>
                <a:lnTo>
                  <a:pt x="459857" y="53637"/>
                </a:lnTo>
                <a:lnTo>
                  <a:pt x="512125" y="39882"/>
                </a:lnTo>
                <a:lnTo>
                  <a:pt x="566288" y="28025"/>
                </a:lnTo>
                <a:lnTo>
                  <a:pt x="622199" y="18147"/>
                </a:lnTo>
                <a:lnTo>
                  <a:pt x="679714" y="10326"/>
                </a:lnTo>
                <a:lnTo>
                  <a:pt x="738687" y="4642"/>
                </a:lnTo>
                <a:lnTo>
                  <a:pt x="798972" y="1173"/>
                </a:lnTo>
                <a:lnTo>
                  <a:pt x="860425" y="0"/>
                </a:lnTo>
                <a:lnTo>
                  <a:pt x="921861" y="1173"/>
                </a:lnTo>
                <a:lnTo>
                  <a:pt x="982134" y="4642"/>
                </a:lnTo>
                <a:lnTo>
                  <a:pt x="1041097" y="10326"/>
                </a:lnTo>
                <a:lnTo>
                  <a:pt x="1098605" y="18147"/>
                </a:lnTo>
                <a:lnTo>
                  <a:pt x="1154511" y="28025"/>
                </a:lnTo>
                <a:lnTo>
                  <a:pt x="1208670" y="39882"/>
                </a:lnTo>
                <a:lnTo>
                  <a:pt x="1260936" y="53637"/>
                </a:lnTo>
                <a:lnTo>
                  <a:pt x="1311163" y="69213"/>
                </a:lnTo>
                <a:lnTo>
                  <a:pt x="1359207" y="86531"/>
                </a:lnTo>
                <a:lnTo>
                  <a:pt x="1404920" y="105510"/>
                </a:lnTo>
                <a:lnTo>
                  <a:pt x="1448157" y="126072"/>
                </a:lnTo>
                <a:lnTo>
                  <a:pt x="1488773" y="148137"/>
                </a:lnTo>
                <a:lnTo>
                  <a:pt x="1526622" y="171628"/>
                </a:lnTo>
                <a:lnTo>
                  <a:pt x="1561558" y="196464"/>
                </a:lnTo>
                <a:lnTo>
                  <a:pt x="1593435" y="222566"/>
                </a:lnTo>
                <a:lnTo>
                  <a:pt x="1622108" y="249856"/>
                </a:lnTo>
                <a:lnTo>
                  <a:pt x="1669256" y="307681"/>
                </a:lnTo>
                <a:lnTo>
                  <a:pt x="1701839" y="369307"/>
                </a:lnTo>
                <a:lnTo>
                  <a:pt x="1718689" y="434100"/>
                </a:lnTo>
                <a:lnTo>
                  <a:pt x="1720850" y="467487"/>
                </a:lnTo>
                <a:lnTo>
                  <a:pt x="1718689" y="500874"/>
                </a:lnTo>
                <a:lnTo>
                  <a:pt x="1712303" y="533629"/>
                </a:lnTo>
                <a:lnTo>
                  <a:pt x="1687441" y="596925"/>
                </a:lnTo>
                <a:lnTo>
                  <a:pt x="1647430" y="656741"/>
                </a:lnTo>
                <a:lnTo>
                  <a:pt x="1593435" y="712442"/>
                </a:lnTo>
                <a:lnTo>
                  <a:pt x="1561558" y="738553"/>
                </a:lnTo>
                <a:lnTo>
                  <a:pt x="1526622" y="763396"/>
                </a:lnTo>
                <a:lnTo>
                  <a:pt x="1488773" y="786895"/>
                </a:lnTo>
                <a:lnTo>
                  <a:pt x="1448157" y="808969"/>
                </a:lnTo>
                <a:lnTo>
                  <a:pt x="1404920" y="829539"/>
                </a:lnTo>
                <a:lnTo>
                  <a:pt x="1359207" y="848526"/>
                </a:lnTo>
                <a:lnTo>
                  <a:pt x="1311163" y="865851"/>
                </a:lnTo>
                <a:lnTo>
                  <a:pt x="1260936" y="881434"/>
                </a:lnTo>
                <a:lnTo>
                  <a:pt x="1208670" y="895197"/>
                </a:lnTo>
                <a:lnTo>
                  <a:pt x="1154511" y="907060"/>
                </a:lnTo>
                <a:lnTo>
                  <a:pt x="1098605" y="916943"/>
                </a:lnTo>
                <a:lnTo>
                  <a:pt x="1041097" y="924768"/>
                </a:lnTo>
                <a:lnTo>
                  <a:pt x="982134" y="930456"/>
                </a:lnTo>
                <a:lnTo>
                  <a:pt x="921861" y="933926"/>
                </a:lnTo>
                <a:lnTo>
                  <a:pt x="860425" y="935101"/>
                </a:lnTo>
                <a:lnTo>
                  <a:pt x="798972" y="933926"/>
                </a:lnTo>
                <a:lnTo>
                  <a:pt x="738687" y="930456"/>
                </a:lnTo>
                <a:lnTo>
                  <a:pt x="679714" y="924768"/>
                </a:lnTo>
                <a:lnTo>
                  <a:pt x="622199" y="916943"/>
                </a:lnTo>
                <a:lnTo>
                  <a:pt x="566288" y="907060"/>
                </a:lnTo>
                <a:lnTo>
                  <a:pt x="512125" y="895197"/>
                </a:lnTo>
                <a:lnTo>
                  <a:pt x="459857" y="881434"/>
                </a:lnTo>
                <a:lnTo>
                  <a:pt x="409629" y="865851"/>
                </a:lnTo>
                <a:lnTo>
                  <a:pt x="361587" y="848526"/>
                </a:lnTo>
                <a:lnTo>
                  <a:pt x="315876" y="829539"/>
                </a:lnTo>
                <a:lnTo>
                  <a:pt x="272642" y="808969"/>
                </a:lnTo>
                <a:lnTo>
                  <a:pt x="232030" y="786895"/>
                </a:lnTo>
                <a:lnTo>
                  <a:pt x="194186" y="763397"/>
                </a:lnTo>
                <a:lnTo>
                  <a:pt x="159256" y="738553"/>
                </a:lnTo>
                <a:lnTo>
                  <a:pt x="127384" y="712442"/>
                </a:lnTo>
                <a:lnTo>
                  <a:pt x="98717" y="685145"/>
                </a:lnTo>
                <a:lnTo>
                  <a:pt x="51578" y="627307"/>
                </a:lnTo>
                <a:lnTo>
                  <a:pt x="19005" y="565672"/>
                </a:lnTo>
                <a:lnTo>
                  <a:pt x="2160" y="500874"/>
                </a:lnTo>
                <a:lnTo>
                  <a:pt x="0" y="467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4542" y="680807"/>
            <a:ext cx="780836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Communication</a:t>
            </a:r>
            <a:r>
              <a:rPr sz="600" b="1" spc="-33" dirty="0">
                <a:latin typeface="Arial"/>
                <a:cs typeface="Arial"/>
              </a:rPr>
              <a:t> </a:t>
            </a:r>
            <a:r>
              <a:rPr sz="600" b="1" spc="-8" dirty="0">
                <a:latin typeface="Arial"/>
                <a:cs typeface="Arial"/>
              </a:rPr>
              <a:t>Area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7215" y="837149"/>
            <a:ext cx="288131" cy="98695"/>
          </a:xfrm>
          <a:custGeom>
            <a:avLst/>
            <a:gdLst/>
            <a:ahLst/>
            <a:cxnLst/>
            <a:rect l="l" t="t" r="r" b="b"/>
            <a:pathLst>
              <a:path w="571500" h="195580">
                <a:moveTo>
                  <a:pt x="0" y="195262"/>
                </a:moveTo>
                <a:lnTo>
                  <a:pt x="571500" y="195262"/>
                </a:lnTo>
                <a:lnTo>
                  <a:pt x="571500" y="0"/>
                </a:lnTo>
                <a:lnTo>
                  <a:pt x="0" y="0"/>
                </a:lnTo>
                <a:lnTo>
                  <a:pt x="0" y="195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7215" y="837149"/>
            <a:ext cx="288131" cy="98695"/>
          </a:xfrm>
          <a:custGeom>
            <a:avLst/>
            <a:gdLst/>
            <a:ahLst/>
            <a:cxnLst/>
            <a:rect l="l" t="t" r="r" b="b"/>
            <a:pathLst>
              <a:path w="571500" h="195580">
                <a:moveTo>
                  <a:pt x="0" y="195262"/>
                </a:moveTo>
                <a:lnTo>
                  <a:pt x="571500" y="195262"/>
                </a:lnTo>
                <a:lnTo>
                  <a:pt x="571500" y="0"/>
                </a:lnTo>
                <a:lnTo>
                  <a:pt x="0" y="0"/>
                </a:lnTo>
                <a:lnTo>
                  <a:pt x="0" y="195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5501" y="957346"/>
            <a:ext cx="650856" cy="91325"/>
          </a:xfrm>
          <a:custGeom>
            <a:avLst/>
            <a:gdLst/>
            <a:ahLst/>
            <a:cxnLst/>
            <a:rect l="l" t="t" r="r" b="b"/>
            <a:pathLst>
              <a:path w="1290954" h="180975">
                <a:moveTo>
                  <a:pt x="0" y="180975"/>
                </a:moveTo>
                <a:lnTo>
                  <a:pt x="1290701" y="180975"/>
                </a:lnTo>
                <a:lnTo>
                  <a:pt x="1290701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15501" y="957346"/>
            <a:ext cx="650856" cy="91325"/>
          </a:xfrm>
          <a:custGeom>
            <a:avLst/>
            <a:gdLst/>
            <a:ahLst/>
            <a:cxnLst/>
            <a:rect l="l" t="t" r="r" b="b"/>
            <a:pathLst>
              <a:path w="1290954" h="180975">
                <a:moveTo>
                  <a:pt x="0" y="180975"/>
                </a:moveTo>
                <a:lnTo>
                  <a:pt x="1290701" y="180975"/>
                </a:lnTo>
                <a:lnTo>
                  <a:pt x="1290701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87533" y="938889"/>
            <a:ext cx="496866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dirty="0">
                <a:latin typeface="Arial"/>
                <a:cs typeface="Arial"/>
              </a:rPr>
              <a:t>ecei</a:t>
            </a:r>
            <a:r>
              <a:rPr sz="700" b="1" spc="-5" dirty="0">
                <a:latin typeface="Arial"/>
                <a:cs typeface="Arial"/>
              </a:rPr>
              <a:t>v</a:t>
            </a:r>
            <a:r>
              <a:rPr sz="700" b="1" dirty="0">
                <a:latin typeface="Arial"/>
                <a:cs typeface="Arial"/>
              </a:rPr>
              <a:t>er(s)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30126" y="824299"/>
            <a:ext cx="224102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5" dirty="0">
                <a:latin typeface="Arial"/>
                <a:cs typeface="Arial"/>
              </a:rPr>
              <a:t>M</a:t>
            </a:r>
            <a:r>
              <a:rPr sz="700" b="1" dirty="0">
                <a:latin typeface="Arial"/>
                <a:cs typeface="Arial"/>
              </a:rPr>
              <a:t>ark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2152" y="632100"/>
            <a:ext cx="593871" cy="357290"/>
          </a:xfrm>
          <a:custGeom>
            <a:avLst/>
            <a:gdLst/>
            <a:ahLst/>
            <a:cxnLst/>
            <a:rect l="l" t="t" r="r" b="b"/>
            <a:pathLst>
              <a:path w="1177925" h="708025">
                <a:moveTo>
                  <a:pt x="0" y="88391"/>
                </a:moveTo>
                <a:lnTo>
                  <a:pt x="6935" y="53953"/>
                </a:lnTo>
                <a:lnTo>
                  <a:pt x="25860" y="25860"/>
                </a:lnTo>
                <a:lnTo>
                  <a:pt x="53953" y="6935"/>
                </a:lnTo>
                <a:lnTo>
                  <a:pt x="88392" y="0"/>
                </a:lnTo>
                <a:lnTo>
                  <a:pt x="1089406" y="0"/>
                </a:lnTo>
                <a:lnTo>
                  <a:pt x="1123864" y="6935"/>
                </a:lnTo>
                <a:lnTo>
                  <a:pt x="1152001" y="25860"/>
                </a:lnTo>
                <a:lnTo>
                  <a:pt x="1170969" y="53953"/>
                </a:lnTo>
                <a:lnTo>
                  <a:pt x="1177925" y="88391"/>
                </a:lnTo>
                <a:lnTo>
                  <a:pt x="1177925" y="619506"/>
                </a:lnTo>
                <a:lnTo>
                  <a:pt x="1170969" y="653964"/>
                </a:lnTo>
                <a:lnTo>
                  <a:pt x="1152001" y="682101"/>
                </a:lnTo>
                <a:lnTo>
                  <a:pt x="1123864" y="701069"/>
                </a:lnTo>
                <a:lnTo>
                  <a:pt x="1089406" y="708025"/>
                </a:lnTo>
                <a:lnTo>
                  <a:pt x="88392" y="708025"/>
                </a:lnTo>
                <a:lnTo>
                  <a:pt x="53953" y="701069"/>
                </a:lnTo>
                <a:lnTo>
                  <a:pt x="25860" y="682101"/>
                </a:lnTo>
                <a:lnTo>
                  <a:pt x="6935" y="653964"/>
                </a:lnTo>
                <a:lnTo>
                  <a:pt x="0" y="619506"/>
                </a:lnTo>
                <a:lnTo>
                  <a:pt x="0" y="8839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06822" y="704814"/>
            <a:ext cx="452045" cy="211975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algn="ctr">
              <a:lnSpc>
                <a:spcPts val="804"/>
              </a:lnSpc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Sending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ts val="804"/>
              </a:lnSpc>
            </a:pPr>
            <a:r>
              <a:rPr sz="700" b="1" spc="-3" dirty="0">
                <a:latin typeface="Arial"/>
                <a:cs typeface="Arial"/>
              </a:rPr>
              <a:t>Processor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03319" y="425415"/>
            <a:ext cx="593230" cy="358252"/>
          </a:xfrm>
          <a:custGeom>
            <a:avLst/>
            <a:gdLst/>
            <a:ahLst/>
            <a:cxnLst/>
            <a:rect l="l" t="t" r="r" b="b"/>
            <a:pathLst>
              <a:path w="1176654" h="709930">
                <a:moveTo>
                  <a:pt x="0" y="88646"/>
                </a:moveTo>
                <a:lnTo>
                  <a:pt x="6957" y="54113"/>
                </a:lnTo>
                <a:lnTo>
                  <a:pt x="25939" y="25939"/>
                </a:lnTo>
                <a:lnTo>
                  <a:pt x="54113" y="6957"/>
                </a:lnTo>
                <a:lnTo>
                  <a:pt x="88646" y="0"/>
                </a:lnTo>
                <a:lnTo>
                  <a:pt x="1087627" y="0"/>
                </a:lnTo>
                <a:lnTo>
                  <a:pt x="1122106" y="6957"/>
                </a:lnTo>
                <a:lnTo>
                  <a:pt x="1150286" y="25939"/>
                </a:lnTo>
                <a:lnTo>
                  <a:pt x="1169298" y="54113"/>
                </a:lnTo>
                <a:lnTo>
                  <a:pt x="1176274" y="88646"/>
                </a:lnTo>
                <a:lnTo>
                  <a:pt x="1176274" y="620902"/>
                </a:lnTo>
                <a:lnTo>
                  <a:pt x="1169298" y="655381"/>
                </a:lnTo>
                <a:lnTo>
                  <a:pt x="1150286" y="683561"/>
                </a:lnTo>
                <a:lnTo>
                  <a:pt x="1122106" y="702573"/>
                </a:lnTo>
                <a:lnTo>
                  <a:pt x="1087627" y="709549"/>
                </a:lnTo>
                <a:lnTo>
                  <a:pt x="88646" y="709549"/>
                </a:lnTo>
                <a:lnTo>
                  <a:pt x="54113" y="702573"/>
                </a:lnTo>
                <a:lnTo>
                  <a:pt x="25939" y="683561"/>
                </a:lnTo>
                <a:lnTo>
                  <a:pt x="6957" y="655381"/>
                </a:lnTo>
                <a:lnTo>
                  <a:pt x="0" y="620902"/>
                </a:lnTo>
                <a:lnTo>
                  <a:pt x="0" y="88646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68373" y="498989"/>
            <a:ext cx="452045" cy="224263"/>
          </a:xfrm>
          <a:prstGeom prst="rect">
            <a:avLst/>
          </a:prstGeom>
        </p:spPr>
        <p:txBody>
          <a:bodyPr vert="horz" wrap="square" lIns="0" tIns="18894" rIns="0" bIns="0" rtlCol="0">
            <a:spAutoFit/>
          </a:bodyPr>
          <a:lstStyle/>
          <a:p>
            <a:pPr marL="6405" marR="2562" indent="7686">
              <a:lnSpc>
                <a:spcPts val="761"/>
              </a:lnSpc>
              <a:spcBef>
                <a:spcPts val="149"/>
              </a:spcBef>
            </a:pPr>
            <a:r>
              <a:rPr sz="700" b="1" spc="-3" dirty="0">
                <a:latin typeface="Arial"/>
                <a:cs typeface="Arial"/>
              </a:rPr>
              <a:t>Receiving  </a:t>
            </a:r>
            <a:r>
              <a:rPr sz="700" b="1" dirty="0">
                <a:latin typeface="Arial"/>
                <a:cs typeface="Arial"/>
              </a:rPr>
              <a:t>Pr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cess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r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03319" y="837181"/>
            <a:ext cx="593230" cy="358893"/>
          </a:xfrm>
          <a:custGeom>
            <a:avLst/>
            <a:gdLst/>
            <a:ahLst/>
            <a:cxnLst/>
            <a:rect l="l" t="t" r="r" b="b"/>
            <a:pathLst>
              <a:path w="1176654" h="711200">
                <a:moveTo>
                  <a:pt x="0" y="88773"/>
                </a:moveTo>
                <a:lnTo>
                  <a:pt x="6977" y="54221"/>
                </a:lnTo>
                <a:lnTo>
                  <a:pt x="26003" y="26003"/>
                </a:lnTo>
                <a:lnTo>
                  <a:pt x="54221" y="6977"/>
                </a:lnTo>
                <a:lnTo>
                  <a:pt x="88773" y="0"/>
                </a:lnTo>
                <a:lnTo>
                  <a:pt x="1087374" y="0"/>
                </a:lnTo>
                <a:lnTo>
                  <a:pt x="1121999" y="6977"/>
                </a:lnTo>
                <a:lnTo>
                  <a:pt x="1150254" y="26003"/>
                </a:lnTo>
                <a:lnTo>
                  <a:pt x="1169294" y="54221"/>
                </a:lnTo>
                <a:lnTo>
                  <a:pt x="1176274" y="88773"/>
                </a:lnTo>
                <a:lnTo>
                  <a:pt x="1176274" y="622300"/>
                </a:lnTo>
                <a:lnTo>
                  <a:pt x="1169294" y="656871"/>
                </a:lnTo>
                <a:lnTo>
                  <a:pt x="1150254" y="685133"/>
                </a:lnTo>
                <a:lnTo>
                  <a:pt x="1121999" y="704203"/>
                </a:lnTo>
                <a:lnTo>
                  <a:pt x="1087374" y="711200"/>
                </a:lnTo>
                <a:lnTo>
                  <a:pt x="88773" y="711200"/>
                </a:lnTo>
                <a:lnTo>
                  <a:pt x="54221" y="704203"/>
                </a:lnTo>
                <a:lnTo>
                  <a:pt x="26003" y="685133"/>
                </a:lnTo>
                <a:lnTo>
                  <a:pt x="6977" y="656871"/>
                </a:lnTo>
                <a:lnTo>
                  <a:pt x="0" y="622300"/>
                </a:lnTo>
                <a:lnTo>
                  <a:pt x="0" y="8877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68373" y="911715"/>
            <a:ext cx="452045" cy="224263"/>
          </a:xfrm>
          <a:prstGeom prst="rect">
            <a:avLst/>
          </a:prstGeom>
        </p:spPr>
        <p:txBody>
          <a:bodyPr vert="horz" wrap="square" lIns="0" tIns="18894" rIns="0" bIns="0" rtlCol="0">
            <a:spAutoFit/>
          </a:bodyPr>
          <a:lstStyle/>
          <a:p>
            <a:pPr marL="6405" marR="2562" indent="7686">
              <a:lnSpc>
                <a:spcPts val="761"/>
              </a:lnSpc>
              <a:spcBef>
                <a:spcPts val="149"/>
              </a:spcBef>
            </a:pPr>
            <a:r>
              <a:rPr sz="700" b="1" spc="-3" dirty="0">
                <a:latin typeface="Arial"/>
                <a:cs typeface="Arial"/>
              </a:rPr>
              <a:t>Receiving  </a:t>
            </a:r>
            <a:r>
              <a:rPr sz="700" b="1" dirty="0">
                <a:latin typeface="Arial"/>
                <a:cs typeface="Arial"/>
              </a:rPr>
              <a:t>Pr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cess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r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24897" y="1379493"/>
            <a:ext cx="593871" cy="358893"/>
          </a:xfrm>
          <a:custGeom>
            <a:avLst/>
            <a:gdLst/>
            <a:ahLst/>
            <a:cxnLst/>
            <a:rect l="l" t="t" r="r" b="b"/>
            <a:pathLst>
              <a:path w="1177925" h="7112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089025" y="0"/>
                </a:lnTo>
                <a:lnTo>
                  <a:pt x="1123650" y="6979"/>
                </a:lnTo>
                <a:lnTo>
                  <a:pt x="1151905" y="26019"/>
                </a:lnTo>
                <a:lnTo>
                  <a:pt x="1170945" y="54274"/>
                </a:lnTo>
                <a:lnTo>
                  <a:pt x="1177925" y="88900"/>
                </a:lnTo>
                <a:lnTo>
                  <a:pt x="1177925" y="622300"/>
                </a:lnTo>
                <a:lnTo>
                  <a:pt x="1170945" y="656925"/>
                </a:lnTo>
                <a:lnTo>
                  <a:pt x="1151905" y="685180"/>
                </a:lnTo>
                <a:lnTo>
                  <a:pt x="1123650" y="704220"/>
                </a:lnTo>
                <a:lnTo>
                  <a:pt x="1089025" y="711200"/>
                </a:lnTo>
                <a:lnTo>
                  <a:pt x="88900" y="711200"/>
                </a:lnTo>
                <a:lnTo>
                  <a:pt x="54274" y="704220"/>
                </a:lnTo>
                <a:lnTo>
                  <a:pt x="26019" y="685180"/>
                </a:lnTo>
                <a:lnTo>
                  <a:pt x="6979" y="656925"/>
                </a:lnTo>
                <a:lnTo>
                  <a:pt x="0" y="622300"/>
                </a:lnTo>
                <a:lnTo>
                  <a:pt x="0" y="889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89118" y="1454028"/>
            <a:ext cx="452045" cy="224263"/>
          </a:xfrm>
          <a:prstGeom prst="rect">
            <a:avLst/>
          </a:prstGeom>
        </p:spPr>
        <p:txBody>
          <a:bodyPr vert="horz" wrap="square" lIns="0" tIns="18894" rIns="0" bIns="0" rtlCol="0">
            <a:spAutoFit/>
          </a:bodyPr>
          <a:lstStyle/>
          <a:p>
            <a:pPr marL="6405" marR="2562" indent="7686">
              <a:lnSpc>
                <a:spcPts val="761"/>
              </a:lnSpc>
              <a:spcBef>
                <a:spcPts val="149"/>
              </a:spcBef>
            </a:pPr>
            <a:r>
              <a:rPr sz="700" b="1" spc="-3" dirty="0">
                <a:latin typeface="Arial"/>
                <a:cs typeface="Arial"/>
              </a:rPr>
              <a:t>Receiving  </a:t>
            </a:r>
            <a:r>
              <a:rPr sz="700" b="1" dirty="0">
                <a:latin typeface="Arial"/>
                <a:cs typeface="Arial"/>
              </a:rPr>
              <a:t>Pr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cess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r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53545" y="1262533"/>
            <a:ext cx="38097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dirty="0">
                <a:latin typeface="Arial"/>
                <a:cs typeface="Arial"/>
              </a:rPr>
              <a:t>.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53545" y="1204085"/>
            <a:ext cx="38097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dirty="0">
                <a:latin typeface="Arial"/>
                <a:cs typeface="Arial"/>
              </a:rPr>
              <a:t>.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49597" y="781873"/>
            <a:ext cx="847554" cy="36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09943" y="1103916"/>
            <a:ext cx="484381" cy="10259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484">
              <a:lnSpc>
                <a:spcPts val="842"/>
              </a:lnSpc>
            </a:pPr>
            <a:r>
              <a:rPr sz="700" b="1" dirty="0">
                <a:latin typeface="Arial"/>
                <a:cs typeface="Arial"/>
              </a:rPr>
              <a:t>Message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04939" y="598389"/>
            <a:ext cx="776738" cy="5371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20211" y="2133328"/>
            <a:ext cx="998215" cy="704968"/>
          </a:xfrm>
          <a:custGeom>
            <a:avLst/>
            <a:gdLst/>
            <a:ahLst/>
            <a:cxnLst/>
            <a:rect l="l" t="t" r="r" b="b"/>
            <a:pathLst>
              <a:path w="1979929" h="1397000">
                <a:moveTo>
                  <a:pt x="0" y="1397000"/>
                </a:moveTo>
                <a:lnTo>
                  <a:pt x="1979676" y="1397000"/>
                </a:lnTo>
                <a:lnTo>
                  <a:pt x="1979676" y="0"/>
                </a:lnTo>
                <a:lnTo>
                  <a:pt x="0" y="0"/>
                </a:lnTo>
                <a:lnTo>
                  <a:pt x="0" y="13970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377787" y="2006979"/>
            <a:ext cx="685752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dirty="0">
                <a:latin typeface="Arial"/>
                <a:cs typeface="Arial"/>
              </a:rPr>
              <a:t>Shared</a:t>
            </a:r>
            <a:r>
              <a:rPr sz="700" b="1" spc="-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Memory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07483" y="2360872"/>
            <a:ext cx="867595" cy="471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07483" y="2360873"/>
            <a:ext cx="867595" cy="472008"/>
          </a:xfrm>
          <a:custGeom>
            <a:avLst/>
            <a:gdLst/>
            <a:ahLst/>
            <a:cxnLst/>
            <a:rect l="l" t="t" r="r" b="b"/>
            <a:pathLst>
              <a:path w="1720850" h="935354">
                <a:moveTo>
                  <a:pt x="0" y="467487"/>
                </a:moveTo>
                <a:lnTo>
                  <a:pt x="8543" y="401347"/>
                </a:lnTo>
                <a:lnTo>
                  <a:pt x="33398" y="338058"/>
                </a:lnTo>
                <a:lnTo>
                  <a:pt x="73400" y="278254"/>
                </a:lnTo>
                <a:lnTo>
                  <a:pt x="127384" y="222566"/>
                </a:lnTo>
                <a:lnTo>
                  <a:pt x="159256" y="196464"/>
                </a:lnTo>
                <a:lnTo>
                  <a:pt x="194186" y="171628"/>
                </a:lnTo>
                <a:lnTo>
                  <a:pt x="232030" y="148137"/>
                </a:lnTo>
                <a:lnTo>
                  <a:pt x="272642" y="126072"/>
                </a:lnTo>
                <a:lnTo>
                  <a:pt x="315876" y="105510"/>
                </a:lnTo>
                <a:lnTo>
                  <a:pt x="361587" y="86531"/>
                </a:lnTo>
                <a:lnTo>
                  <a:pt x="409629" y="69213"/>
                </a:lnTo>
                <a:lnTo>
                  <a:pt x="459857" y="53637"/>
                </a:lnTo>
                <a:lnTo>
                  <a:pt x="512125" y="39882"/>
                </a:lnTo>
                <a:lnTo>
                  <a:pt x="566288" y="28025"/>
                </a:lnTo>
                <a:lnTo>
                  <a:pt x="622199" y="18147"/>
                </a:lnTo>
                <a:lnTo>
                  <a:pt x="679714" y="10326"/>
                </a:lnTo>
                <a:lnTo>
                  <a:pt x="738687" y="4642"/>
                </a:lnTo>
                <a:lnTo>
                  <a:pt x="798972" y="1173"/>
                </a:lnTo>
                <a:lnTo>
                  <a:pt x="860425" y="0"/>
                </a:lnTo>
                <a:lnTo>
                  <a:pt x="921861" y="1173"/>
                </a:lnTo>
                <a:lnTo>
                  <a:pt x="982134" y="4642"/>
                </a:lnTo>
                <a:lnTo>
                  <a:pt x="1041097" y="10326"/>
                </a:lnTo>
                <a:lnTo>
                  <a:pt x="1098605" y="18147"/>
                </a:lnTo>
                <a:lnTo>
                  <a:pt x="1154511" y="28025"/>
                </a:lnTo>
                <a:lnTo>
                  <a:pt x="1208670" y="39882"/>
                </a:lnTo>
                <a:lnTo>
                  <a:pt x="1260936" y="53637"/>
                </a:lnTo>
                <a:lnTo>
                  <a:pt x="1311163" y="69213"/>
                </a:lnTo>
                <a:lnTo>
                  <a:pt x="1359207" y="86531"/>
                </a:lnTo>
                <a:lnTo>
                  <a:pt x="1404920" y="105510"/>
                </a:lnTo>
                <a:lnTo>
                  <a:pt x="1448157" y="126072"/>
                </a:lnTo>
                <a:lnTo>
                  <a:pt x="1488773" y="148137"/>
                </a:lnTo>
                <a:lnTo>
                  <a:pt x="1526622" y="171628"/>
                </a:lnTo>
                <a:lnTo>
                  <a:pt x="1561558" y="196464"/>
                </a:lnTo>
                <a:lnTo>
                  <a:pt x="1593435" y="222566"/>
                </a:lnTo>
                <a:lnTo>
                  <a:pt x="1622108" y="249856"/>
                </a:lnTo>
                <a:lnTo>
                  <a:pt x="1669256" y="307681"/>
                </a:lnTo>
                <a:lnTo>
                  <a:pt x="1701839" y="369307"/>
                </a:lnTo>
                <a:lnTo>
                  <a:pt x="1718689" y="434100"/>
                </a:lnTo>
                <a:lnTo>
                  <a:pt x="1720850" y="467487"/>
                </a:lnTo>
                <a:lnTo>
                  <a:pt x="1718689" y="500873"/>
                </a:lnTo>
                <a:lnTo>
                  <a:pt x="1712303" y="533626"/>
                </a:lnTo>
                <a:lnTo>
                  <a:pt x="1687441" y="596915"/>
                </a:lnTo>
                <a:lnTo>
                  <a:pt x="1647430" y="656719"/>
                </a:lnTo>
                <a:lnTo>
                  <a:pt x="1593435" y="712407"/>
                </a:lnTo>
                <a:lnTo>
                  <a:pt x="1561558" y="738509"/>
                </a:lnTo>
                <a:lnTo>
                  <a:pt x="1526622" y="763345"/>
                </a:lnTo>
                <a:lnTo>
                  <a:pt x="1488773" y="786836"/>
                </a:lnTo>
                <a:lnTo>
                  <a:pt x="1448157" y="808901"/>
                </a:lnTo>
                <a:lnTo>
                  <a:pt x="1404920" y="829463"/>
                </a:lnTo>
                <a:lnTo>
                  <a:pt x="1359207" y="848442"/>
                </a:lnTo>
                <a:lnTo>
                  <a:pt x="1311163" y="865760"/>
                </a:lnTo>
                <a:lnTo>
                  <a:pt x="1260936" y="881336"/>
                </a:lnTo>
                <a:lnTo>
                  <a:pt x="1208670" y="895091"/>
                </a:lnTo>
                <a:lnTo>
                  <a:pt x="1154511" y="906948"/>
                </a:lnTo>
                <a:lnTo>
                  <a:pt x="1098605" y="916826"/>
                </a:lnTo>
                <a:lnTo>
                  <a:pt x="1041097" y="924647"/>
                </a:lnTo>
                <a:lnTo>
                  <a:pt x="982134" y="930331"/>
                </a:lnTo>
                <a:lnTo>
                  <a:pt x="921861" y="933800"/>
                </a:lnTo>
                <a:lnTo>
                  <a:pt x="860425" y="934974"/>
                </a:lnTo>
                <a:lnTo>
                  <a:pt x="798972" y="933800"/>
                </a:lnTo>
                <a:lnTo>
                  <a:pt x="738687" y="930331"/>
                </a:lnTo>
                <a:lnTo>
                  <a:pt x="679714" y="924647"/>
                </a:lnTo>
                <a:lnTo>
                  <a:pt x="622199" y="916826"/>
                </a:lnTo>
                <a:lnTo>
                  <a:pt x="566288" y="906948"/>
                </a:lnTo>
                <a:lnTo>
                  <a:pt x="512125" y="895091"/>
                </a:lnTo>
                <a:lnTo>
                  <a:pt x="459857" y="881336"/>
                </a:lnTo>
                <a:lnTo>
                  <a:pt x="409629" y="865760"/>
                </a:lnTo>
                <a:lnTo>
                  <a:pt x="361587" y="848442"/>
                </a:lnTo>
                <a:lnTo>
                  <a:pt x="315876" y="829463"/>
                </a:lnTo>
                <a:lnTo>
                  <a:pt x="272642" y="808901"/>
                </a:lnTo>
                <a:lnTo>
                  <a:pt x="232030" y="786836"/>
                </a:lnTo>
                <a:lnTo>
                  <a:pt x="194186" y="763345"/>
                </a:lnTo>
                <a:lnTo>
                  <a:pt x="159256" y="738509"/>
                </a:lnTo>
                <a:lnTo>
                  <a:pt x="127384" y="712407"/>
                </a:lnTo>
                <a:lnTo>
                  <a:pt x="98717" y="685117"/>
                </a:lnTo>
                <a:lnTo>
                  <a:pt x="51578" y="627292"/>
                </a:lnTo>
                <a:lnTo>
                  <a:pt x="19005" y="565666"/>
                </a:lnTo>
                <a:lnTo>
                  <a:pt x="2160" y="500873"/>
                </a:lnTo>
                <a:lnTo>
                  <a:pt x="0" y="4674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10789" y="2404869"/>
            <a:ext cx="289092" cy="97093"/>
          </a:xfrm>
          <a:custGeom>
            <a:avLst/>
            <a:gdLst/>
            <a:ahLst/>
            <a:cxnLst/>
            <a:rect l="l" t="t" r="r" b="b"/>
            <a:pathLst>
              <a:path w="573404" h="192404">
                <a:moveTo>
                  <a:pt x="0" y="192087"/>
                </a:moveTo>
                <a:lnTo>
                  <a:pt x="573087" y="192087"/>
                </a:lnTo>
                <a:lnTo>
                  <a:pt x="573087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10789" y="2404869"/>
            <a:ext cx="289092" cy="97093"/>
          </a:xfrm>
          <a:custGeom>
            <a:avLst/>
            <a:gdLst/>
            <a:ahLst/>
            <a:cxnLst/>
            <a:rect l="l" t="t" r="r" b="b"/>
            <a:pathLst>
              <a:path w="573404" h="192404">
                <a:moveTo>
                  <a:pt x="0" y="192087"/>
                </a:moveTo>
                <a:lnTo>
                  <a:pt x="573087" y="192087"/>
                </a:lnTo>
                <a:lnTo>
                  <a:pt x="573087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9907" y="2524264"/>
            <a:ext cx="650856" cy="92287"/>
          </a:xfrm>
          <a:custGeom>
            <a:avLst/>
            <a:gdLst/>
            <a:ahLst/>
            <a:cxnLst/>
            <a:rect l="l" t="t" r="r" b="b"/>
            <a:pathLst>
              <a:path w="1290954" h="182879">
                <a:moveTo>
                  <a:pt x="0" y="182562"/>
                </a:moveTo>
                <a:lnTo>
                  <a:pt x="1290701" y="182562"/>
                </a:lnTo>
                <a:lnTo>
                  <a:pt x="1290701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29907" y="2524264"/>
            <a:ext cx="650856" cy="92287"/>
          </a:xfrm>
          <a:custGeom>
            <a:avLst/>
            <a:gdLst/>
            <a:ahLst/>
            <a:cxnLst/>
            <a:rect l="l" t="t" r="r" b="b"/>
            <a:pathLst>
              <a:path w="1290954" h="182879">
                <a:moveTo>
                  <a:pt x="0" y="182562"/>
                </a:moveTo>
                <a:lnTo>
                  <a:pt x="1290701" y="182562"/>
                </a:lnTo>
                <a:lnTo>
                  <a:pt x="1290701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506742" y="2506096"/>
            <a:ext cx="496866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5" dirty="0">
                <a:latin typeface="Arial"/>
                <a:cs typeface="Arial"/>
              </a:rPr>
              <a:t>R</a:t>
            </a:r>
            <a:r>
              <a:rPr sz="700" b="1" dirty="0">
                <a:latin typeface="Arial"/>
                <a:cs typeface="Arial"/>
              </a:rPr>
              <a:t>ecei</a:t>
            </a:r>
            <a:r>
              <a:rPr sz="700" b="1" spc="-5" dirty="0">
                <a:latin typeface="Arial"/>
                <a:cs typeface="Arial"/>
              </a:rPr>
              <a:t>v</a:t>
            </a:r>
            <a:r>
              <a:rPr sz="700" b="1" dirty="0">
                <a:latin typeface="Arial"/>
                <a:cs typeface="Arial"/>
              </a:rPr>
              <a:t>er(s)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44405" y="2391507"/>
            <a:ext cx="224102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spc="5" dirty="0">
                <a:latin typeface="Arial"/>
                <a:cs typeface="Arial"/>
              </a:rPr>
              <a:t>M</a:t>
            </a:r>
            <a:r>
              <a:rPr sz="700" b="1" dirty="0">
                <a:latin typeface="Arial"/>
                <a:cs typeface="Arial"/>
              </a:rPr>
              <a:t>ark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56559" y="2198217"/>
            <a:ext cx="593871" cy="358252"/>
          </a:xfrm>
          <a:custGeom>
            <a:avLst/>
            <a:gdLst/>
            <a:ahLst/>
            <a:cxnLst/>
            <a:rect l="l" t="t" r="r" b="b"/>
            <a:pathLst>
              <a:path w="1177925" h="709929">
                <a:moveTo>
                  <a:pt x="0" y="88645"/>
                </a:moveTo>
                <a:lnTo>
                  <a:pt x="6957" y="54167"/>
                </a:lnTo>
                <a:lnTo>
                  <a:pt x="25939" y="25987"/>
                </a:lnTo>
                <a:lnTo>
                  <a:pt x="54113" y="6975"/>
                </a:lnTo>
                <a:lnTo>
                  <a:pt x="88646" y="0"/>
                </a:lnTo>
                <a:lnTo>
                  <a:pt x="1089152" y="0"/>
                </a:lnTo>
                <a:lnTo>
                  <a:pt x="1123703" y="6975"/>
                </a:lnTo>
                <a:lnTo>
                  <a:pt x="1151921" y="25987"/>
                </a:lnTo>
                <a:lnTo>
                  <a:pt x="1170947" y="54167"/>
                </a:lnTo>
                <a:lnTo>
                  <a:pt x="1177925" y="88645"/>
                </a:lnTo>
                <a:lnTo>
                  <a:pt x="1177925" y="620902"/>
                </a:lnTo>
                <a:lnTo>
                  <a:pt x="1170947" y="655435"/>
                </a:lnTo>
                <a:lnTo>
                  <a:pt x="1151921" y="683609"/>
                </a:lnTo>
                <a:lnTo>
                  <a:pt x="1123703" y="702591"/>
                </a:lnTo>
                <a:lnTo>
                  <a:pt x="1089152" y="709549"/>
                </a:lnTo>
                <a:lnTo>
                  <a:pt x="88646" y="709549"/>
                </a:lnTo>
                <a:lnTo>
                  <a:pt x="54113" y="702591"/>
                </a:lnTo>
                <a:lnTo>
                  <a:pt x="25939" y="683609"/>
                </a:lnTo>
                <a:lnTo>
                  <a:pt x="6957" y="655435"/>
                </a:lnTo>
                <a:lnTo>
                  <a:pt x="0" y="620902"/>
                </a:lnTo>
                <a:lnTo>
                  <a:pt x="0" y="8864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34803" y="2218469"/>
            <a:ext cx="452045" cy="224263"/>
          </a:xfrm>
          <a:prstGeom prst="rect">
            <a:avLst/>
          </a:prstGeom>
        </p:spPr>
        <p:txBody>
          <a:bodyPr vert="horz" wrap="square" lIns="0" tIns="18894" rIns="0" bIns="0" rtlCol="0">
            <a:spAutoFit/>
          </a:bodyPr>
          <a:lstStyle/>
          <a:p>
            <a:pPr marL="6405" marR="2562" indent="42270">
              <a:lnSpc>
                <a:spcPts val="761"/>
              </a:lnSpc>
              <a:spcBef>
                <a:spcPts val="149"/>
              </a:spcBef>
            </a:pPr>
            <a:r>
              <a:rPr sz="700" b="1" spc="-3" dirty="0">
                <a:latin typeface="Arial"/>
                <a:cs typeface="Arial"/>
              </a:rPr>
              <a:t>Sending  </a:t>
            </a:r>
            <a:r>
              <a:rPr sz="700" b="1" dirty="0">
                <a:latin typeface="Arial"/>
                <a:cs typeface="Arial"/>
              </a:rPr>
              <a:t>Pr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cess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r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717726" y="1992302"/>
            <a:ext cx="593230" cy="358252"/>
          </a:xfrm>
          <a:custGeom>
            <a:avLst/>
            <a:gdLst/>
            <a:ahLst/>
            <a:cxnLst/>
            <a:rect l="l" t="t" r="r" b="b"/>
            <a:pathLst>
              <a:path w="1176654" h="709929">
                <a:moveTo>
                  <a:pt x="0" y="88773"/>
                </a:moveTo>
                <a:lnTo>
                  <a:pt x="6957" y="54221"/>
                </a:lnTo>
                <a:lnTo>
                  <a:pt x="25939" y="26003"/>
                </a:lnTo>
                <a:lnTo>
                  <a:pt x="54113" y="6977"/>
                </a:lnTo>
                <a:lnTo>
                  <a:pt x="88646" y="0"/>
                </a:lnTo>
                <a:lnTo>
                  <a:pt x="1087627" y="0"/>
                </a:lnTo>
                <a:lnTo>
                  <a:pt x="1122106" y="6977"/>
                </a:lnTo>
                <a:lnTo>
                  <a:pt x="1150286" y="26003"/>
                </a:lnTo>
                <a:lnTo>
                  <a:pt x="1169298" y="54221"/>
                </a:lnTo>
                <a:lnTo>
                  <a:pt x="1176274" y="88773"/>
                </a:lnTo>
                <a:lnTo>
                  <a:pt x="1176274" y="621030"/>
                </a:lnTo>
                <a:lnTo>
                  <a:pt x="1169298" y="655508"/>
                </a:lnTo>
                <a:lnTo>
                  <a:pt x="1150286" y="683688"/>
                </a:lnTo>
                <a:lnTo>
                  <a:pt x="1122106" y="702700"/>
                </a:lnTo>
                <a:lnTo>
                  <a:pt x="1087627" y="709676"/>
                </a:lnTo>
                <a:lnTo>
                  <a:pt x="88646" y="709676"/>
                </a:lnTo>
                <a:lnTo>
                  <a:pt x="54113" y="702700"/>
                </a:lnTo>
                <a:lnTo>
                  <a:pt x="25939" y="683688"/>
                </a:lnTo>
                <a:lnTo>
                  <a:pt x="6957" y="655508"/>
                </a:lnTo>
                <a:lnTo>
                  <a:pt x="0" y="621030"/>
                </a:lnTo>
                <a:lnTo>
                  <a:pt x="0" y="8877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782652" y="2066965"/>
            <a:ext cx="452045" cy="224263"/>
          </a:xfrm>
          <a:prstGeom prst="rect">
            <a:avLst/>
          </a:prstGeom>
        </p:spPr>
        <p:txBody>
          <a:bodyPr vert="horz" wrap="square" lIns="0" tIns="18894" rIns="0" bIns="0" rtlCol="0">
            <a:spAutoFit/>
          </a:bodyPr>
          <a:lstStyle/>
          <a:p>
            <a:pPr marL="6405" marR="2562" indent="7686">
              <a:lnSpc>
                <a:spcPts val="761"/>
              </a:lnSpc>
              <a:spcBef>
                <a:spcPts val="149"/>
              </a:spcBef>
            </a:pPr>
            <a:r>
              <a:rPr sz="700" b="1" spc="-3" dirty="0">
                <a:latin typeface="Arial"/>
                <a:cs typeface="Arial"/>
              </a:rPr>
              <a:t>Receiving  </a:t>
            </a:r>
            <a:r>
              <a:rPr sz="700" b="1" dirty="0">
                <a:latin typeface="Arial"/>
                <a:cs typeface="Arial"/>
              </a:rPr>
              <a:t>Pr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cess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r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17726" y="2404901"/>
            <a:ext cx="593230" cy="357290"/>
          </a:xfrm>
          <a:custGeom>
            <a:avLst/>
            <a:gdLst/>
            <a:ahLst/>
            <a:cxnLst/>
            <a:rect l="l" t="t" r="r" b="b"/>
            <a:pathLst>
              <a:path w="1176654" h="708025">
                <a:moveTo>
                  <a:pt x="0" y="88518"/>
                </a:moveTo>
                <a:lnTo>
                  <a:pt x="6935" y="54060"/>
                </a:lnTo>
                <a:lnTo>
                  <a:pt x="25860" y="25923"/>
                </a:lnTo>
                <a:lnTo>
                  <a:pt x="53953" y="6955"/>
                </a:lnTo>
                <a:lnTo>
                  <a:pt x="88392" y="0"/>
                </a:lnTo>
                <a:lnTo>
                  <a:pt x="1087754" y="0"/>
                </a:lnTo>
                <a:lnTo>
                  <a:pt x="1122213" y="6955"/>
                </a:lnTo>
                <a:lnTo>
                  <a:pt x="1150350" y="25923"/>
                </a:lnTo>
                <a:lnTo>
                  <a:pt x="1169318" y="54060"/>
                </a:lnTo>
                <a:lnTo>
                  <a:pt x="1176274" y="88518"/>
                </a:lnTo>
                <a:lnTo>
                  <a:pt x="1176274" y="619506"/>
                </a:lnTo>
                <a:lnTo>
                  <a:pt x="1169318" y="653964"/>
                </a:lnTo>
                <a:lnTo>
                  <a:pt x="1150350" y="682101"/>
                </a:lnTo>
                <a:lnTo>
                  <a:pt x="1122213" y="701069"/>
                </a:lnTo>
                <a:lnTo>
                  <a:pt x="1087754" y="708025"/>
                </a:lnTo>
                <a:lnTo>
                  <a:pt x="88392" y="708025"/>
                </a:lnTo>
                <a:lnTo>
                  <a:pt x="53953" y="701069"/>
                </a:lnTo>
                <a:lnTo>
                  <a:pt x="25860" y="682101"/>
                </a:lnTo>
                <a:lnTo>
                  <a:pt x="6935" y="653964"/>
                </a:lnTo>
                <a:lnTo>
                  <a:pt x="0" y="619506"/>
                </a:lnTo>
                <a:lnTo>
                  <a:pt x="0" y="885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782652" y="2478858"/>
            <a:ext cx="452045" cy="224263"/>
          </a:xfrm>
          <a:prstGeom prst="rect">
            <a:avLst/>
          </a:prstGeom>
        </p:spPr>
        <p:txBody>
          <a:bodyPr vert="horz" wrap="square" lIns="0" tIns="18894" rIns="0" bIns="0" rtlCol="0">
            <a:spAutoFit/>
          </a:bodyPr>
          <a:lstStyle/>
          <a:p>
            <a:pPr marL="6405" marR="2562" indent="7686">
              <a:lnSpc>
                <a:spcPts val="761"/>
              </a:lnSpc>
              <a:spcBef>
                <a:spcPts val="149"/>
              </a:spcBef>
            </a:pPr>
            <a:r>
              <a:rPr sz="700" b="1" spc="-3" dirty="0">
                <a:latin typeface="Arial"/>
                <a:cs typeface="Arial"/>
              </a:rPr>
              <a:t>Receiving  </a:t>
            </a:r>
            <a:r>
              <a:rPr sz="700" b="1" dirty="0">
                <a:latin typeface="Arial"/>
                <a:cs typeface="Arial"/>
              </a:rPr>
              <a:t>Pr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cess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r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739303" y="2947245"/>
            <a:ext cx="593871" cy="357290"/>
          </a:xfrm>
          <a:custGeom>
            <a:avLst/>
            <a:gdLst/>
            <a:ahLst/>
            <a:cxnLst/>
            <a:rect l="l" t="t" r="r" b="b"/>
            <a:pathLst>
              <a:path w="1177925" h="708025">
                <a:moveTo>
                  <a:pt x="0" y="88468"/>
                </a:moveTo>
                <a:lnTo>
                  <a:pt x="6955" y="54033"/>
                </a:lnTo>
                <a:lnTo>
                  <a:pt x="25923" y="25912"/>
                </a:lnTo>
                <a:lnTo>
                  <a:pt x="54060" y="6952"/>
                </a:lnTo>
                <a:lnTo>
                  <a:pt x="88519" y="0"/>
                </a:lnTo>
                <a:lnTo>
                  <a:pt x="1089405" y="0"/>
                </a:lnTo>
                <a:lnTo>
                  <a:pt x="1123864" y="6952"/>
                </a:lnTo>
                <a:lnTo>
                  <a:pt x="1152001" y="25912"/>
                </a:lnTo>
                <a:lnTo>
                  <a:pt x="1170969" y="54033"/>
                </a:lnTo>
                <a:lnTo>
                  <a:pt x="1177925" y="88468"/>
                </a:lnTo>
                <a:lnTo>
                  <a:pt x="1177925" y="619556"/>
                </a:lnTo>
                <a:lnTo>
                  <a:pt x="1170969" y="653991"/>
                </a:lnTo>
                <a:lnTo>
                  <a:pt x="1152001" y="682112"/>
                </a:lnTo>
                <a:lnTo>
                  <a:pt x="1123864" y="701072"/>
                </a:lnTo>
                <a:lnTo>
                  <a:pt x="1089405" y="708025"/>
                </a:lnTo>
                <a:lnTo>
                  <a:pt x="88519" y="708025"/>
                </a:lnTo>
                <a:lnTo>
                  <a:pt x="54060" y="701072"/>
                </a:lnTo>
                <a:lnTo>
                  <a:pt x="25923" y="682112"/>
                </a:lnTo>
                <a:lnTo>
                  <a:pt x="6955" y="653991"/>
                </a:lnTo>
                <a:lnTo>
                  <a:pt x="0" y="619556"/>
                </a:lnTo>
                <a:lnTo>
                  <a:pt x="0" y="8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803525" y="3020594"/>
            <a:ext cx="452045" cy="224263"/>
          </a:xfrm>
          <a:prstGeom prst="rect">
            <a:avLst/>
          </a:prstGeom>
        </p:spPr>
        <p:txBody>
          <a:bodyPr vert="horz" wrap="square" lIns="0" tIns="18894" rIns="0" bIns="0" rtlCol="0">
            <a:spAutoFit/>
          </a:bodyPr>
          <a:lstStyle/>
          <a:p>
            <a:pPr marL="6405" marR="2562" indent="7686">
              <a:lnSpc>
                <a:spcPts val="761"/>
              </a:lnSpc>
              <a:spcBef>
                <a:spcPts val="149"/>
              </a:spcBef>
            </a:pPr>
            <a:r>
              <a:rPr sz="700" b="1" spc="-3" dirty="0">
                <a:latin typeface="Arial"/>
                <a:cs typeface="Arial"/>
              </a:rPr>
              <a:t>Receiving  </a:t>
            </a:r>
            <a:r>
              <a:rPr sz="700" b="1" dirty="0">
                <a:latin typeface="Arial"/>
                <a:cs typeface="Arial"/>
              </a:rPr>
              <a:t>Pr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cess</a:t>
            </a:r>
            <a:r>
              <a:rPr sz="700" b="1" spc="-5" dirty="0">
                <a:latin typeface="Arial"/>
                <a:cs typeface="Arial"/>
              </a:rPr>
              <a:t>o</a:t>
            </a:r>
            <a:r>
              <a:rPr sz="700" b="1" dirty="0">
                <a:latin typeface="Arial"/>
                <a:cs typeface="Arial"/>
              </a:rPr>
              <a:t>r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66415" y="2830637"/>
            <a:ext cx="38097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dirty="0">
                <a:latin typeface="Arial"/>
                <a:cs typeface="Arial"/>
              </a:rPr>
              <a:t>.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66415" y="2772189"/>
            <a:ext cx="38097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dirty="0">
                <a:latin typeface="Arial"/>
                <a:cs typeface="Arial"/>
              </a:rPr>
              <a:t>.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764004" y="2348055"/>
            <a:ext cx="846786" cy="361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524350" y="2670097"/>
            <a:ext cx="484381" cy="10259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484">
              <a:lnSpc>
                <a:spcPts val="845"/>
              </a:lnSpc>
            </a:pPr>
            <a:r>
              <a:rPr sz="700" b="1" dirty="0">
                <a:latin typeface="Arial"/>
                <a:cs typeface="Arial"/>
              </a:rPr>
              <a:t>Message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19346" y="2165340"/>
            <a:ext cx="776738" cy="53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5372" y="2443321"/>
            <a:ext cx="528241" cy="969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85372" y="2443322"/>
            <a:ext cx="528241" cy="97093"/>
          </a:xfrm>
          <a:custGeom>
            <a:avLst/>
            <a:gdLst/>
            <a:ahLst/>
            <a:cxnLst/>
            <a:rect l="l" t="t" r="r" b="b"/>
            <a:pathLst>
              <a:path w="1047750" h="192404">
                <a:moveTo>
                  <a:pt x="0" y="192087"/>
                </a:moveTo>
                <a:lnTo>
                  <a:pt x="1047750" y="192087"/>
                </a:lnTo>
                <a:lnTo>
                  <a:pt x="104775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202339" y="2425217"/>
            <a:ext cx="476377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Instruction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709579" y="1780044"/>
            <a:ext cx="2226614" cy="6713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778546" y="1800231"/>
            <a:ext cx="382254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Interrupt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272523" y="2274481"/>
            <a:ext cx="780836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Communication</a:t>
            </a:r>
            <a:r>
              <a:rPr sz="600" b="1" spc="-33" dirty="0">
                <a:latin typeface="Arial"/>
                <a:cs typeface="Arial"/>
              </a:rPr>
              <a:t> </a:t>
            </a:r>
            <a:r>
              <a:rPr sz="600" b="1" spc="-8" dirty="0">
                <a:latin typeface="Arial"/>
                <a:cs typeface="Arial"/>
              </a:rPr>
              <a:t>Area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200" y="144646"/>
            <a:ext cx="4185587" cy="3227862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562325">
              <a:spcBef>
                <a:spcPts val="50"/>
              </a:spcBef>
              <a:tabLst>
                <a:tab pos="2089504" algn="l"/>
              </a:tabLst>
            </a:pPr>
            <a:r>
              <a:rPr sz="1200" b="1" spc="-3" dirty="0">
                <a:latin typeface="Arial"/>
                <a:cs typeface="Arial"/>
              </a:rPr>
              <a:t>INTERPROCESSOR	SYNCHRONIZATION</a:t>
            </a:r>
            <a:endParaRPr sz="1200" dirty="0">
              <a:latin typeface="Arial"/>
              <a:cs typeface="Arial"/>
            </a:endParaRPr>
          </a:p>
          <a:p>
            <a:pPr marL="6405">
              <a:lnSpc>
                <a:spcPts val="1034"/>
              </a:lnSpc>
              <a:spcBef>
                <a:spcPts val="711"/>
              </a:spcBef>
            </a:pPr>
            <a:r>
              <a:rPr sz="900" b="1" spc="-3" dirty="0">
                <a:latin typeface="Arial"/>
                <a:cs typeface="Arial"/>
              </a:rPr>
              <a:t>Synchronization</a:t>
            </a:r>
            <a:endParaRPr sz="900" dirty="0">
              <a:latin typeface="Arial"/>
              <a:cs typeface="Arial"/>
            </a:endParaRPr>
          </a:p>
          <a:p>
            <a:pPr marR="541190" algn="ctr">
              <a:lnSpc>
                <a:spcPts val="981"/>
              </a:lnSpc>
            </a:pPr>
            <a:r>
              <a:rPr sz="900" b="1" spc="-3" dirty="0">
                <a:latin typeface="Arial"/>
                <a:cs typeface="Arial"/>
              </a:rPr>
              <a:t>Communication </a:t>
            </a:r>
            <a:r>
              <a:rPr sz="900" b="1" dirty="0">
                <a:latin typeface="Arial"/>
                <a:cs typeface="Arial"/>
              </a:rPr>
              <a:t>of control </a:t>
            </a:r>
            <a:r>
              <a:rPr sz="900" b="1" spc="-3" dirty="0">
                <a:latin typeface="Arial"/>
                <a:cs typeface="Arial"/>
              </a:rPr>
              <a:t>information </a:t>
            </a:r>
            <a:r>
              <a:rPr sz="900" b="1" dirty="0">
                <a:latin typeface="Arial"/>
                <a:cs typeface="Arial"/>
              </a:rPr>
              <a:t>between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processors</a:t>
            </a:r>
            <a:endParaRPr sz="900" dirty="0">
              <a:latin typeface="Arial"/>
              <a:cs typeface="Arial"/>
            </a:endParaRPr>
          </a:p>
          <a:p>
            <a:pPr marL="395805" indent="-69810">
              <a:lnSpc>
                <a:spcPts val="981"/>
              </a:lnSpc>
              <a:buChar char="-"/>
              <a:tabLst>
                <a:tab pos="396125" algn="l"/>
              </a:tabLst>
            </a:pPr>
            <a:r>
              <a:rPr sz="900" b="1" spc="-35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enforce the correct sequence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processes</a:t>
            </a:r>
            <a:endParaRPr sz="900" dirty="0">
              <a:latin typeface="Arial"/>
              <a:cs typeface="Arial"/>
            </a:endParaRPr>
          </a:p>
          <a:p>
            <a:pPr marL="395805" indent="-69810">
              <a:lnSpc>
                <a:spcPts val="1034"/>
              </a:lnSpc>
              <a:buChar char="-"/>
              <a:tabLst>
                <a:tab pos="396125" algn="l"/>
              </a:tabLst>
            </a:pPr>
            <a:r>
              <a:rPr sz="900" b="1" spc="-35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ensure mutually </a:t>
            </a:r>
            <a:r>
              <a:rPr sz="900" b="1" spc="-5" dirty="0">
                <a:latin typeface="Arial"/>
                <a:cs typeface="Arial"/>
              </a:rPr>
              <a:t>exclusive </a:t>
            </a:r>
            <a:r>
              <a:rPr sz="900" b="1" spc="-3" dirty="0">
                <a:latin typeface="Arial"/>
                <a:cs typeface="Arial"/>
              </a:rPr>
              <a:t>access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shared </a:t>
            </a:r>
            <a:r>
              <a:rPr sz="900" b="1" dirty="0">
                <a:latin typeface="Arial"/>
                <a:cs typeface="Arial"/>
              </a:rPr>
              <a:t>writable</a:t>
            </a:r>
            <a:r>
              <a:rPr sz="900" b="1" spc="6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data</a:t>
            </a:r>
            <a:endParaRPr sz="900" dirty="0">
              <a:latin typeface="Arial"/>
              <a:cs typeface="Arial"/>
            </a:endParaRPr>
          </a:p>
          <a:p>
            <a:pPr marL="6405">
              <a:spcBef>
                <a:spcPts val="872"/>
              </a:spcBef>
            </a:pPr>
            <a:r>
              <a:rPr sz="900" b="1" dirty="0">
                <a:latin typeface="Arial"/>
                <a:cs typeface="Arial"/>
              </a:rPr>
              <a:t>Hardware</a:t>
            </a:r>
            <a:r>
              <a:rPr sz="900" b="1" spc="-2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Implementation</a:t>
            </a:r>
            <a:endParaRPr sz="900" dirty="0">
              <a:latin typeface="Arial"/>
              <a:cs typeface="Arial"/>
            </a:endParaRPr>
          </a:p>
          <a:p>
            <a:pPr marL="101513">
              <a:lnSpc>
                <a:spcPts val="1034"/>
              </a:lnSpc>
              <a:spcBef>
                <a:spcPts val="867"/>
              </a:spcBef>
            </a:pPr>
            <a:r>
              <a:rPr sz="900" b="1" dirty="0">
                <a:latin typeface="Arial"/>
                <a:cs typeface="Arial"/>
              </a:rPr>
              <a:t>Mutual </a:t>
            </a:r>
            <a:r>
              <a:rPr sz="900" b="1" spc="-3" dirty="0">
                <a:latin typeface="Arial"/>
                <a:cs typeface="Arial"/>
              </a:rPr>
              <a:t>Exclusion </a:t>
            </a:r>
            <a:r>
              <a:rPr sz="900" b="1" dirty="0">
                <a:latin typeface="Arial"/>
                <a:cs typeface="Arial"/>
              </a:rPr>
              <a:t>with </a:t>
            </a:r>
            <a:r>
              <a:rPr sz="900" b="1" spc="-3" dirty="0">
                <a:latin typeface="Arial"/>
                <a:cs typeface="Arial"/>
              </a:rPr>
              <a:t>a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i="1" spc="-3" dirty="0">
                <a:latin typeface="Arial"/>
                <a:cs typeface="Arial"/>
              </a:rPr>
              <a:t>Semaphore</a:t>
            </a:r>
            <a:endParaRPr sz="900" dirty="0">
              <a:latin typeface="Arial"/>
              <a:cs typeface="Arial"/>
            </a:endParaRPr>
          </a:p>
          <a:p>
            <a:pPr marL="293651">
              <a:lnSpc>
                <a:spcPts val="981"/>
              </a:lnSpc>
            </a:pPr>
            <a:r>
              <a:rPr sz="900" b="1" dirty="0">
                <a:latin typeface="Arial"/>
                <a:cs typeface="Arial"/>
              </a:rPr>
              <a:t>Mutual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Exclusion</a:t>
            </a:r>
            <a:endParaRPr sz="900" dirty="0">
              <a:latin typeface="Arial"/>
              <a:cs typeface="Arial"/>
            </a:endParaRPr>
          </a:p>
          <a:p>
            <a:pPr marL="485789" lvl="1" indent="-63725">
              <a:lnSpc>
                <a:spcPts val="981"/>
              </a:lnSpc>
              <a:buChar char="-"/>
              <a:tabLst>
                <a:tab pos="492194" algn="l"/>
              </a:tabLst>
            </a:pPr>
            <a:r>
              <a:rPr sz="900" b="1" spc="-3" dirty="0">
                <a:latin typeface="Arial"/>
                <a:cs typeface="Arial"/>
              </a:rPr>
              <a:t>One processor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exclude or lock </a:t>
            </a:r>
            <a:r>
              <a:rPr sz="900" b="1" dirty="0">
                <a:latin typeface="Arial"/>
                <a:cs typeface="Arial"/>
              </a:rPr>
              <a:t>out </a:t>
            </a:r>
            <a:r>
              <a:rPr sz="900" b="1" spc="-5" dirty="0">
                <a:latin typeface="Arial"/>
                <a:cs typeface="Arial"/>
              </a:rPr>
              <a:t>access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shared resource</a:t>
            </a:r>
            <a:r>
              <a:rPr sz="900" b="1" spc="6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by</a:t>
            </a:r>
            <a:endParaRPr sz="900" dirty="0">
              <a:latin typeface="Arial"/>
              <a:cs typeface="Arial"/>
            </a:endParaRPr>
          </a:p>
          <a:p>
            <a:pPr marR="546313" algn="ctr">
              <a:lnSpc>
                <a:spcPts val="981"/>
              </a:lnSpc>
            </a:pPr>
            <a:r>
              <a:rPr sz="900" b="1" dirty="0">
                <a:latin typeface="Arial"/>
                <a:cs typeface="Arial"/>
              </a:rPr>
              <a:t>other </a:t>
            </a:r>
            <a:r>
              <a:rPr sz="900" b="1" spc="-3" dirty="0">
                <a:latin typeface="Arial"/>
                <a:cs typeface="Arial"/>
              </a:rPr>
              <a:t>processors </a:t>
            </a:r>
            <a:r>
              <a:rPr sz="900" b="1" spc="3" dirty="0">
                <a:latin typeface="Arial"/>
                <a:cs typeface="Arial"/>
              </a:rPr>
              <a:t>when </a:t>
            </a:r>
            <a:r>
              <a:rPr sz="900" b="1" dirty="0">
                <a:latin typeface="Arial"/>
                <a:cs typeface="Arial"/>
              </a:rPr>
              <a:t>it is in a </a:t>
            </a:r>
            <a:r>
              <a:rPr sz="900" b="1" i="1" spc="-3" dirty="0">
                <a:latin typeface="Arial"/>
                <a:cs typeface="Arial"/>
              </a:rPr>
              <a:t>Critical</a:t>
            </a:r>
            <a:r>
              <a:rPr sz="900" b="1" i="1" spc="-53" dirty="0">
                <a:latin typeface="Arial"/>
                <a:cs typeface="Arial"/>
              </a:rPr>
              <a:t> </a:t>
            </a:r>
            <a:r>
              <a:rPr sz="900" b="1" i="1" spc="-3" dirty="0">
                <a:latin typeface="Arial"/>
                <a:cs typeface="Arial"/>
              </a:rPr>
              <a:t>Section</a:t>
            </a:r>
            <a:endParaRPr sz="900" dirty="0">
              <a:latin typeface="Arial"/>
              <a:cs typeface="Arial"/>
            </a:endParaRPr>
          </a:p>
          <a:p>
            <a:pPr marL="485789" marR="1218477" lvl="1" indent="-63725">
              <a:lnSpc>
                <a:spcPts val="978"/>
              </a:lnSpc>
              <a:spcBef>
                <a:spcPts val="71"/>
              </a:spcBef>
              <a:buChar char="-"/>
              <a:tabLst>
                <a:tab pos="492194" algn="l"/>
              </a:tabLst>
            </a:pPr>
            <a:r>
              <a:rPr sz="900" b="1" spc="-3" dirty="0">
                <a:latin typeface="Arial"/>
                <a:cs typeface="Arial"/>
              </a:rPr>
              <a:t>Critical Section is a program sequence </a:t>
            </a:r>
            <a:r>
              <a:rPr sz="900" b="1" dirty="0">
                <a:latin typeface="Arial"/>
                <a:cs typeface="Arial"/>
              </a:rPr>
              <a:t>that,  </a:t>
            </a:r>
            <a:r>
              <a:rPr sz="900" b="1" spc="-3" dirty="0">
                <a:latin typeface="Arial"/>
                <a:cs typeface="Arial"/>
              </a:rPr>
              <a:t>once </a:t>
            </a:r>
            <a:r>
              <a:rPr sz="900" b="1" dirty="0">
                <a:latin typeface="Arial"/>
                <a:cs typeface="Arial"/>
              </a:rPr>
              <a:t>begun, </a:t>
            </a:r>
            <a:r>
              <a:rPr sz="900" b="1" spc="-3" dirty="0">
                <a:latin typeface="Arial"/>
                <a:cs typeface="Arial"/>
              </a:rPr>
              <a:t>must complete execution</a:t>
            </a:r>
            <a:r>
              <a:rPr sz="900" b="1" spc="1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before</a:t>
            </a:r>
            <a:endParaRPr sz="900" dirty="0">
              <a:latin typeface="Arial"/>
              <a:cs typeface="Arial"/>
            </a:endParaRPr>
          </a:p>
          <a:p>
            <a:pPr marL="485789">
              <a:lnSpc>
                <a:spcPts val="965"/>
              </a:lnSpc>
            </a:pPr>
            <a:r>
              <a:rPr sz="900" b="1" spc="-3" dirty="0">
                <a:latin typeface="Arial"/>
                <a:cs typeface="Arial"/>
              </a:rPr>
              <a:t>another processor accesses the same shared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resource</a:t>
            </a:r>
            <a:endParaRPr sz="900" dirty="0">
              <a:latin typeface="Arial"/>
              <a:cs typeface="Arial"/>
            </a:endParaRPr>
          </a:p>
          <a:p>
            <a:pPr marL="293651">
              <a:lnSpc>
                <a:spcPts val="1034"/>
              </a:lnSpc>
              <a:spcBef>
                <a:spcPts val="872"/>
              </a:spcBef>
            </a:pPr>
            <a:r>
              <a:rPr sz="900" b="1" spc="-3" dirty="0">
                <a:latin typeface="Arial"/>
                <a:cs typeface="Arial"/>
              </a:rPr>
              <a:t>Semaphore</a:t>
            </a:r>
            <a:endParaRPr sz="900" dirty="0">
              <a:latin typeface="Arial"/>
              <a:cs typeface="Arial"/>
            </a:endParaRPr>
          </a:p>
          <a:p>
            <a:pPr marL="488031" lvl="1" indent="-65967">
              <a:lnSpc>
                <a:spcPts val="981"/>
              </a:lnSpc>
              <a:buChar char="-"/>
              <a:tabLst>
                <a:tab pos="488352" algn="l"/>
              </a:tabLst>
            </a:pPr>
            <a:r>
              <a:rPr sz="900" b="1" spc="-3" dirty="0">
                <a:latin typeface="Arial"/>
                <a:cs typeface="Arial"/>
              </a:rPr>
              <a:t>A binary</a:t>
            </a:r>
            <a:r>
              <a:rPr sz="900" b="1" spc="-43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variable</a:t>
            </a:r>
            <a:endParaRPr sz="900" dirty="0">
              <a:latin typeface="Arial"/>
              <a:cs typeface="Arial"/>
            </a:endParaRPr>
          </a:p>
          <a:p>
            <a:pPr marL="645585" marR="1195100" lvl="1" indent="-223521">
              <a:lnSpc>
                <a:spcPts val="978"/>
              </a:lnSpc>
              <a:spcBef>
                <a:spcPts val="71"/>
              </a:spcBef>
              <a:buChar char="-"/>
              <a:tabLst>
                <a:tab pos="492194" algn="l"/>
              </a:tabLst>
            </a:pPr>
            <a:r>
              <a:rPr sz="900" b="1" spc="-3" dirty="0">
                <a:latin typeface="Arial"/>
                <a:cs typeface="Arial"/>
              </a:rPr>
              <a:t>1: A processor is executing a critical section,  that not </a:t>
            </a:r>
            <a:r>
              <a:rPr sz="900" b="1" spc="-5" dirty="0">
                <a:latin typeface="Arial"/>
                <a:cs typeface="Arial"/>
              </a:rPr>
              <a:t>available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other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processors</a:t>
            </a:r>
            <a:endParaRPr sz="900" dirty="0">
              <a:latin typeface="Arial"/>
              <a:cs typeface="Arial"/>
            </a:endParaRPr>
          </a:p>
          <a:p>
            <a:pPr marL="485789">
              <a:lnSpc>
                <a:spcPts val="913"/>
              </a:lnSpc>
            </a:pPr>
            <a:r>
              <a:rPr sz="900" b="1" spc="-3" dirty="0">
                <a:latin typeface="Arial"/>
                <a:cs typeface="Arial"/>
              </a:rPr>
              <a:t>0: </a:t>
            </a:r>
            <a:r>
              <a:rPr sz="900" b="1" spc="-8" dirty="0">
                <a:latin typeface="Arial"/>
                <a:cs typeface="Arial"/>
              </a:rPr>
              <a:t>Available </a:t>
            </a:r>
            <a:r>
              <a:rPr sz="900" b="1" dirty="0">
                <a:latin typeface="Arial"/>
                <a:cs typeface="Arial"/>
              </a:rPr>
              <a:t>to </a:t>
            </a:r>
            <a:r>
              <a:rPr sz="900" b="1" spc="-3" dirty="0">
                <a:latin typeface="Arial"/>
                <a:cs typeface="Arial"/>
              </a:rPr>
              <a:t>any requesting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processor</a:t>
            </a:r>
            <a:endParaRPr sz="900" dirty="0">
              <a:latin typeface="Arial"/>
              <a:cs typeface="Arial"/>
            </a:endParaRPr>
          </a:p>
          <a:p>
            <a:pPr marL="518133" marR="1347850" lvl="1" indent="-96069">
              <a:lnSpc>
                <a:spcPts val="978"/>
              </a:lnSpc>
              <a:spcBef>
                <a:spcPts val="71"/>
              </a:spcBef>
              <a:buChar char="-"/>
              <a:tabLst>
                <a:tab pos="492194" algn="l"/>
              </a:tabLst>
            </a:pPr>
            <a:r>
              <a:rPr sz="900" b="1" dirty="0">
                <a:latin typeface="Arial"/>
                <a:cs typeface="Arial"/>
              </a:rPr>
              <a:t>Software </a:t>
            </a:r>
            <a:r>
              <a:rPr sz="900" b="1" spc="-3" dirty="0">
                <a:latin typeface="Arial"/>
                <a:cs typeface="Arial"/>
              </a:rPr>
              <a:t>controlled Flag </a:t>
            </a:r>
            <a:r>
              <a:rPr sz="900" b="1" dirty="0">
                <a:latin typeface="Arial"/>
                <a:cs typeface="Arial"/>
              </a:rPr>
              <a:t>that </a:t>
            </a:r>
            <a:r>
              <a:rPr sz="900" b="1" spc="-3" dirty="0">
                <a:latin typeface="Arial"/>
                <a:cs typeface="Arial"/>
              </a:rPr>
              <a:t>is stored </a:t>
            </a:r>
            <a:r>
              <a:rPr sz="900" b="1" dirty="0">
                <a:latin typeface="Arial"/>
                <a:cs typeface="Arial"/>
              </a:rPr>
              <a:t>in  </a:t>
            </a:r>
            <a:r>
              <a:rPr sz="900" b="1" spc="-3" dirty="0">
                <a:latin typeface="Arial"/>
                <a:cs typeface="Arial"/>
              </a:rPr>
              <a:t>memory </a:t>
            </a:r>
            <a:r>
              <a:rPr sz="900" b="1" dirty="0">
                <a:latin typeface="Arial"/>
                <a:cs typeface="Arial"/>
              </a:rPr>
              <a:t>that </a:t>
            </a:r>
            <a:r>
              <a:rPr sz="900" b="1" spc="-3" dirty="0">
                <a:latin typeface="Arial"/>
                <a:cs typeface="Arial"/>
              </a:rPr>
              <a:t>all processors can be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access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2155" y="2179"/>
            <a:ext cx="2353072" cy="11964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1100" b="1" spc="-4" baseline="1984" dirty="0">
                <a:latin typeface="Arial"/>
                <a:cs typeface="Arial"/>
              </a:rPr>
              <a:t>24</a:t>
            </a:r>
            <a:r>
              <a:rPr sz="1100" b="1" spc="-227" baseline="1984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Interprocessor</a:t>
            </a:r>
            <a:r>
              <a:rPr sz="700" b="1" i="1" spc="-3" dirty="0">
                <a:latin typeface="Arial"/>
                <a:cs typeface="Arial"/>
              </a:rPr>
              <a:t> Communication and Synchronization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097" y="149069"/>
            <a:ext cx="3690641" cy="1086250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1585461">
              <a:spcBef>
                <a:spcPts val="50"/>
              </a:spcBef>
            </a:pPr>
            <a:r>
              <a:rPr sz="1200" b="1" spc="-3" dirty="0">
                <a:latin typeface="Arial"/>
                <a:cs typeface="Arial"/>
              </a:rPr>
              <a:t>SEMAPHORE</a:t>
            </a:r>
            <a:endParaRPr sz="1200" dirty="0">
              <a:latin typeface="Arial"/>
              <a:cs typeface="Arial"/>
            </a:endParaRPr>
          </a:p>
          <a:p>
            <a:pPr marL="6405">
              <a:spcBef>
                <a:spcPts val="943"/>
              </a:spcBef>
            </a:pPr>
            <a:r>
              <a:rPr sz="900" b="1" spc="-13" dirty="0">
                <a:latin typeface="Arial"/>
                <a:cs typeface="Arial"/>
              </a:rPr>
              <a:t>Testing </a:t>
            </a:r>
            <a:r>
              <a:rPr sz="900" b="1" spc="-3" dirty="0">
                <a:latin typeface="Arial"/>
                <a:cs typeface="Arial"/>
              </a:rPr>
              <a:t>and Setting </a:t>
            </a:r>
            <a:r>
              <a:rPr sz="900" b="1" dirty="0">
                <a:latin typeface="Arial"/>
                <a:cs typeface="Arial"/>
              </a:rPr>
              <a:t>the</a:t>
            </a:r>
            <a:r>
              <a:rPr sz="900" b="1" spc="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Semaphore</a:t>
            </a:r>
            <a:endParaRPr sz="900" dirty="0">
              <a:latin typeface="Arial"/>
              <a:cs typeface="Arial"/>
            </a:endParaRPr>
          </a:p>
          <a:p>
            <a:pPr marL="261308" indent="-63725">
              <a:lnSpc>
                <a:spcPts val="1034"/>
              </a:lnSpc>
              <a:spcBef>
                <a:spcPts val="870"/>
              </a:spcBef>
              <a:buChar char="-"/>
              <a:tabLst>
                <a:tab pos="264831" algn="l"/>
              </a:tabLst>
            </a:pPr>
            <a:r>
              <a:rPr sz="900" b="1" spc="-15" dirty="0">
                <a:latin typeface="Arial"/>
                <a:cs typeface="Arial"/>
              </a:rPr>
              <a:t>Avoid </a:t>
            </a:r>
            <a:r>
              <a:rPr sz="900" b="1" spc="3" dirty="0">
                <a:latin typeface="Arial"/>
                <a:cs typeface="Arial"/>
              </a:rPr>
              <a:t>two </a:t>
            </a:r>
            <a:r>
              <a:rPr sz="900" b="1" spc="-3" dirty="0">
                <a:latin typeface="Arial"/>
                <a:cs typeface="Arial"/>
              </a:rPr>
              <a:t>or more processors test or set the same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semaphore</a:t>
            </a:r>
            <a:endParaRPr sz="900" dirty="0">
              <a:latin typeface="Arial"/>
              <a:cs typeface="Arial"/>
            </a:endParaRPr>
          </a:p>
          <a:p>
            <a:pPr marL="261308" marR="972540" indent="-63725">
              <a:lnSpc>
                <a:spcPts val="978"/>
              </a:lnSpc>
              <a:spcBef>
                <a:spcPts val="68"/>
              </a:spcBef>
              <a:buChar char="-"/>
              <a:tabLst>
                <a:tab pos="268673" algn="l"/>
              </a:tabLst>
            </a:pPr>
            <a:r>
              <a:rPr sz="900" b="1" spc="-3" dirty="0">
                <a:latin typeface="Arial"/>
                <a:cs typeface="Arial"/>
              </a:rPr>
              <a:t>May cause </a:t>
            </a:r>
            <a:r>
              <a:rPr sz="900" b="1" spc="3" dirty="0">
                <a:latin typeface="Arial"/>
                <a:cs typeface="Arial"/>
              </a:rPr>
              <a:t>two </a:t>
            </a:r>
            <a:r>
              <a:rPr sz="900" b="1" spc="-3" dirty="0">
                <a:latin typeface="Arial"/>
                <a:cs typeface="Arial"/>
              </a:rPr>
              <a:t>or more processors enter the  same critical section at the </a:t>
            </a:r>
            <a:r>
              <a:rPr sz="900" b="1" spc="-5" dirty="0">
                <a:latin typeface="Arial"/>
                <a:cs typeface="Arial"/>
              </a:rPr>
              <a:t>same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time</a:t>
            </a:r>
            <a:endParaRPr sz="900" dirty="0">
              <a:latin typeface="Arial"/>
              <a:cs typeface="Arial"/>
            </a:endParaRPr>
          </a:p>
          <a:p>
            <a:pPr marL="268353" indent="-70771">
              <a:lnSpc>
                <a:spcPts val="968"/>
              </a:lnSpc>
              <a:buChar char="-"/>
              <a:tabLst>
                <a:tab pos="268673" algn="l"/>
              </a:tabLst>
            </a:pPr>
            <a:r>
              <a:rPr sz="900" b="1" dirty="0">
                <a:latin typeface="Arial"/>
                <a:cs typeface="Arial"/>
              </a:rPr>
              <a:t>Must be </a:t>
            </a:r>
            <a:r>
              <a:rPr sz="900" b="1" spc="-3" dirty="0">
                <a:latin typeface="Arial"/>
                <a:cs typeface="Arial"/>
              </a:rPr>
              <a:t>implemented </a:t>
            </a:r>
            <a:r>
              <a:rPr sz="900" b="1" dirty="0">
                <a:latin typeface="Arial"/>
                <a:cs typeface="Arial"/>
              </a:rPr>
              <a:t>with </a:t>
            </a:r>
            <a:r>
              <a:rPr sz="900" b="1" spc="-3" dirty="0">
                <a:latin typeface="Arial"/>
                <a:cs typeface="Arial"/>
              </a:rPr>
              <a:t>an indivisible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operation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5443" y="1325724"/>
            <a:ext cx="688314" cy="26294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lnSpc>
                <a:spcPts val="1034"/>
              </a:lnSpc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R </a:t>
            </a:r>
            <a:r>
              <a:rPr sz="900" b="1" dirty="0">
                <a:latin typeface="Arial"/>
                <a:cs typeface="Arial"/>
              </a:rPr>
              <a:t>&lt;-</a:t>
            </a:r>
            <a:r>
              <a:rPr sz="900" b="1" spc="-4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M[SEM]</a:t>
            </a:r>
            <a:endParaRPr sz="900" dirty="0">
              <a:latin typeface="Arial"/>
              <a:cs typeface="Arial"/>
            </a:endParaRPr>
          </a:p>
          <a:p>
            <a:pPr marL="6405">
              <a:lnSpc>
                <a:spcPts val="1034"/>
              </a:lnSpc>
            </a:pPr>
            <a:r>
              <a:rPr sz="900" b="1" spc="-3" dirty="0">
                <a:latin typeface="Arial"/>
                <a:cs typeface="Arial"/>
              </a:rPr>
              <a:t>M[SEM] </a:t>
            </a:r>
            <a:r>
              <a:rPr sz="900" b="1" dirty="0">
                <a:latin typeface="Arial"/>
                <a:cs typeface="Arial"/>
              </a:rPr>
              <a:t>&lt;-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1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6922" y="1325724"/>
            <a:ext cx="1016142" cy="26294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lnSpc>
                <a:spcPts val="1034"/>
              </a:lnSpc>
              <a:spcBef>
                <a:spcPts val="50"/>
              </a:spcBef>
            </a:pPr>
            <a:r>
              <a:rPr sz="900" b="1" dirty="0">
                <a:latin typeface="Arial"/>
                <a:cs typeface="Arial"/>
              </a:rPr>
              <a:t>/ </a:t>
            </a:r>
            <a:r>
              <a:rPr sz="900" b="1" spc="-20" dirty="0">
                <a:latin typeface="Arial"/>
                <a:cs typeface="Arial"/>
              </a:rPr>
              <a:t>Test </a:t>
            </a:r>
            <a:r>
              <a:rPr sz="900" b="1" spc="-3" dirty="0">
                <a:latin typeface="Arial"/>
                <a:cs typeface="Arial"/>
              </a:rPr>
              <a:t>semaphore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/</a:t>
            </a:r>
            <a:endParaRPr sz="900" dirty="0">
              <a:latin typeface="Arial"/>
              <a:cs typeface="Arial"/>
            </a:endParaRPr>
          </a:p>
          <a:p>
            <a:pPr marL="18894">
              <a:lnSpc>
                <a:spcPts val="1034"/>
              </a:lnSpc>
            </a:pPr>
            <a:r>
              <a:rPr sz="900" b="1" dirty="0">
                <a:latin typeface="Arial"/>
                <a:cs typeface="Arial"/>
              </a:rPr>
              <a:t>/ </a:t>
            </a:r>
            <a:r>
              <a:rPr sz="900" b="1" spc="-3" dirty="0">
                <a:latin typeface="Arial"/>
                <a:cs typeface="Arial"/>
              </a:rPr>
              <a:t>Set semaphore</a:t>
            </a:r>
            <a:r>
              <a:rPr sz="900" b="1" spc="-23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/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885" y="1699484"/>
            <a:ext cx="3975251" cy="1422695"/>
          </a:xfrm>
          <a:prstGeom prst="rect">
            <a:avLst/>
          </a:prstGeom>
        </p:spPr>
        <p:txBody>
          <a:bodyPr vert="horz" wrap="square" lIns="0" tIns="22096" rIns="0" bIns="0" rtlCol="0">
            <a:spAutoFit/>
          </a:bodyPr>
          <a:lstStyle/>
          <a:p>
            <a:pPr marL="6405" marR="2562">
              <a:lnSpc>
                <a:spcPts val="978"/>
              </a:lnSpc>
              <a:spcBef>
                <a:spcPts val="174"/>
              </a:spcBef>
            </a:pPr>
            <a:r>
              <a:rPr sz="900" b="1" spc="-3" dirty="0">
                <a:latin typeface="Arial"/>
                <a:cs typeface="Arial"/>
              </a:rPr>
              <a:t>These are </a:t>
            </a:r>
            <a:r>
              <a:rPr sz="900" b="1" dirty="0">
                <a:latin typeface="Arial"/>
                <a:cs typeface="Arial"/>
              </a:rPr>
              <a:t>being </a:t>
            </a:r>
            <a:r>
              <a:rPr sz="900" b="1" spc="-3" dirty="0">
                <a:latin typeface="Arial"/>
                <a:cs typeface="Arial"/>
              </a:rPr>
              <a:t>done </a:t>
            </a:r>
            <a:r>
              <a:rPr sz="900" b="1" dirty="0">
                <a:latin typeface="Arial"/>
                <a:cs typeface="Arial"/>
              </a:rPr>
              <a:t>while </a:t>
            </a:r>
            <a:r>
              <a:rPr sz="900" b="1" i="1" spc="-3" dirty="0">
                <a:latin typeface="Arial"/>
                <a:cs typeface="Arial"/>
              </a:rPr>
              <a:t>lock</a:t>
            </a:r>
            <a:r>
              <a:rPr sz="900" b="1" spc="-3" dirty="0">
                <a:latin typeface="Arial"/>
                <a:cs typeface="Arial"/>
              </a:rPr>
              <a:t>ed, so that other processors cannot test  and set </a:t>
            </a:r>
            <a:r>
              <a:rPr sz="900" b="1" dirty="0">
                <a:latin typeface="Arial"/>
                <a:cs typeface="Arial"/>
              </a:rPr>
              <a:t>while </a:t>
            </a:r>
            <a:r>
              <a:rPr sz="900" b="1" spc="-3" dirty="0">
                <a:latin typeface="Arial"/>
                <a:cs typeface="Arial"/>
              </a:rPr>
              <a:t>current processor is </a:t>
            </a:r>
            <a:r>
              <a:rPr sz="900" b="1" dirty="0">
                <a:latin typeface="Arial"/>
                <a:cs typeface="Arial"/>
              </a:rPr>
              <a:t>being </a:t>
            </a:r>
            <a:r>
              <a:rPr sz="900" b="1" spc="-3" dirty="0">
                <a:latin typeface="Arial"/>
                <a:cs typeface="Arial"/>
              </a:rPr>
              <a:t>executing these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instructions</a:t>
            </a:r>
            <a:endParaRPr sz="9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550476" marR="1257865" indent="-384277">
              <a:lnSpc>
                <a:spcPts val="978"/>
              </a:lnSpc>
            </a:pPr>
            <a:r>
              <a:rPr sz="900" b="1" spc="-3" dirty="0">
                <a:latin typeface="Arial"/>
                <a:cs typeface="Arial"/>
              </a:rPr>
              <a:t>If R=1, another processor is executing the  critical section, the processor executed  this instruction does not </a:t>
            </a:r>
            <a:r>
              <a:rPr sz="900" b="1" spc="-5" dirty="0">
                <a:latin typeface="Arial"/>
                <a:cs typeface="Arial"/>
              </a:rPr>
              <a:t>access </a:t>
            </a:r>
            <a:r>
              <a:rPr sz="900" b="1" spc="-3" dirty="0">
                <a:latin typeface="Arial"/>
                <a:cs typeface="Arial"/>
              </a:rPr>
              <a:t>the  shared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memory</a:t>
            </a:r>
            <a:endParaRPr sz="900" dirty="0">
              <a:latin typeface="Arial"/>
              <a:cs typeface="Arial"/>
            </a:endParaRPr>
          </a:p>
          <a:p>
            <a:pPr marL="166200">
              <a:spcBef>
                <a:spcPts val="857"/>
              </a:spcBef>
            </a:pPr>
            <a:r>
              <a:rPr sz="900" b="1" dirty="0">
                <a:latin typeface="Arial"/>
                <a:cs typeface="Arial"/>
              </a:rPr>
              <a:t>If </a:t>
            </a:r>
            <a:r>
              <a:rPr sz="900" b="1" spc="-3" dirty="0">
                <a:latin typeface="Arial"/>
                <a:cs typeface="Arial"/>
              </a:rPr>
              <a:t>R=0, </a:t>
            </a:r>
            <a:r>
              <a:rPr sz="900" b="1" spc="-5" dirty="0">
                <a:latin typeface="Arial"/>
                <a:cs typeface="Arial"/>
              </a:rPr>
              <a:t>available </a:t>
            </a:r>
            <a:r>
              <a:rPr sz="900" b="1" dirty="0">
                <a:latin typeface="Arial"/>
                <a:cs typeface="Arial"/>
              </a:rPr>
              <a:t>for </a:t>
            </a:r>
            <a:r>
              <a:rPr sz="900" b="1" spc="-5" dirty="0">
                <a:latin typeface="Arial"/>
                <a:cs typeface="Arial"/>
              </a:rPr>
              <a:t>access, set </a:t>
            </a:r>
            <a:r>
              <a:rPr sz="900" b="1" dirty="0">
                <a:latin typeface="Arial"/>
                <a:cs typeface="Arial"/>
              </a:rPr>
              <a:t>the </a:t>
            </a:r>
            <a:r>
              <a:rPr sz="900" b="1" spc="-3" dirty="0">
                <a:latin typeface="Arial"/>
                <a:cs typeface="Arial"/>
              </a:rPr>
              <a:t>semaphore </a:t>
            </a:r>
            <a:r>
              <a:rPr sz="900" b="1" dirty="0">
                <a:latin typeface="Arial"/>
                <a:cs typeface="Arial"/>
              </a:rPr>
              <a:t>to 1 and</a:t>
            </a:r>
            <a:r>
              <a:rPr sz="900" b="1" spc="28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access</a:t>
            </a:r>
            <a:endParaRPr sz="900" dirty="0">
              <a:latin typeface="Arial"/>
              <a:cs typeface="Arial"/>
            </a:endParaRPr>
          </a:p>
          <a:p>
            <a:pPr marL="166200">
              <a:spcBef>
                <a:spcPts val="870"/>
              </a:spcBef>
            </a:pPr>
            <a:r>
              <a:rPr sz="900" b="1" spc="-3" dirty="0">
                <a:latin typeface="Arial"/>
                <a:cs typeface="Arial"/>
              </a:rPr>
              <a:t>The last instruction in the program must clear the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semaphore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2155" y="2179"/>
            <a:ext cx="2353072" cy="11964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1100" b="1" spc="-4" baseline="1984" dirty="0">
                <a:latin typeface="Arial"/>
                <a:cs typeface="Arial"/>
              </a:rPr>
              <a:t>25</a:t>
            </a:r>
            <a:r>
              <a:rPr sz="1100" b="1" spc="-227" baseline="1984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Interprocessor</a:t>
            </a:r>
            <a:r>
              <a:rPr sz="700" b="1" i="1" spc="-3" dirty="0">
                <a:latin typeface="Arial"/>
                <a:cs typeface="Arial"/>
              </a:rPr>
              <a:t> Communication and Synchronization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26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806" y="1507413"/>
            <a:ext cx="1526327" cy="456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02308" y="2179"/>
            <a:ext cx="768350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Cache</a:t>
            </a:r>
            <a:r>
              <a:rPr sz="700" b="1" i="1" spc="-38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Coherence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731" y="424583"/>
            <a:ext cx="1164370" cy="14496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Caches are</a:t>
            </a:r>
            <a:r>
              <a:rPr sz="900" b="1" spc="-2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Coherent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967" y="1368534"/>
            <a:ext cx="1235443" cy="278792"/>
          </a:xfrm>
          <a:prstGeom prst="rect">
            <a:avLst/>
          </a:prstGeom>
        </p:spPr>
        <p:txBody>
          <a:bodyPr vert="horz" wrap="square" lIns="0" tIns="22096" rIns="0" bIns="0" rtlCol="0">
            <a:spAutoFit/>
          </a:bodyPr>
          <a:lstStyle/>
          <a:p>
            <a:pPr marL="6405" marR="2562">
              <a:lnSpc>
                <a:spcPts val="978"/>
              </a:lnSpc>
              <a:spcBef>
                <a:spcPts val="174"/>
              </a:spcBef>
            </a:pPr>
            <a:r>
              <a:rPr sz="900" b="1" i="1" spc="-3" dirty="0">
                <a:latin typeface="Arial"/>
                <a:cs typeface="Arial"/>
              </a:rPr>
              <a:t>Cache Incoherency</a:t>
            </a:r>
            <a:r>
              <a:rPr sz="900" b="1" i="1" spc="222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in  </a:t>
            </a:r>
            <a:r>
              <a:rPr sz="900" b="1" spc="-5" dirty="0">
                <a:latin typeface="Arial"/>
                <a:cs typeface="Arial"/>
              </a:rPr>
              <a:t>Write </a:t>
            </a:r>
            <a:r>
              <a:rPr sz="900" b="1" dirty="0">
                <a:latin typeface="Arial"/>
                <a:cs typeface="Arial"/>
              </a:rPr>
              <a:t>Through</a:t>
            </a:r>
            <a:r>
              <a:rPr sz="900" b="1" spc="-2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Policy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934" y="2328290"/>
            <a:ext cx="2232057" cy="144967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900" b="1" i="1" spc="-3" dirty="0">
                <a:latin typeface="Arial"/>
                <a:cs typeface="Arial"/>
              </a:rPr>
              <a:t>Cache Incoherency </a:t>
            </a:r>
            <a:r>
              <a:rPr sz="900" b="1" dirty="0">
                <a:latin typeface="Arial"/>
                <a:cs typeface="Arial"/>
              </a:rPr>
              <a:t>in </a:t>
            </a:r>
            <a:r>
              <a:rPr sz="900" b="1" spc="-5" dirty="0">
                <a:latin typeface="Arial"/>
                <a:cs typeface="Arial"/>
              </a:rPr>
              <a:t>Write </a:t>
            </a:r>
            <a:r>
              <a:rPr sz="900" b="1" spc="-3" dirty="0">
                <a:latin typeface="Arial"/>
                <a:cs typeface="Arial"/>
              </a:rPr>
              <a:t>Back</a:t>
            </a:r>
            <a:r>
              <a:rPr sz="900" b="1" spc="3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Policy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2370" y="1477080"/>
            <a:ext cx="397621" cy="9300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202" rIns="0" bIns="0" rtlCol="0">
            <a:spAutoFit/>
          </a:bodyPr>
          <a:lstStyle/>
          <a:p>
            <a:pPr marL="94148">
              <a:lnSpc>
                <a:spcPts val="714"/>
              </a:lnSpc>
              <a:spcBef>
                <a:spcPts val="25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120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7756" y="1941589"/>
            <a:ext cx="398582" cy="923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562" rIns="0" bIns="0" rtlCol="0">
            <a:spAutoFit/>
          </a:bodyPr>
          <a:lstStyle/>
          <a:p>
            <a:pPr marL="94148">
              <a:lnSpc>
                <a:spcPts val="719"/>
              </a:lnSpc>
              <a:spcBef>
                <a:spcPts val="20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120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62370" y="1477080"/>
            <a:ext cx="397621" cy="94209"/>
          </a:xfrm>
          <a:custGeom>
            <a:avLst/>
            <a:gdLst/>
            <a:ahLst/>
            <a:cxnLst/>
            <a:rect l="l" t="t" r="r" b="b"/>
            <a:pathLst>
              <a:path w="788670" h="186689">
                <a:moveTo>
                  <a:pt x="0" y="186601"/>
                </a:moveTo>
                <a:lnTo>
                  <a:pt x="788593" y="186601"/>
                </a:lnTo>
                <a:lnTo>
                  <a:pt x="788593" y="0"/>
                </a:lnTo>
                <a:lnTo>
                  <a:pt x="0" y="0"/>
                </a:lnTo>
                <a:lnTo>
                  <a:pt x="0" y="186601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9960" y="1784657"/>
            <a:ext cx="0" cy="157016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31102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9960" y="2035754"/>
            <a:ext cx="0" cy="150927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29857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77756" y="2186470"/>
            <a:ext cx="398582" cy="97852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006" rIns="0" bIns="0" rtlCol="0">
            <a:spAutoFit/>
          </a:bodyPr>
          <a:lstStyle/>
          <a:p>
            <a:pPr marL="25939" algn="ctr">
              <a:lnSpc>
                <a:spcPts val="678"/>
              </a:lnSpc>
              <a:spcBef>
                <a:spcPts val="63"/>
              </a:spcBef>
            </a:pPr>
            <a:r>
              <a:rPr sz="600" b="1" spc="-3" dirty="0">
                <a:latin typeface="Arial"/>
                <a:cs typeface="Arial"/>
              </a:rPr>
              <a:t>P1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64573" y="1571244"/>
            <a:ext cx="0" cy="157016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31102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95971" y="1941589"/>
            <a:ext cx="397621" cy="923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562" rIns="0" bIns="0" rtlCol="0">
            <a:spAutoFit/>
          </a:bodyPr>
          <a:lstStyle/>
          <a:p>
            <a:pPr marL="91906">
              <a:lnSpc>
                <a:spcPts val="719"/>
              </a:lnSpc>
              <a:spcBef>
                <a:spcPts val="20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2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52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98175" y="1784657"/>
            <a:ext cx="0" cy="157016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31102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8175" y="2035754"/>
            <a:ext cx="0" cy="150927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29857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95971" y="2186470"/>
            <a:ext cx="397621" cy="10043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568" rIns="0" bIns="0" rtlCol="0">
            <a:spAutoFit/>
          </a:bodyPr>
          <a:lstStyle/>
          <a:p>
            <a:pPr marL="17933" algn="ctr">
              <a:lnSpc>
                <a:spcPts val="658"/>
              </a:lnSpc>
              <a:spcBef>
                <a:spcPts val="83"/>
              </a:spcBef>
            </a:pPr>
            <a:r>
              <a:rPr sz="600" b="1" spc="-3" dirty="0">
                <a:latin typeface="Arial"/>
                <a:cs typeface="Arial"/>
              </a:rPr>
              <a:t>P2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13418" y="1941589"/>
            <a:ext cx="398582" cy="923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562" rIns="0" bIns="0" rtlCol="0">
            <a:spAutoFit/>
          </a:bodyPr>
          <a:lstStyle/>
          <a:p>
            <a:pPr marL="92867">
              <a:lnSpc>
                <a:spcPts val="719"/>
              </a:lnSpc>
              <a:spcBef>
                <a:spcPts val="20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2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52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15622" y="1784657"/>
            <a:ext cx="0" cy="157016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31102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15622" y="2035754"/>
            <a:ext cx="0" cy="150927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29857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13418" y="2186470"/>
            <a:ext cx="398582" cy="97852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006" rIns="0" bIns="0" rtlCol="0">
            <a:spAutoFit/>
          </a:bodyPr>
          <a:lstStyle/>
          <a:p>
            <a:pPr marL="14410" algn="ctr">
              <a:lnSpc>
                <a:spcPts val="678"/>
              </a:lnSpc>
              <a:spcBef>
                <a:spcPts val="63"/>
              </a:spcBef>
            </a:pPr>
            <a:r>
              <a:rPr sz="600" b="1" spc="-3" dirty="0">
                <a:latin typeface="Arial"/>
                <a:cs typeface="Arial"/>
              </a:rPr>
              <a:t>P3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41580" y="1728157"/>
            <a:ext cx="1936882" cy="56718"/>
          </a:xfrm>
          <a:custGeom>
            <a:avLst/>
            <a:gdLst/>
            <a:ahLst/>
            <a:cxnLst/>
            <a:rect l="l" t="t" r="r" b="b"/>
            <a:pathLst>
              <a:path w="3841750" h="112395">
                <a:moveTo>
                  <a:pt x="0" y="111963"/>
                </a:moveTo>
                <a:lnTo>
                  <a:pt x="3841241" y="111963"/>
                </a:lnTo>
                <a:lnTo>
                  <a:pt x="3841241" y="0"/>
                </a:lnTo>
                <a:lnTo>
                  <a:pt x="0" y="0"/>
                </a:lnTo>
                <a:lnTo>
                  <a:pt x="0" y="11196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92133" y="1474023"/>
            <a:ext cx="508071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Main</a:t>
            </a:r>
            <a:r>
              <a:rPr sz="600" b="1" spc="-28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memory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80895" y="1937892"/>
            <a:ext cx="286531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Caches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77949" y="2183541"/>
            <a:ext cx="431877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Processors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77949" y="1616939"/>
            <a:ext cx="158152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Bus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19925" y="1897004"/>
            <a:ext cx="665071" cy="195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74444" y="1853168"/>
            <a:ext cx="1315944" cy="269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22443" y="2406759"/>
            <a:ext cx="236908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45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52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1488" y="2914618"/>
            <a:ext cx="279807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4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120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27359" y="2409463"/>
            <a:ext cx="457168" cy="103502"/>
          </a:xfrm>
          <a:custGeom>
            <a:avLst/>
            <a:gdLst/>
            <a:ahLst/>
            <a:cxnLst/>
            <a:rect l="l" t="t" r="r" b="b"/>
            <a:pathLst>
              <a:path w="906779" h="205104">
                <a:moveTo>
                  <a:pt x="0" y="204698"/>
                </a:moveTo>
                <a:lnTo>
                  <a:pt x="906424" y="204698"/>
                </a:lnTo>
                <a:lnTo>
                  <a:pt x="906424" y="0"/>
                </a:lnTo>
                <a:lnTo>
                  <a:pt x="0" y="0"/>
                </a:lnTo>
                <a:lnTo>
                  <a:pt x="0" y="20469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5573" y="2919039"/>
            <a:ext cx="458129" cy="103502"/>
          </a:xfrm>
          <a:custGeom>
            <a:avLst/>
            <a:gdLst/>
            <a:ahLst/>
            <a:cxnLst/>
            <a:rect l="l" t="t" r="r" b="b"/>
            <a:pathLst>
              <a:path w="908685" h="205104">
                <a:moveTo>
                  <a:pt x="0" y="204698"/>
                </a:moveTo>
                <a:lnTo>
                  <a:pt x="908138" y="204698"/>
                </a:lnTo>
                <a:lnTo>
                  <a:pt x="908138" y="0"/>
                </a:lnTo>
                <a:lnTo>
                  <a:pt x="0" y="0"/>
                </a:lnTo>
                <a:lnTo>
                  <a:pt x="0" y="20469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57934" y="2746873"/>
            <a:ext cx="0" cy="172397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17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57934" y="3022337"/>
            <a:ext cx="0" cy="165347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32752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802933" y="3191017"/>
            <a:ext cx="107249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P1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25573" y="3187607"/>
            <a:ext cx="458129" cy="103502"/>
          </a:xfrm>
          <a:custGeom>
            <a:avLst/>
            <a:gdLst/>
            <a:ahLst/>
            <a:cxnLst/>
            <a:rect l="l" t="t" r="r" b="b"/>
            <a:pathLst>
              <a:path w="908685" h="205104">
                <a:moveTo>
                  <a:pt x="0" y="204698"/>
                </a:moveTo>
                <a:lnTo>
                  <a:pt x="908138" y="204698"/>
                </a:lnTo>
                <a:lnTo>
                  <a:pt x="908138" y="0"/>
                </a:lnTo>
                <a:lnTo>
                  <a:pt x="0" y="0"/>
                </a:lnTo>
                <a:lnTo>
                  <a:pt x="0" y="20469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9785" y="2512760"/>
            <a:ext cx="0" cy="172397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12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545287" y="2915541"/>
            <a:ext cx="236908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45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52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51100" y="2919039"/>
            <a:ext cx="457168" cy="103502"/>
          </a:xfrm>
          <a:custGeom>
            <a:avLst/>
            <a:gdLst/>
            <a:ahLst/>
            <a:cxnLst/>
            <a:rect l="l" t="t" r="r" b="b"/>
            <a:pathLst>
              <a:path w="906779" h="205104">
                <a:moveTo>
                  <a:pt x="0" y="204698"/>
                </a:moveTo>
                <a:lnTo>
                  <a:pt x="906424" y="204698"/>
                </a:lnTo>
                <a:lnTo>
                  <a:pt x="906424" y="0"/>
                </a:lnTo>
                <a:lnTo>
                  <a:pt x="0" y="0"/>
                </a:lnTo>
                <a:lnTo>
                  <a:pt x="0" y="20469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83462" y="2746873"/>
            <a:ext cx="0" cy="172397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17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83462" y="3022337"/>
            <a:ext cx="0" cy="165347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32752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622443" y="3191017"/>
            <a:ext cx="107249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P2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451100" y="3187607"/>
            <a:ext cx="457168" cy="103502"/>
          </a:xfrm>
          <a:custGeom>
            <a:avLst/>
            <a:gdLst/>
            <a:ahLst/>
            <a:cxnLst/>
            <a:rect l="l" t="t" r="r" b="b"/>
            <a:pathLst>
              <a:path w="906779" h="205104">
                <a:moveTo>
                  <a:pt x="0" y="204698"/>
                </a:moveTo>
                <a:lnTo>
                  <a:pt x="906424" y="204698"/>
                </a:lnTo>
                <a:lnTo>
                  <a:pt x="906424" y="0"/>
                </a:lnTo>
                <a:lnTo>
                  <a:pt x="0" y="0"/>
                </a:lnTo>
                <a:lnTo>
                  <a:pt x="0" y="20469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370047" y="2915541"/>
            <a:ext cx="236908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45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52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275732" y="2919039"/>
            <a:ext cx="458129" cy="103502"/>
          </a:xfrm>
          <a:custGeom>
            <a:avLst/>
            <a:gdLst/>
            <a:ahLst/>
            <a:cxnLst/>
            <a:rect l="l" t="t" r="r" b="b"/>
            <a:pathLst>
              <a:path w="908684" h="205104">
                <a:moveTo>
                  <a:pt x="0" y="204698"/>
                </a:moveTo>
                <a:lnTo>
                  <a:pt x="908138" y="204698"/>
                </a:lnTo>
                <a:lnTo>
                  <a:pt x="908138" y="0"/>
                </a:lnTo>
                <a:lnTo>
                  <a:pt x="0" y="0"/>
                </a:lnTo>
                <a:lnTo>
                  <a:pt x="0" y="20469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8094" y="2746873"/>
            <a:ext cx="0" cy="172397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34117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8094" y="3022337"/>
            <a:ext cx="0" cy="165347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32752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447331" y="3191017"/>
            <a:ext cx="107249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P3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75732" y="3187607"/>
            <a:ext cx="458129" cy="103502"/>
          </a:xfrm>
          <a:custGeom>
            <a:avLst/>
            <a:gdLst/>
            <a:ahLst/>
            <a:cxnLst/>
            <a:rect l="l" t="t" r="r" b="b"/>
            <a:pathLst>
              <a:path w="908684" h="205104">
                <a:moveTo>
                  <a:pt x="0" y="204698"/>
                </a:moveTo>
                <a:lnTo>
                  <a:pt x="908138" y="204698"/>
                </a:lnTo>
                <a:lnTo>
                  <a:pt x="908138" y="0"/>
                </a:lnTo>
                <a:lnTo>
                  <a:pt x="0" y="0"/>
                </a:lnTo>
                <a:lnTo>
                  <a:pt x="0" y="20469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83954" y="2684896"/>
            <a:ext cx="2225974" cy="62165"/>
          </a:xfrm>
          <a:custGeom>
            <a:avLst/>
            <a:gdLst/>
            <a:ahLst/>
            <a:cxnLst/>
            <a:rect l="l" t="t" r="r" b="b"/>
            <a:pathLst>
              <a:path w="4415155" h="123189">
                <a:moveTo>
                  <a:pt x="0" y="122819"/>
                </a:moveTo>
                <a:lnTo>
                  <a:pt x="4415155" y="122819"/>
                </a:lnTo>
                <a:lnTo>
                  <a:pt x="4415155" y="0"/>
                </a:lnTo>
                <a:lnTo>
                  <a:pt x="0" y="0"/>
                </a:lnTo>
                <a:lnTo>
                  <a:pt x="0" y="12281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016285" y="2406759"/>
            <a:ext cx="508071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Main</a:t>
            </a:r>
            <a:r>
              <a:rPr sz="600" b="1" spc="-28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memory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08006" y="2915541"/>
            <a:ext cx="286531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Caches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07238" y="3184095"/>
            <a:ext cx="431877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Processors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07238" y="2565031"/>
            <a:ext cx="158152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B</a:t>
            </a:r>
            <a:r>
              <a:rPr sz="600" b="1" dirty="0">
                <a:latin typeface="Arial"/>
                <a:cs typeface="Arial"/>
              </a:rPr>
              <a:t>us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54035" y="2473796"/>
            <a:ext cx="1281416" cy="603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05690" y="2830330"/>
            <a:ext cx="1510437" cy="294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69288" y="2479563"/>
            <a:ext cx="1364141" cy="417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435662" y="927058"/>
            <a:ext cx="403384" cy="9265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20" rIns="0" bIns="0" rtlCol="0">
            <a:spAutoFit/>
          </a:bodyPr>
          <a:lstStyle/>
          <a:p>
            <a:pPr marL="94788">
              <a:spcBef>
                <a:spcPts val="3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2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52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640299" y="766235"/>
            <a:ext cx="0" cy="160861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31877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40299" y="1023549"/>
            <a:ext cx="0" cy="154452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4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435662" y="1177962"/>
            <a:ext cx="403384" cy="9849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646" rIns="0" bIns="0" rtlCol="0">
            <a:spAutoFit/>
          </a:bodyPr>
          <a:lstStyle/>
          <a:p>
            <a:pPr marL="25618" algn="ctr">
              <a:lnSpc>
                <a:spcPts val="691"/>
              </a:lnSpc>
              <a:spcBef>
                <a:spcPts val="68"/>
              </a:spcBef>
            </a:pPr>
            <a:r>
              <a:rPr sz="600" b="1" spc="-3" dirty="0">
                <a:latin typeface="Arial"/>
                <a:cs typeface="Arial"/>
              </a:rPr>
              <a:t>P1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434197" y="547567"/>
            <a:ext cx="0" cy="160861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31864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162457" y="927058"/>
            <a:ext cx="402423" cy="9265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20" rIns="0" bIns="0" rtlCol="0">
            <a:spAutoFit/>
          </a:bodyPr>
          <a:lstStyle/>
          <a:p>
            <a:pPr marL="94788">
              <a:spcBef>
                <a:spcPts val="3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2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52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367030" y="766235"/>
            <a:ext cx="0" cy="160861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31877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67030" y="1023549"/>
            <a:ext cx="0" cy="154452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4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162457" y="1177962"/>
            <a:ext cx="402423" cy="9849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646" rIns="0" bIns="0" rtlCol="0">
            <a:spAutoFit/>
          </a:bodyPr>
          <a:lstStyle/>
          <a:p>
            <a:pPr marL="15691" algn="ctr">
              <a:lnSpc>
                <a:spcPts val="691"/>
              </a:lnSpc>
              <a:spcBef>
                <a:spcPts val="68"/>
              </a:spcBef>
            </a:pPr>
            <a:r>
              <a:rPr sz="600" b="1" spc="-3" dirty="0">
                <a:latin typeface="Arial"/>
                <a:cs typeface="Arial"/>
              </a:rPr>
              <a:t>P2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88483" y="927058"/>
            <a:ext cx="403384" cy="9265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20" rIns="0" bIns="0" rtlCol="0">
            <a:spAutoFit/>
          </a:bodyPr>
          <a:lstStyle/>
          <a:p>
            <a:pPr marL="94788">
              <a:spcBef>
                <a:spcPts val="3"/>
              </a:spcBef>
            </a:pPr>
            <a:r>
              <a:rPr sz="600" b="1" dirty="0">
                <a:latin typeface="Arial"/>
                <a:cs typeface="Arial"/>
              </a:rPr>
              <a:t>X =</a:t>
            </a:r>
            <a:r>
              <a:rPr sz="600" b="1" spc="-23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52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093057" y="766235"/>
            <a:ext cx="0" cy="160861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31877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93057" y="1023549"/>
            <a:ext cx="0" cy="154452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4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888483" y="1177962"/>
            <a:ext cx="403384" cy="9914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287" rIns="0" bIns="0" rtlCol="0">
            <a:spAutoFit/>
          </a:bodyPr>
          <a:lstStyle/>
          <a:p>
            <a:pPr marL="15051" algn="ctr">
              <a:lnSpc>
                <a:spcPts val="686"/>
              </a:lnSpc>
              <a:spcBef>
                <a:spcPts val="73"/>
              </a:spcBef>
            </a:pPr>
            <a:r>
              <a:rPr sz="600" b="1" spc="-3" dirty="0">
                <a:latin typeface="Arial"/>
                <a:cs typeface="Arial"/>
              </a:rPr>
              <a:t>P3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399037" y="708341"/>
            <a:ext cx="1959933" cy="58000"/>
          </a:xfrm>
          <a:custGeom>
            <a:avLst/>
            <a:gdLst/>
            <a:ahLst/>
            <a:cxnLst/>
            <a:rect l="l" t="t" r="r" b="b"/>
            <a:pathLst>
              <a:path w="3887470" h="114934">
                <a:moveTo>
                  <a:pt x="0" y="114726"/>
                </a:moveTo>
                <a:lnTo>
                  <a:pt x="3886961" y="114726"/>
                </a:lnTo>
                <a:lnTo>
                  <a:pt x="3886961" y="0"/>
                </a:lnTo>
                <a:lnTo>
                  <a:pt x="0" y="0"/>
                </a:lnTo>
                <a:lnTo>
                  <a:pt x="0" y="11472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492647" y="147403"/>
            <a:ext cx="1680766" cy="39888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  <a:tabLst>
                <a:tab pos="638219" algn="l"/>
              </a:tabLst>
            </a:pPr>
            <a:r>
              <a:rPr sz="1200" b="1" spc="-3" dirty="0">
                <a:latin typeface="Arial"/>
                <a:cs typeface="Arial"/>
              </a:rPr>
              <a:t>CACHE	COHERENCE</a:t>
            </a:r>
            <a:endParaRPr sz="1200" dirty="0">
              <a:latin typeface="Arial"/>
              <a:cs typeface="Arial"/>
            </a:endParaRPr>
          </a:p>
          <a:p>
            <a:pPr marL="836442">
              <a:spcBef>
                <a:spcPts val="910"/>
              </a:spcBef>
              <a:tabLst>
                <a:tab pos="1179409" algn="l"/>
              </a:tabLst>
            </a:pPr>
            <a:r>
              <a:rPr sz="600" b="1" dirty="0">
                <a:latin typeface="Arial"/>
                <a:cs typeface="Arial"/>
              </a:rPr>
              <a:t>X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=</a:t>
            </a:r>
            <a:r>
              <a:rPr sz="600" b="1" spc="-3" dirty="0">
                <a:latin typeface="Arial"/>
                <a:cs typeface="Arial"/>
              </a:rPr>
              <a:t> 52	Main</a:t>
            </a:r>
            <a:r>
              <a:rPr sz="600" b="1" spc="-28" dirty="0">
                <a:latin typeface="Arial"/>
                <a:cs typeface="Arial"/>
              </a:rPr>
              <a:t> </a:t>
            </a:r>
            <a:r>
              <a:rPr sz="600" b="1" spc="-3" dirty="0">
                <a:latin typeface="Arial"/>
                <a:cs typeface="Arial"/>
              </a:rPr>
              <a:t>memory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361723" y="922161"/>
            <a:ext cx="286531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Caches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360955" y="1173002"/>
            <a:ext cx="431877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Processors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60955" y="597172"/>
            <a:ext cx="158152" cy="98801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600" b="1" spc="-3" dirty="0">
                <a:latin typeface="Arial"/>
                <a:cs typeface="Arial"/>
              </a:rPr>
              <a:t>Bus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251771" y="562372"/>
            <a:ext cx="2119429" cy="5880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83" name="object 83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2155" y="0"/>
            <a:ext cx="112691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spc="-3" dirty="0">
                <a:latin typeface="Arial"/>
                <a:cs typeface="Arial"/>
              </a:rPr>
              <a:t>27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60" y="0"/>
            <a:ext cx="704961" cy="114189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</a:pPr>
            <a:r>
              <a:rPr sz="700" b="1" i="1" spc="-3" dirty="0">
                <a:latin typeface="Arial"/>
                <a:cs typeface="Arial"/>
              </a:rPr>
              <a:t>Multiprocessors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26" y="372992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6" y="390296"/>
            <a:ext cx="4493247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26" y="120165"/>
            <a:ext cx="4494848" cy="3177161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9895" y="138622"/>
            <a:ext cx="2734045" cy="191133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spcBef>
                <a:spcPts val="50"/>
              </a:spcBef>
              <a:tabLst>
                <a:tab pos="1116003" algn="l"/>
                <a:tab pos="1747178" algn="l"/>
              </a:tabLst>
            </a:pPr>
            <a:r>
              <a:rPr sz="1200" b="1" spc="-3" dirty="0">
                <a:latin typeface="Arial"/>
                <a:cs typeface="Arial"/>
              </a:rPr>
              <a:t>MAINT</a:t>
            </a:r>
            <a:r>
              <a:rPr sz="1200" b="1" spc="-8" dirty="0">
                <a:latin typeface="Arial"/>
                <a:cs typeface="Arial"/>
              </a:rPr>
              <a:t>A</a:t>
            </a:r>
            <a:r>
              <a:rPr sz="1200" b="1" spc="-3" dirty="0">
                <a:latin typeface="Arial"/>
                <a:cs typeface="Arial"/>
              </a:rPr>
              <a:t>INING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3" dirty="0">
                <a:latin typeface="Arial"/>
                <a:cs typeface="Arial"/>
              </a:rPr>
              <a:t>CA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spc="-3" dirty="0">
                <a:latin typeface="Arial"/>
                <a:cs typeface="Arial"/>
              </a:rPr>
              <a:t>HE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3" dirty="0">
                <a:latin typeface="Arial"/>
                <a:cs typeface="Arial"/>
              </a:rPr>
              <a:t>COHE</a:t>
            </a:r>
            <a:r>
              <a:rPr sz="1200" b="1" spc="-8" dirty="0">
                <a:latin typeface="Arial"/>
                <a:cs typeface="Arial"/>
              </a:rPr>
              <a:t>R</a:t>
            </a:r>
            <a:r>
              <a:rPr sz="1200" b="1" spc="-3" dirty="0">
                <a:latin typeface="Arial"/>
                <a:cs typeface="Arial"/>
              </a:rPr>
              <a:t>E</a:t>
            </a:r>
            <a:r>
              <a:rPr sz="1200" b="1" spc="-8" dirty="0">
                <a:latin typeface="Arial"/>
                <a:cs typeface="Arial"/>
              </a:rPr>
              <a:t>N</a:t>
            </a:r>
            <a:r>
              <a:rPr sz="1200" b="1" spc="-3" dirty="0">
                <a:latin typeface="Arial"/>
                <a:cs typeface="Arial"/>
              </a:rPr>
              <a:t>CY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79133" y="3336851"/>
            <a:ext cx="11779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 Architectures</a:t>
            </a:r>
            <a:r>
              <a:rPr spc="-68" dirty="0"/>
              <a:t> </a:t>
            </a:r>
            <a:r>
              <a:rPr spc="-3" dirty="0"/>
              <a:t>Lab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3504501" y="3336851"/>
            <a:ext cx="6559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5">
              <a:lnSpc>
                <a:spcPts val="832"/>
              </a:lnSpc>
            </a:pPr>
            <a:r>
              <a:rPr spc="-3" dirty="0"/>
              <a:t>Computer</a:t>
            </a:r>
            <a:r>
              <a:rPr spc="-20" dirty="0"/>
              <a:t> </a:t>
            </a:r>
            <a:r>
              <a:rPr spc="-3" dirty="0"/>
              <a:t>Organization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6088" y="475763"/>
            <a:ext cx="4100748" cy="2755938"/>
          </a:xfrm>
          <a:prstGeom prst="rect">
            <a:avLst/>
          </a:prstGeom>
        </p:spPr>
        <p:txBody>
          <a:bodyPr vert="horz" wrap="square" lIns="0" tIns="6405" rIns="0" bIns="0" rtlCol="0">
            <a:spAutoFit/>
          </a:bodyPr>
          <a:lstStyle/>
          <a:p>
            <a:pPr marL="6405">
              <a:lnSpc>
                <a:spcPts val="1049"/>
              </a:lnSpc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Shared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Cache</a:t>
            </a:r>
            <a:endParaRPr sz="900" dirty="0">
              <a:latin typeface="Arial"/>
              <a:cs typeface="Arial"/>
            </a:endParaRPr>
          </a:p>
          <a:p>
            <a:pPr marL="233768" indent="-54439">
              <a:lnSpc>
                <a:spcPts val="764"/>
              </a:lnSpc>
              <a:buChar char="-"/>
              <a:tabLst>
                <a:tab pos="234088" algn="l"/>
              </a:tabLst>
            </a:pPr>
            <a:r>
              <a:rPr sz="700" b="1" spc="-3" dirty="0">
                <a:latin typeface="Arial"/>
                <a:cs typeface="Arial"/>
              </a:rPr>
              <a:t>Disallow private</a:t>
            </a:r>
            <a:r>
              <a:rPr sz="700" b="1" spc="-2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cache</a:t>
            </a:r>
            <a:endParaRPr sz="700" dirty="0">
              <a:latin typeface="Arial"/>
              <a:cs typeface="Arial"/>
            </a:endParaRPr>
          </a:p>
          <a:p>
            <a:pPr marL="230886" indent="-51557">
              <a:lnSpc>
                <a:spcPts val="804"/>
              </a:lnSpc>
              <a:buChar char="-"/>
              <a:tabLst>
                <a:tab pos="231206" algn="l"/>
              </a:tabLst>
            </a:pPr>
            <a:r>
              <a:rPr sz="700" b="1" spc="-5" dirty="0">
                <a:latin typeface="Arial"/>
                <a:cs typeface="Arial"/>
              </a:rPr>
              <a:t>Access </a:t>
            </a:r>
            <a:r>
              <a:rPr sz="700" b="1" dirty="0">
                <a:latin typeface="Arial"/>
                <a:cs typeface="Arial"/>
              </a:rPr>
              <a:t>time</a:t>
            </a:r>
            <a:r>
              <a:rPr sz="700" b="1" spc="-8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delay</a:t>
            </a:r>
            <a:endParaRPr sz="7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6405">
              <a:lnSpc>
                <a:spcPts val="1034"/>
              </a:lnSpc>
              <a:spcBef>
                <a:spcPts val="3"/>
              </a:spcBef>
            </a:pPr>
            <a:r>
              <a:rPr sz="900" b="1" dirty="0">
                <a:latin typeface="Arial"/>
                <a:cs typeface="Arial"/>
              </a:rPr>
              <a:t>Software</a:t>
            </a:r>
            <a:r>
              <a:rPr sz="900" b="1" spc="-53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Approaches</a:t>
            </a:r>
            <a:endParaRPr sz="900" dirty="0">
              <a:latin typeface="Arial"/>
              <a:cs typeface="Arial"/>
            </a:endParaRPr>
          </a:p>
          <a:p>
            <a:pPr marL="210712" indent="-76855">
              <a:lnSpc>
                <a:spcPts val="993"/>
              </a:lnSpc>
              <a:buChar char="*"/>
              <a:tabLst>
                <a:tab pos="211032" algn="l"/>
              </a:tabLst>
            </a:pPr>
            <a:r>
              <a:rPr sz="900" b="1" spc="-3" dirty="0">
                <a:latin typeface="Arial"/>
                <a:cs typeface="Arial"/>
              </a:rPr>
              <a:t>Read-Only Data are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Cacheable</a:t>
            </a:r>
            <a:endParaRPr sz="900" dirty="0">
              <a:latin typeface="Arial"/>
              <a:cs typeface="Arial"/>
            </a:endParaRPr>
          </a:p>
          <a:p>
            <a:pPr marL="233768" lvl="1" indent="-54439">
              <a:lnSpc>
                <a:spcPts val="764"/>
              </a:lnSpc>
              <a:buChar char="-"/>
              <a:tabLst>
                <a:tab pos="234088" algn="l"/>
              </a:tabLst>
            </a:pPr>
            <a:r>
              <a:rPr sz="700" b="1" spc="-3" dirty="0">
                <a:latin typeface="Arial"/>
                <a:cs typeface="Arial"/>
              </a:rPr>
              <a:t>Private Cache </a:t>
            </a:r>
            <a:r>
              <a:rPr sz="700" b="1" dirty="0">
                <a:latin typeface="Arial"/>
                <a:cs typeface="Arial"/>
              </a:rPr>
              <a:t>is </a:t>
            </a:r>
            <a:r>
              <a:rPr sz="700" b="1" spc="-3" dirty="0">
                <a:latin typeface="Arial"/>
                <a:cs typeface="Arial"/>
              </a:rPr>
              <a:t>for Read-Only</a:t>
            </a:r>
            <a:r>
              <a:rPr sz="700" b="1" spc="-48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data</a:t>
            </a:r>
            <a:endParaRPr sz="700" dirty="0">
              <a:latin typeface="Arial"/>
              <a:cs typeface="Arial"/>
            </a:endParaRPr>
          </a:p>
          <a:p>
            <a:pPr marL="233768" lvl="1" indent="-54439">
              <a:lnSpc>
                <a:spcPts val="764"/>
              </a:lnSpc>
              <a:buChar char="-"/>
              <a:tabLst>
                <a:tab pos="234088" algn="l"/>
              </a:tabLst>
            </a:pPr>
            <a:r>
              <a:rPr sz="700" b="1" dirty="0">
                <a:latin typeface="Arial"/>
                <a:cs typeface="Arial"/>
              </a:rPr>
              <a:t>Shared </a:t>
            </a:r>
            <a:r>
              <a:rPr sz="700" b="1" spc="-3" dirty="0">
                <a:latin typeface="Arial"/>
                <a:cs typeface="Arial"/>
              </a:rPr>
              <a:t>Writable </a:t>
            </a:r>
            <a:r>
              <a:rPr sz="700" b="1" dirty="0">
                <a:latin typeface="Arial"/>
                <a:cs typeface="Arial"/>
              </a:rPr>
              <a:t>Data are </a:t>
            </a:r>
            <a:r>
              <a:rPr sz="700" b="1" spc="-3" dirty="0">
                <a:latin typeface="Arial"/>
                <a:cs typeface="Arial"/>
              </a:rPr>
              <a:t>not</a:t>
            </a:r>
            <a:r>
              <a:rPr sz="700" b="1" spc="-57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cacheable</a:t>
            </a:r>
            <a:endParaRPr sz="700" dirty="0">
              <a:latin typeface="Arial"/>
              <a:cs typeface="Arial"/>
            </a:endParaRPr>
          </a:p>
          <a:p>
            <a:pPr marL="233768" lvl="1" indent="-54439">
              <a:lnSpc>
                <a:spcPts val="761"/>
              </a:lnSpc>
              <a:buChar char="-"/>
              <a:tabLst>
                <a:tab pos="234088" algn="l"/>
              </a:tabLst>
            </a:pPr>
            <a:r>
              <a:rPr sz="700" b="1" spc="-3" dirty="0">
                <a:latin typeface="Arial"/>
                <a:cs typeface="Arial"/>
              </a:rPr>
              <a:t>Compiler tags data </a:t>
            </a:r>
            <a:r>
              <a:rPr sz="700" b="1" dirty="0">
                <a:latin typeface="Arial"/>
                <a:cs typeface="Arial"/>
              </a:rPr>
              <a:t>as </a:t>
            </a:r>
            <a:r>
              <a:rPr sz="700" b="1" spc="-3" dirty="0">
                <a:latin typeface="Arial"/>
                <a:cs typeface="Arial"/>
              </a:rPr>
              <a:t>cacheable and</a:t>
            </a:r>
            <a:r>
              <a:rPr sz="700" b="1" spc="-63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noncacheable</a:t>
            </a:r>
            <a:endParaRPr sz="700" dirty="0">
              <a:latin typeface="Arial"/>
              <a:cs typeface="Arial"/>
            </a:endParaRPr>
          </a:p>
          <a:p>
            <a:pPr marL="233768" lvl="1" indent="-54439">
              <a:lnSpc>
                <a:spcPts val="804"/>
              </a:lnSpc>
              <a:buChar char="-"/>
              <a:tabLst>
                <a:tab pos="234088" algn="l"/>
              </a:tabLst>
            </a:pPr>
            <a:r>
              <a:rPr sz="700" b="1" spc="-3" dirty="0">
                <a:latin typeface="Arial"/>
                <a:cs typeface="Arial"/>
              </a:rPr>
              <a:t>Degrade performance due </a:t>
            </a:r>
            <a:r>
              <a:rPr sz="700" b="1" dirty="0">
                <a:latin typeface="Arial"/>
                <a:cs typeface="Arial"/>
              </a:rPr>
              <a:t>to software</a:t>
            </a:r>
            <a:r>
              <a:rPr sz="700" b="1" spc="-63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overhead</a:t>
            </a:r>
            <a:endParaRPr sz="700" dirty="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78368" indent="-76855">
              <a:lnSpc>
                <a:spcPts val="1049"/>
              </a:lnSpc>
              <a:buChar char="*"/>
              <a:tabLst>
                <a:tab pos="178689" algn="l"/>
              </a:tabLst>
            </a:pPr>
            <a:r>
              <a:rPr sz="900" b="1" spc="-3" dirty="0">
                <a:latin typeface="Arial"/>
                <a:cs typeface="Arial"/>
              </a:rPr>
              <a:t>Centralized Global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Table</a:t>
            </a:r>
            <a:endParaRPr sz="900" dirty="0">
              <a:latin typeface="Arial"/>
              <a:cs typeface="Arial"/>
            </a:endParaRPr>
          </a:p>
          <a:p>
            <a:pPr marL="233768" lvl="1" indent="-54439">
              <a:lnSpc>
                <a:spcPts val="764"/>
              </a:lnSpc>
              <a:buChar char="-"/>
              <a:tabLst>
                <a:tab pos="234088" algn="l"/>
              </a:tabLst>
            </a:pPr>
            <a:r>
              <a:rPr sz="700" b="1" dirty="0">
                <a:latin typeface="Arial"/>
                <a:cs typeface="Arial"/>
              </a:rPr>
              <a:t>Status </a:t>
            </a:r>
            <a:r>
              <a:rPr sz="700" b="1" spc="-3" dirty="0">
                <a:latin typeface="Arial"/>
                <a:cs typeface="Arial"/>
              </a:rPr>
              <a:t>of </a:t>
            </a:r>
            <a:r>
              <a:rPr sz="700" b="1" dirty="0">
                <a:latin typeface="Arial"/>
                <a:cs typeface="Arial"/>
              </a:rPr>
              <a:t>each memory </a:t>
            </a:r>
            <a:r>
              <a:rPr sz="700" b="1" spc="-3" dirty="0">
                <a:latin typeface="Arial"/>
                <a:cs typeface="Arial"/>
              </a:rPr>
              <a:t>block </a:t>
            </a:r>
            <a:r>
              <a:rPr sz="700" b="1" dirty="0">
                <a:latin typeface="Arial"/>
                <a:cs typeface="Arial"/>
              </a:rPr>
              <a:t>is maintained in </a:t>
            </a:r>
            <a:r>
              <a:rPr sz="700" b="1" spc="-23" dirty="0">
                <a:latin typeface="Arial"/>
                <a:cs typeface="Arial"/>
              </a:rPr>
              <a:t>CGT: </a:t>
            </a:r>
            <a:r>
              <a:rPr sz="700" b="1" spc="-3" dirty="0">
                <a:latin typeface="Arial"/>
                <a:cs typeface="Arial"/>
              </a:rPr>
              <a:t>RO(Read-Only); RW(Read and</a:t>
            </a:r>
            <a:r>
              <a:rPr sz="700" b="1" spc="-66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Write)</a:t>
            </a:r>
            <a:endParaRPr sz="700" dirty="0">
              <a:latin typeface="Arial"/>
              <a:cs typeface="Arial"/>
            </a:endParaRPr>
          </a:p>
          <a:p>
            <a:pPr marL="230886" lvl="1" indent="-51557">
              <a:lnSpc>
                <a:spcPts val="761"/>
              </a:lnSpc>
              <a:buChar char="-"/>
              <a:tabLst>
                <a:tab pos="231206" algn="l"/>
              </a:tabLst>
            </a:pPr>
            <a:r>
              <a:rPr sz="700" b="1" spc="-8" dirty="0">
                <a:latin typeface="Arial"/>
                <a:cs typeface="Arial"/>
              </a:rPr>
              <a:t>All </a:t>
            </a:r>
            <a:r>
              <a:rPr sz="700" b="1" dirty="0">
                <a:latin typeface="Arial"/>
                <a:cs typeface="Arial"/>
              </a:rPr>
              <a:t>caches can </a:t>
            </a:r>
            <a:r>
              <a:rPr sz="700" b="1" spc="-3" dirty="0">
                <a:latin typeface="Arial"/>
                <a:cs typeface="Arial"/>
              </a:rPr>
              <a:t>have copies of RO</a:t>
            </a:r>
            <a:r>
              <a:rPr sz="700" b="1" spc="-33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blocks</a:t>
            </a:r>
            <a:endParaRPr sz="700" dirty="0">
              <a:latin typeface="Arial"/>
              <a:cs typeface="Arial"/>
            </a:endParaRPr>
          </a:p>
          <a:p>
            <a:pPr marL="233768" lvl="1" indent="-54439">
              <a:lnSpc>
                <a:spcPts val="804"/>
              </a:lnSpc>
              <a:buChar char="-"/>
              <a:tabLst>
                <a:tab pos="234088" algn="l"/>
              </a:tabLst>
            </a:pPr>
            <a:r>
              <a:rPr sz="700" b="1" spc="-3" dirty="0">
                <a:latin typeface="Arial"/>
                <a:cs typeface="Arial"/>
              </a:rPr>
              <a:t>Only one </a:t>
            </a:r>
            <a:r>
              <a:rPr sz="700" b="1" dirty="0">
                <a:latin typeface="Arial"/>
                <a:cs typeface="Arial"/>
              </a:rPr>
              <a:t>cache can </a:t>
            </a:r>
            <a:r>
              <a:rPr sz="700" b="1" spc="-3" dirty="0">
                <a:latin typeface="Arial"/>
                <a:cs typeface="Arial"/>
              </a:rPr>
              <a:t>have </a:t>
            </a:r>
            <a:r>
              <a:rPr sz="700" b="1" dirty="0">
                <a:latin typeface="Arial"/>
                <a:cs typeface="Arial"/>
              </a:rPr>
              <a:t>a </a:t>
            </a:r>
            <a:r>
              <a:rPr sz="700" b="1" spc="-3" dirty="0">
                <a:latin typeface="Arial"/>
                <a:cs typeface="Arial"/>
              </a:rPr>
              <a:t>copy of </a:t>
            </a:r>
            <a:r>
              <a:rPr sz="700" b="1" spc="-8" dirty="0">
                <a:latin typeface="Arial"/>
                <a:cs typeface="Arial"/>
              </a:rPr>
              <a:t>RW</a:t>
            </a:r>
            <a:r>
              <a:rPr sz="700" b="1" spc="-66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block</a:t>
            </a:r>
            <a:endParaRPr sz="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6405">
              <a:lnSpc>
                <a:spcPts val="1034"/>
              </a:lnSpc>
            </a:pPr>
            <a:r>
              <a:rPr sz="900" b="1" dirty="0">
                <a:latin typeface="Arial"/>
                <a:cs typeface="Arial"/>
              </a:rPr>
              <a:t>Hardware</a:t>
            </a:r>
            <a:r>
              <a:rPr sz="900" b="1" spc="-53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Approaches</a:t>
            </a:r>
            <a:endParaRPr sz="900" dirty="0">
              <a:latin typeface="Arial"/>
              <a:cs typeface="Arial"/>
            </a:endParaRPr>
          </a:p>
          <a:p>
            <a:pPr marL="210712" indent="-76855">
              <a:lnSpc>
                <a:spcPts val="1034"/>
              </a:lnSpc>
              <a:buChar char="*"/>
              <a:tabLst>
                <a:tab pos="211032" algn="l"/>
              </a:tabLst>
            </a:pPr>
            <a:r>
              <a:rPr sz="900" b="1" spc="-3" dirty="0">
                <a:latin typeface="Arial"/>
                <a:cs typeface="Arial"/>
              </a:rPr>
              <a:t>Snoopy Cache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Controller</a:t>
            </a:r>
            <a:endParaRPr sz="900" dirty="0">
              <a:latin typeface="Arial"/>
              <a:cs typeface="Arial"/>
            </a:endParaRPr>
          </a:p>
          <a:p>
            <a:pPr marL="258426" lvl="1" indent="-53799">
              <a:lnSpc>
                <a:spcPts val="804"/>
              </a:lnSpc>
              <a:spcBef>
                <a:spcPts val="681"/>
              </a:spcBef>
              <a:buChar char="-"/>
              <a:tabLst>
                <a:tab pos="258746" algn="l"/>
              </a:tabLst>
            </a:pPr>
            <a:r>
              <a:rPr sz="700" b="1" spc="-3" dirty="0">
                <a:latin typeface="Arial"/>
                <a:cs typeface="Arial"/>
              </a:rPr>
              <a:t>Cache Controllers monitor </a:t>
            </a:r>
            <a:r>
              <a:rPr sz="700" b="1" dirty="0">
                <a:latin typeface="Arial"/>
                <a:cs typeface="Arial"/>
              </a:rPr>
              <a:t>all </a:t>
            </a:r>
            <a:r>
              <a:rPr sz="700" b="1" spc="-3" dirty="0">
                <a:latin typeface="Arial"/>
                <a:cs typeface="Arial"/>
              </a:rPr>
              <a:t>the bus requests from CPUs and</a:t>
            </a:r>
            <a:r>
              <a:rPr sz="700" b="1" spc="126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IOPs</a:t>
            </a:r>
            <a:endParaRPr sz="700" dirty="0">
              <a:latin typeface="Arial"/>
              <a:cs typeface="Arial"/>
            </a:endParaRPr>
          </a:p>
          <a:p>
            <a:pPr marL="255544" lvl="1" indent="-50917">
              <a:lnSpc>
                <a:spcPts val="761"/>
              </a:lnSpc>
              <a:buChar char="-"/>
              <a:tabLst>
                <a:tab pos="255864" algn="l"/>
              </a:tabLst>
            </a:pPr>
            <a:r>
              <a:rPr sz="700" b="1" spc="-8" dirty="0">
                <a:latin typeface="Arial"/>
                <a:cs typeface="Arial"/>
              </a:rPr>
              <a:t>All </a:t>
            </a:r>
            <a:r>
              <a:rPr sz="700" b="1" dirty="0">
                <a:latin typeface="Arial"/>
                <a:cs typeface="Arial"/>
              </a:rPr>
              <a:t>caches attached to </a:t>
            </a:r>
            <a:r>
              <a:rPr sz="700" b="1" spc="-3" dirty="0">
                <a:latin typeface="Arial"/>
                <a:cs typeface="Arial"/>
              </a:rPr>
              <a:t>the bus monitor the </a:t>
            </a:r>
            <a:r>
              <a:rPr sz="700" b="1" dirty="0">
                <a:latin typeface="Arial"/>
                <a:cs typeface="Arial"/>
              </a:rPr>
              <a:t>write</a:t>
            </a:r>
            <a:r>
              <a:rPr sz="700" b="1" spc="-81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operations</a:t>
            </a:r>
            <a:endParaRPr sz="700" dirty="0">
              <a:latin typeface="Arial"/>
              <a:cs typeface="Arial"/>
            </a:endParaRPr>
          </a:p>
          <a:p>
            <a:pPr marL="258426" lvl="1" indent="-53799">
              <a:lnSpc>
                <a:spcPts val="764"/>
              </a:lnSpc>
              <a:buChar char="-"/>
              <a:tabLst>
                <a:tab pos="258746" algn="l"/>
              </a:tabLst>
            </a:pPr>
            <a:r>
              <a:rPr sz="700" b="1" spc="-3" dirty="0">
                <a:latin typeface="Arial"/>
                <a:cs typeface="Arial"/>
              </a:rPr>
              <a:t>When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-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word</a:t>
            </a:r>
            <a:r>
              <a:rPr sz="700" b="1" spc="-33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in</a:t>
            </a:r>
            <a:r>
              <a:rPr sz="700" b="1" spc="-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-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cache</a:t>
            </a:r>
            <a:r>
              <a:rPr sz="700" b="1" spc="-1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is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written,</a:t>
            </a:r>
            <a:r>
              <a:rPr sz="700" b="1" spc="-33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memory</a:t>
            </a:r>
            <a:r>
              <a:rPr sz="700" b="1" spc="-8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is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also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updated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(write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spc="-3" dirty="0">
                <a:latin typeface="Arial"/>
                <a:cs typeface="Arial"/>
              </a:rPr>
              <a:t>through)</a:t>
            </a:r>
            <a:endParaRPr sz="700" dirty="0">
              <a:latin typeface="Arial"/>
              <a:cs typeface="Arial"/>
            </a:endParaRPr>
          </a:p>
          <a:p>
            <a:pPr marL="258426" lvl="1" indent="-53799">
              <a:lnSpc>
                <a:spcPts val="764"/>
              </a:lnSpc>
              <a:buChar char="-"/>
              <a:tabLst>
                <a:tab pos="258746" algn="l"/>
              </a:tabLst>
            </a:pPr>
            <a:r>
              <a:rPr sz="700" b="1" spc="-3" dirty="0">
                <a:latin typeface="Arial"/>
                <a:cs typeface="Arial"/>
              </a:rPr>
              <a:t>Local snoopy </a:t>
            </a:r>
            <a:r>
              <a:rPr sz="700" b="1" dirty="0">
                <a:latin typeface="Arial"/>
                <a:cs typeface="Arial"/>
              </a:rPr>
              <a:t>controllers in all </a:t>
            </a:r>
            <a:r>
              <a:rPr sz="700" b="1" spc="-3" dirty="0">
                <a:latin typeface="Arial"/>
                <a:cs typeface="Arial"/>
              </a:rPr>
              <a:t>other </a:t>
            </a:r>
            <a:r>
              <a:rPr sz="700" b="1" dirty="0">
                <a:latin typeface="Arial"/>
                <a:cs typeface="Arial"/>
              </a:rPr>
              <a:t>caches check their memory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to determine if they </a:t>
            </a:r>
            <a:r>
              <a:rPr sz="700" b="1" spc="-3" dirty="0">
                <a:latin typeface="Arial"/>
                <a:cs typeface="Arial"/>
              </a:rPr>
              <a:t>have</a:t>
            </a:r>
            <a:endParaRPr sz="700" dirty="0">
              <a:latin typeface="Arial"/>
              <a:cs typeface="Arial"/>
            </a:endParaRPr>
          </a:p>
          <a:p>
            <a:pPr marL="254583" marR="332399">
              <a:lnSpc>
                <a:spcPts val="761"/>
              </a:lnSpc>
              <a:spcBef>
                <a:spcPts val="53"/>
              </a:spcBef>
            </a:pPr>
            <a:r>
              <a:rPr sz="700" b="1" dirty="0">
                <a:latin typeface="Arial"/>
                <a:cs typeface="Arial"/>
              </a:rPr>
              <a:t>a </a:t>
            </a:r>
            <a:r>
              <a:rPr sz="700" b="1" spc="-3" dirty="0">
                <a:latin typeface="Arial"/>
                <a:cs typeface="Arial"/>
              </a:rPr>
              <a:t>copy of that </a:t>
            </a:r>
            <a:r>
              <a:rPr sz="700" b="1" dirty="0">
                <a:latin typeface="Arial"/>
                <a:cs typeface="Arial"/>
              </a:rPr>
              <a:t>word; If </a:t>
            </a:r>
            <a:r>
              <a:rPr sz="700" b="1" spc="-3" dirty="0">
                <a:latin typeface="Arial"/>
                <a:cs typeface="Arial"/>
              </a:rPr>
              <a:t>they have, that location </a:t>
            </a:r>
            <a:r>
              <a:rPr sz="700" b="1" dirty="0">
                <a:latin typeface="Arial"/>
                <a:cs typeface="Arial"/>
              </a:rPr>
              <a:t>is marked </a:t>
            </a:r>
            <a:r>
              <a:rPr sz="700" b="1" spc="-3" dirty="0">
                <a:latin typeface="Arial"/>
                <a:cs typeface="Arial"/>
              </a:rPr>
              <a:t>invalid(future </a:t>
            </a:r>
            <a:r>
              <a:rPr sz="700" b="1" dirty="0">
                <a:latin typeface="Arial"/>
                <a:cs typeface="Arial"/>
              </a:rPr>
              <a:t>reference</a:t>
            </a:r>
            <a:r>
              <a:rPr sz="700" b="1" spc="-13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to  </a:t>
            </a:r>
            <a:r>
              <a:rPr sz="700" b="1" spc="-3" dirty="0">
                <a:latin typeface="Arial"/>
                <a:cs typeface="Arial"/>
              </a:rPr>
              <a:t>this location </a:t>
            </a:r>
            <a:r>
              <a:rPr sz="700" b="1" dirty="0">
                <a:latin typeface="Arial"/>
                <a:cs typeface="Arial"/>
              </a:rPr>
              <a:t>causes cache</a:t>
            </a:r>
            <a:r>
              <a:rPr sz="700" b="1" spc="-73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miss)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2308" y="2179"/>
            <a:ext cx="768350" cy="114512"/>
          </a:xfrm>
          <a:prstGeom prst="rect">
            <a:avLst/>
          </a:prstGeom>
        </p:spPr>
        <p:txBody>
          <a:bodyPr vert="horz" wrap="square" lIns="0" tIns="6725" rIns="0" bIns="0" rtlCol="0">
            <a:spAutoFit/>
          </a:bodyPr>
          <a:lstStyle/>
          <a:p>
            <a:pPr marL="6405">
              <a:spcBef>
                <a:spcPts val="53"/>
              </a:spcBef>
            </a:pPr>
            <a:r>
              <a:rPr sz="700" b="1" i="1" spc="-3" dirty="0">
                <a:latin typeface="Arial"/>
                <a:cs typeface="Arial"/>
              </a:rPr>
              <a:t>Cache</a:t>
            </a:r>
            <a:r>
              <a:rPr sz="700" b="1" i="1" spc="-38" dirty="0">
                <a:latin typeface="Arial"/>
                <a:cs typeface="Arial"/>
              </a:rPr>
              <a:t> </a:t>
            </a:r>
            <a:r>
              <a:rPr sz="700" b="1" i="1" spc="-3" dirty="0">
                <a:latin typeface="Arial"/>
                <a:cs typeface="Arial"/>
              </a:rPr>
              <a:t>Coherence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5185</Words>
  <Application>Microsoft Office PowerPoint</Application>
  <PresentationFormat>Custom</PresentationFormat>
  <Paragraphs>1095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Outline</vt:lpstr>
      <vt:lpstr>Memory</vt:lpstr>
      <vt:lpstr>Slide 3</vt:lpstr>
      <vt:lpstr>Slide 4</vt:lpstr>
      <vt:lpstr>Memory Management System</vt:lpstr>
      <vt:lpstr>Main Memory</vt:lpstr>
      <vt:lpstr>Auxiliary Memory</vt:lpstr>
      <vt:lpstr>Associative Memory</vt:lpstr>
      <vt:lpstr>Associative Memory</vt:lpstr>
      <vt:lpstr>Cache Memory</vt:lpstr>
      <vt:lpstr>Cache Memory</vt:lpstr>
      <vt:lpstr>Characteristic of Cache Memory</vt:lpstr>
      <vt:lpstr>Associative Mapping</vt:lpstr>
      <vt:lpstr>Slide 14</vt:lpstr>
      <vt:lpstr>Direct Mapping</vt:lpstr>
      <vt:lpstr>Set- Associative Mapping</vt:lpstr>
      <vt:lpstr>Virtual Memory</vt:lpstr>
      <vt:lpstr>Slide 18</vt:lpstr>
      <vt:lpstr>Pipelining and Vector Processing</vt:lpstr>
      <vt:lpstr>Parallel Processing</vt:lpstr>
      <vt:lpstr>Slide 21</vt:lpstr>
      <vt:lpstr>Classification</vt:lpstr>
      <vt:lpstr>Slide 23</vt:lpstr>
      <vt:lpstr>Slide 24</vt:lpstr>
      <vt:lpstr>Slide 25</vt:lpstr>
      <vt:lpstr>Slide 26</vt:lpstr>
      <vt:lpstr>Pipelining</vt:lpstr>
      <vt:lpstr>Example</vt:lpstr>
      <vt:lpstr>Slide 29</vt:lpstr>
      <vt:lpstr>Slide 30</vt:lpstr>
      <vt:lpstr>Slide 31</vt:lpstr>
      <vt:lpstr>General Consideration</vt:lpstr>
      <vt:lpstr>Slide 33</vt:lpstr>
      <vt:lpstr>Slide 34</vt:lpstr>
      <vt:lpstr>Arithmetic Pipeline</vt:lpstr>
      <vt:lpstr>Slide 36</vt:lpstr>
      <vt:lpstr>Slide 37</vt:lpstr>
      <vt:lpstr>Slide 38</vt:lpstr>
      <vt:lpstr>Instruction Pipeline</vt:lpstr>
      <vt:lpstr>Four Segment CPU Pipeline</vt:lpstr>
      <vt:lpstr>Slide 41</vt:lpstr>
      <vt:lpstr>Slide 42</vt:lpstr>
      <vt:lpstr>Slide 43</vt:lpstr>
      <vt:lpstr>Handling Data Dependency</vt:lpstr>
      <vt:lpstr>Handling of Branch Instruction</vt:lpstr>
      <vt:lpstr>RISC Pipeline</vt:lpstr>
      <vt:lpstr>Three Segment Instruction Pipeline</vt:lpstr>
      <vt:lpstr>Delayed Load</vt:lpstr>
      <vt:lpstr>Slide 49</vt:lpstr>
      <vt:lpstr>Slide 50</vt:lpstr>
      <vt:lpstr>Delayed Branch</vt:lpstr>
      <vt:lpstr>Slide 52</vt:lpstr>
      <vt:lpstr>Slide 53</vt:lpstr>
      <vt:lpstr>Vector Processing</vt:lpstr>
      <vt:lpstr>Slide 55</vt:lpstr>
      <vt:lpstr>Vector Operation</vt:lpstr>
      <vt:lpstr>Slide 57</vt:lpstr>
      <vt:lpstr>Slide 58</vt:lpstr>
      <vt:lpstr>Slide 59</vt:lpstr>
      <vt:lpstr>Matrix Multiplication</vt:lpstr>
      <vt:lpstr>Slide 61</vt:lpstr>
      <vt:lpstr>Slide 62</vt:lpstr>
      <vt:lpstr>Slide 63</vt:lpstr>
      <vt:lpstr>Slide 64</vt:lpstr>
      <vt:lpstr>Memory Interleaving</vt:lpstr>
      <vt:lpstr>Array Processor</vt:lpstr>
      <vt:lpstr>Attached Array Processor</vt:lpstr>
      <vt:lpstr>Slide 68</vt:lpstr>
      <vt:lpstr>SIMD Array Processor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SYNCHRONOUS &amp; ASYNCHRONOUS DATA TRANSFER</vt:lpstr>
      <vt:lpstr>Slide 89</vt:lpstr>
      <vt:lpstr>Slide 90</vt:lpstr>
      <vt:lpstr>INTERPROCESSOR ARBITRATION STATIC ARBITRATION</vt:lpstr>
      <vt:lpstr>INTERPROCESSOR ARBITRATION DYNAMIC ARBITRATION</vt:lpstr>
      <vt:lpstr>Slide 93</vt:lpstr>
      <vt:lpstr>Slide 94</vt:lpstr>
      <vt:lpstr>Slide 95</vt:lpstr>
      <vt:lpstr>Slide 96</vt:lpstr>
      <vt:lpstr>Slide 97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4 - Memory Organization</dc:title>
  <dc:creator>Abhineet Anand</dc:creator>
  <cp:lastModifiedBy>Student</cp:lastModifiedBy>
  <cp:revision>2</cp:revision>
  <dcterms:created xsi:type="dcterms:W3CDTF">2018-03-18T13:24:52Z</dcterms:created>
  <dcterms:modified xsi:type="dcterms:W3CDTF">2018-03-23T08:48:40Z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2012-11-30T00:00:00Z</vt:filetime>
  </property>
  <property fmtid="{D5CDD505-2E9C-101B-9397-08002B2CF9AE}" pid="3" name="Creator">
    <vt:lpwstr>LaTeX with Beamer class version 3.23</vt:lpwstr>
  </property>
  <property fmtid="{D5CDD505-2E9C-101B-9397-08002B2CF9AE}" pid="4" name="LastSaved">
    <vt:filetime>2018-03-18T00:00:00Z</vt:filetime>
  </property>
</Properties>
</file>