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0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0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80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0078" y="242392"/>
            <a:ext cx="432384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80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300" y="3402583"/>
            <a:ext cx="866521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53910" y="6600672"/>
            <a:ext cx="241236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1172" y="6600672"/>
            <a:ext cx="200088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442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683" y="269493"/>
            <a:ext cx="8829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3180" algn="l"/>
                <a:tab pos="3545204" algn="l"/>
                <a:tab pos="6487795" algn="l"/>
                <a:tab pos="7455534" algn="l"/>
              </a:tabLst>
            </a:pPr>
            <a:r>
              <a:rPr spc="-10" dirty="0"/>
              <a:t>BASIC	</a:t>
            </a:r>
            <a:r>
              <a:rPr spc="-5" dirty="0"/>
              <a:t>COMPUTER	ORGANIZATION	AND	</a:t>
            </a:r>
            <a:r>
              <a:rPr spc="-10" dirty="0"/>
              <a:t>DESIGN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57754" y="1007490"/>
            <a:ext cx="4079240" cy="4995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545" indent="-156845">
              <a:lnSpc>
                <a:spcPct val="100000"/>
              </a:lnSpc>
              <a:spcBef>
                <a:spcPts val="105"/>
              </a:spcBef>
              <a:buChar char="•"/>
              <a:tabLst>
                <a:tab pos="170180" algn="l"/>
              </a:tabLst>
            </a:pPr>
            <a:r>
              <a:rPr sz="2000" b="1" dirty="0">
                <a:latin typeface="Arial"/>
                <a:cs typeface="Arial"/>
              </a:rPr>
              <a:t>Instruction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Codes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680"/>
              </a:spcBef>
              <a:buChar char="•"/>
              <a:tabLst>
                <a:tab pos="170180" algn="l"/>
              </a:tabLst>
            </a:pPr>
            <a:r>
              <a:rPr sz="2000" b="1" spc="-5" dirty="0">
                <a:latin typeface="Arial"/>
                <a:cs typeface="Arial"/>
              </a:rPr>
              <a:t>Computer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Registers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680"/>
              </a:spcBef>
              <a:buChar char="•"/>
              <a:tabLst>
                <a:tab pos="170180" algn="l"/>
              </a:tabLst>
            </a:pPr>
            <a:r>
              <a:rPr sz="2000" b="1" spc="-5" dirty="0">
                <a:latin typeface="Arial"/>
                <a:cs typeface="Arial"/>
              </a:rPr>
              <a:t>Computer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680"/>
              </a:spcBef>
              <a:buChar char="•"/>
              <a:tabLst>
                <a:tab pos="170180" algn="l"/>
              </a:tabLst>
            </a:pPr>
            <a:r>
              <a:rPr sz="2000" b="1" spc="-10" dirty="0">
                <a:latin typeface="Arial"/>
                <a:cs typeface="Arial"/>
              </a:rPr>
              <a:t>Timing </a:t>
            </a:r>
            <a:r>
              <a:rPr sz="2000" b="1" spc="-5" dirty="0">
                <a:latin typeface="Arial"/>
                <a:cs typeface="Arial"/>
              </a:rPr>
              <a:t>and Control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680"/>
              </a:spcBef>
              <a:buChar char="•"/>
              <a:tabLst>
                <a:tab pos="170180" algn="l"/>
              </a:tabLst>
            </a:pPr>
            <a:r>
              <a:rPr sz="2000" b="1" spc="-5" dirty="0">
                <a:latin typeface="Arial"/>
                <a:cs typeface="Arial"/>
              </a:rPr>
              <a:t>Instruction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Cycle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685"/>
              </a:spcBef>
              <a:buChar char="•"/>
              <a:tabLst>
                <a:tab pos="170180" algn="l"/>
              </a:tabLst>
            </a:pPr>
            <a:r>
              <a:rPr sz="2000" b="1" dirty="0">
                <a:latin typeface="Arial"/>
                <a:cs typeface="Arial"/>
              </a:rPr>
              <a:t>Memory </a:t>
            </a:r>
            <a:r>
              <a:rPr sz="2000" b="1" spc="-5" dirty="0">
                <a:latin typeface="Arial"/>
                <a:cs typeface="Arial"/>
              </a:rPr>
              <a:t>Reference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680"/>
              </a:spcBef>
              <a:buChar char="•"/>
              <a:tabLst>
                <a:tab pos="170180" algn="l"/>
              </a:tabLst>
            </a:pPr>
            <a:r>
              <a:rPr sz="2000" b="1" dirty="0">
                <a:latin typeface="Arial"/>
                <a:cs typeface="Arial"/>
              </a:rPr>
              <a:t>Input-Output and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Interrupt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680"/>
              </a:spcBef>
              <a:buChar char="•"/>
              <a:tabLst>
                <a:tab pos="170180" algn="l"/>
              </a:tabLst>
            </a:pPr>
            <a:r>
              <a:rPr sz="2000" b="1" spc="-5" dirty="0">
                <a:latin typeface="Arial"/>
                <a:cs typeface="Arial"/>
              </a:rPr>
              <a:t>Complete Computer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Description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680"/>
              </a:spcBef>
              <a:buChar char="•"/>
              <a:tabLst>
                <a:tab pos="170180" algn="l"/>
              </a:tabLst>
            </a:pPr>
            <a:r>
              <a:rPr sz="2000" b="1" spc="-5" dirty="0">
                <a:latin typeface="Arial"/>
                <a:cs typeface="Arial"/>
              </a:rPr>
              <a:t>Design </a:t>
            </a:r>
            <a:r>
              <a:rPr sz="2000" b="1" dirty="0">
                <a:latin typeface="Arial"/>
                <a:cs typeface="Arial"/>
              </a:rPr>
              <a:t>of </a:t>
            </a:r>
            <a:r>
              <a:rPr sz="2000" b="1" spc="-5" dirty="0">
                <a:latin typeface="Arial"/>
                <a:cs typeface="Arial"/>
              </a:rPr>
              <a:t>Basic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Computer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680"/>
              </a:spcBef>
              <a:buChar char="•"/>
              <a:tabLst>
                <a:tab pos="170180" algn="l"/>
              </a:tabLst>
            </a:pPr>
            <a:r>
              <a:rPr sz="2000" b="1" spc="-5" dirty="0">
                <a:latin typeface="Arial"/>
                <a:cs typeface="Arial"/>
              </a:rPr>
              <a:t>Design </a:t>
            </a:r>
            <a:r>
              <a:rPr sz="2000" b="1" dirty="0">
                <a:latin typeface="Arial"/>
                <a:cs typeface="Arial"/>
              </a:rPr>
              <a:t>of Accumulator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Logic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  <a:tabLst>
                <a:tab pos="1904364" algn="l"/>
                <a:tab pos="2851785" algn="l"/>
              </a:tabLst>
            </a:pPr>
            <a:r>
              <a:rPr spc="-5" dirty="0"/>
              <a:t>C</a:t>
            </a:r>
            <a:r>
              <a:rPr spc="-15" dirty="0"/>
              <a:t>O</a:t>
            </a:r>
            <a:r>
              <a:rPr spc="-5" dirty="0"/>
              <a:t>MM</a:t>
            </a:r>
            <a:r>
              <a:rPr spc="-20" dirty="0"/>
              <a:t>O</a:t>
            </a:r>
            <a:r>
              <a:rPr spc="-5" dirty="0"/>
              <a:t>N</a:t>
            </a:r>
            <a:r>
              <a:rPr dirty="0"/>
              <a:t>	</a:t>
            </a:r>
            <a:r>
              <a:rPr spc="-5" dirty="0"/>
              <a:t>BUS</a:t>
            </a:r>
            <a:r>
              <a:rPr dirty="0"/>
              <a:t>	</a:t>
            </a:r>
            <a:r>
              <a:rPr spc="-5" dirty="0"/>
              <a:t>S</a:t>
            </a:r>
            <a:r>
              <a:rPr spc="-20" dirty="0"/>
              <a:t>Y</a:t>
            </a:r>
            <a:r>
              <a:rPr spc="-5" dirty="0"/>
              <a:t>S</a:t>
            </a:r>
            <a:r>
              <a:rPr spc="-20" dirty="0"/>
              <a:t>T</a:t>
            </a:r>
            <a:r>
              <a:rPr spc="-5" dirty="0"/>
              <a:t>EM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10473" y="4318"/>
            <a:ext cx="837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Registers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168" y="1840230"/>
            <a:ext cx="7418705" cy="12458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5080" indent="-28638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registers in the Basic Computer are connected using</a:t>
            </a:r>
            <a:r>
              <a:rPr sz="2000" b="1" spc="-1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  </a:t>
            </a:r>
            <a:r>
              <a:rPr sz="2000" b="1" spc="-5" dirty="0">
                <a:latin typeface="Arial"/>
                <a:cs typeface="Arial"/>
              </a:rPr>
              <a:t>bus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ts val="2280"/>
              </a:lnSpc>
              <a:spcBef>
                <a:spcPts val="4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This </a:t>
            </a:r>
            <a:r>
              <a:rPr sz="2000" b="1" spc="-5" dirty="0">
                <a:latin typeface="Arial"/>
                <a:cs typeface="Arial"/>
              </a:rPr>
              <a:t>gives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savings </a:t>
            </a:r>
            <a:r>
              <a:rPr sz="2000" b="1" dirty="0">
                <a:latin typeface="Arial"/>
                <a:cs typeface="Arial"/>
              </a:rPr>
              <a:t>in circuitry </a:t>
            </a:r>
            <a:r>
              <a:rPr sz="2000" b="1" spc="-10" dirty="0">
                <a:latin typeface="Arial"/>
                <a:cs typeface="Arial"/>
              </a:rPr>
              <a:t>over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complete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connections </a:t>
            </a:r>
            <a:r>
              <a:rPr sz="2000" b="1" spc="5" dirty="0">
                <a:latin typeface="Arial"/>
                <a:cs typeface="Arial"/>
              </a:rPr>
              <a:t>between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registers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698" y="0"/>
            <a:ext cx="6683375" cy="7150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4329430" algn="l"/>
              </a:tabLst>
            </a:pPr>
            <a:r>
              <a:rPr sz="2100" i="1" baseline="3968" dirty="0">
                <a:solidFill>
                  <a:srgbClr val="000000"/>
                </a:solidFill>
                <a:latin typeface="Arial"/>
                <a:cs typeface="Arial"/>
              </a:rPr>
              <a:t>Basic </a:t>
            </a:r>
            <a:r>
              <a:rPr sz="2100" i="1" spc="-7" baseline="3968" dirty="0">
                <a:solidFill>
                  <a:srgbClr val="000000"/>
                </a:solidFill>
                <a:latin typeface="Arial"/>
                <a:cs typeface="Arial"/>
              </a:rPr>
              <a:t>Computer </a:t>
            </a:r>
            <a:r>
              <a:rPr sz="2100" i="1" baseline="3968" dirty="0">
                <a:solidFill>
                  <a:srgbClr val="000000"/>
                </a:solidFill>
                <a:latin typeface="Arial"/>
                <a:cs typeface="Arial"/>
              </a:rPr>
              <a:t>Organization</a:t>
            </a:r>
            <a:r>
              <a:rPr sz="2100" i="1" spc="-127" baseline="3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i="1" baseline="3968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2100" i="1" spc="-7" baseline="39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i="1" baseline="3968" dirty="0">
                <a:solidFill>
                  <a:srgbClr val="000000"/>
                </a:solidFill>
                <a:latin typeface="Arial"/>
                <a:cs typeface="Arial"/>
              </a:rPr>
              <a:t>Design	</a:t>
            </a:r>
            <a:r>
              <a:rPr sz="1400" spc="-75" dirty="0">
                <a:solidFill>
                  <a:srgbClr val="000000"/>
                </a:solidFill>
              </a:rPr>
              <a:t>11</a:t>
            </a:r>
            <a:endParaRPr sz="1400">
              <a:latin typeface="Arial"/>
              <a:cs typeface="Arial"/>
            </a:endParaRPr>
          </a:p>
          <a:p>
            <a:pPr marL="2407920">
              <a:lnSpc>
                <a:spcPct val="100000"/>
              </a:lnSpc>
              <a:spcBef>
                <a:spcPts val="254"/>
              </a:spcBef>
              <a:tabLst>
                <a:tab pos="4264025" algn="l"/>
                <a:tab pos="5211445" algn="l"/>
              </a:tabLst>
            </a:pPr>
            <a:r>
              <a:rPr spc="-5" dirty="0"/>
              <a:t>C</a:t>
            </a:r>
            <a:r>
              <a:rPr spc="-15" dirty="0"/>
              <a:t>O</a:t>
            </a:r>
            <a:r>
              <a:rPr spc="-5" dirty="0"/>
              <a:t>MM</a:t>
            </a:r>
            <a:r>
              <a:rPr spc="-20" dirty="0"/>
              <a:t>O</a:t>
            </a:r>
            <a:r>
              <a:rPr spc="-5" dirty="0"/>
              <a:t>N</a:t>
            </a:r>
            <a:r>
              <a:rPr dirty="0"/>
              <a:t>	</a:t>
            </a:r>
            <a:r>
              <a:rPr spc="-5" dirty="0"/>
              <a:t>BUS</a:t>
            </a:r>
            <a:r>
              <a:rPr dirty="0"/>
              <a:t>	</a:t>
            </a:r>
            <a:r>
              <a:rPr spc="-5" dirty="0"/>
              <a:t>S</a:t>
            </a:r>
            <a:r>
              <a:rPr spc="-20" dirty="0"/>
              <a:t>Y</a:t>
            </a:r>
            <a:r>
              <a:rPr spc="-5" dirty="0"/>
              <a:t>S</a:t>
            </a:r>
            <a:r>
              <a:rPr spc="-20" dirty="0"/>
              <a:t>T</a:t>
            </a:r>
            <a:r>
              <a:rPr spc="-5" dirty="0"/>
              <a:t>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10473" y="4318"/>
            <a:ext cx="837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Registers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07101" y="828675"/>
            <a:ext cx="249174" cy="74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7101" y="939800"/>
            <a:ext cx="249174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7101" y="1047750"/>
            <a:ext cx="249174" cy="74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17414" y="771271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1638" y="985520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S0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61101" y="831850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0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9925" y="1190625"/>
            <a:ext cx="175260" cy="5130165"/>
          </a:xfrm>
          <a:custGeom>
            <a:avLst/>
            <a:gdLst/>
            <a:ahLst/>
            <a:cxnLst/>
            <a:rect l="l" t="t" r="r" b="b"/>
            <a:pathLst>
              <a:path w="175260" h="5130165">
                <a:moveTo>
                  <a:pt x="0" y="0"/>
                </a:moveTo>
                <a:lnTo>
                  <a:pt x="174751" y="0"/>
                </a:lnTo>
                <a:lnTo>
                  <a:pt x="174751" y="512959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38926" y="1185925"/>
            <a:ext cx="0" cy="5289550"/>
          </a:xfrm>
          <a:custGeom>
            <a:avLst/>
            <a:gdLst/>
            <a:ahLst/>
            <a:cxnLst/>
            <a:rect l="l" t="t" r="r" b="b"/>
            <a:pathLst>
              <a:path h="5289550">
                <a:moveTo>
                  <a:pt x="0" y="0"/>
                </a:moveTo>
                <a:lnTo>
                  <a:pt x="0" y="52894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4100" y="830325"/>
            <a:ext cx="157480" cy="347980"/>
          </a:xfrm>
          <a:custGeom>
            <a:avLst/>
            <a:gdLst/>
            <a:ahLst/>
            <a:cxnLst/>
            <a:rect l="l" t="t" r="r" b="b"/>
            <a:pathLst>
              <a:path w="157479" h="347980">
                <a:moveTo>
                  <a:pt x="0" y="347979"/>
                </a:moveTo>
                <a:lnTo>
                  <a:pt x="157352" y="347979"/>
                </a:lnTo>
                <a:lnTo>
                  <a:pt x="157352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17414" y="877570"/>
            <a:ext cx="9569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5320" algn="l"/>
              </a:tabLst>
            </a:pPr>
            <a:r>
              <a:rPr sz="1200" b="1" spc="-5" dirty="0">
                <a:latin typeface="Arial"/>
                <a:cs typeface="Arial"/>
              </a:rPr>
              <a:t>S1	Bus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6526" y="1152525"/>
            <a:ext cx="1389380" cy="4159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360680" marR="211454" indent="-93980">
              <a:lnSpc>
                <a:spcPct val="74700"/>
              </a:lnSpc>
              <a:spcBef>
                <a:spcPts val="900"/>
              </a:spcBef>
            </a:pPr>
            <a:r>
              <a:rPr sz="1200" b="1" spc="-5" dirty="0">
                <a:latin typeface="Arial"/>
                <a:cs typeface="Arial"/>
              </a:rPr>
              <a:t>Memory</a:t>
            </a:r>
            <a:r>
              <a:rPr sz="1200" b="1" spc="-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unit  </a:t>
            </a:r>
            <a:r>
              <a:rPr sz="1200" b="1" spc="-5" dirty="0">
                <a:latin typeface="Arial"/>
                <a:cs typeface="Arial"/>
              </a:rPr>
              <a:t>4096 x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13784" y="2265426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LD INR</a:t>
            </a:r>
            <a:r>
              <a:rPr sz="1200" b="1" spc="2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CLR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30951" y="1266825"/>
            <a:ext cx="106299" cy="73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0351" y="1311275"/>
            <a:ext cx="1000125" cy="0"/>
          </a:xfrm>
          <a:custGeom>
            <a:avLst/>
            <a:gdLst/>
            <a:ahLst/>
            <a:cxnLst/>
            <a:rect l="l" t="t" r="r" b="b"/>
            <a:pathLst>
              <a:path w="1000125">
                <a:moveTo>
                  <a:pt x="0" y="0"/>
                </a:moveTo>
                <a:lnTo>
                  <a:pt x="10001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93309" y="1479296"/>
            <a:ext cx="631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Address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46701" y="1436750"/>
            <a:ext cx="106299" cy="72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37125" y="1473200"/>
            <a:ext cx="610235" cy="581660"/>
          </a:xfrm>
          <a:custGeom>
            <a:avLst/>
            <a:gdLst/>
            <a:ahLst/>
            <a:cxnLst/>
            <a:rect l="l" t="t" r="r" b="b"/>
            <a:pathLst>
              <a:path w="610235" h="581660">
                <a:moveTo>
                  <a:pt x="0" y="0"/>
                </a:moveTo>
                <a:lnTo>
                  <a:pt x="609726" y="0"/>
                </a:lnTo>
                <a:lnTo>
                  <a:pt x="609726" y="5814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8876" y="157480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56508" y="1703323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7075" algn="l"/>
              </a:tabLst>
            </a:pPr>
            <a:r>
              <a:rPr sz="1200" b="1" spc="-20" dirty="0">
                <a:latin typeface="Arial"/>
                <a:cs typeface="Arial"/>
              </a:rPr>
              <a:t>W</a:t>
            </a:r>
            <a:r>
              <a:rPr sz="1200" b="1" spc="-5" dirty="0">
                <a:latin typeface="Arial"/>
                <a:cs typeface="Arial"/>
              </a:rPr>
              <a:t>rite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5" dirty="0">
                <a:latin typeface="Arial"/>
                <a:cs typeface="Arial"/>
              </a:rPr>
              <a:t>Re</a:t>
            </a:r>
            <a:r>
              <a:rPr sz="1200" b="1" dirty="0">
                <a:latin typeface="Arial"/>
                <a:cs typeface="Arial"/>
              </a:rPr>
              <a:t>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98926" y="1960562"/>
            <a:ext cx="1252855" cy="195580"/>
          </a:xfrm>
          <a:custGeom>
            <a:avLst/>
            <a:gdLst/>
            <a:ahLst/>
            <a:cxnLst/>
            <a:rect l="l" t="t" r="r" b="b"/>
            <a:pathLst>
              <a:path w="1252854" h="195580">
                <a:moveTo>
                  <a:pt x="0" y="195262"/>
                </a:moveTo>
                <a:lnTo>
                  <a:pt x="1252537" y="195262"/>
                </a:lnTo>
                <a:lnTo>
                  <a:pt x="1252537" y="0"/>
                </a:lnTo>
                <a:lnTo>
                  <a:pt x="0" y="0"/>
                </a:lnTo>
                <a:lnTo>
                  <a:pt x="0" y="195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3901" y="2160651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6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0926" y="2155825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4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70425" y="2165350"/>
            <a:ext cx="497205" cy="116205"/>
          </a:xfrm>
          <a:custGeom>
            <a:avLst/>
            <a:gdLst/>
            <a:ahLst/>
            <a:cxnLst/>
            <a:rect l="l" t="t" r="r" b="b"/>
            <a:pathLst>
              <a:path w="497204" h="116205">
                <a:moveTo>
                  <a:pt x="0" y="0"/>
                </a:moveTo>
                <a:lnTo>
                  <a:pt x="0" y="116204"/>
                </a:lnTo>
                <a:lnTo>
                  <a:pt x="497077" y="11620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35650" y="2027173"/>
            <a:ext cx="107950" cy="73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5276" y="2063750"/>
            <a:ext cx="981075" cy="0"/>
          </a:xfrm>
          <a:custGeom>
            <a:avLst/>
            <a:gdLst/>
            <a:ahLst/>
            <a:cxnLst/>
            <a:rect l="l" t="t" r="r" b="b"/>
            <a:pathLst>
              <a:path w="981075">
                <a:moveTo>
                  <a:pt x="0" y="0"/>
                </a:moveTo>
                <a:lnTo>
                  <a:pt x="9810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094734" y="1938274"/>
            <a:ext cx="2724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5" dirty="0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08576" y="2092325"/>
            <a:ext cx="137160" cy="49530"/>
          </a:xfrm>
          <a:custGeom>
            <a:avLst/>
            <a:gdLst/>
            <a:ahLst/>
            <a:cxnLst/>
            <a:rect l="l" t="t" r="r" b="b"/>
            <a:pathLst>
              <a:path w="137160" h="49530">
                <a:moveTo>
                  <a:pt x="0" y="49529"/>
                </a:moveTo>
                <a:lnTo>
                  <a:pt x="68325" y="0"/>
                </a:lnTo>
                <a:lnTo>
                  <a:pt x="136651" y="4952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626358" y="2821051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LD INR</a:t>
            </a:r>
            <a:r>
              <a:rPr sz="1200" b="1" spc="2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CLR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98926" y="2519298"/>
            <a:ext cx="1252855" cy="203200"/>
          </a:xfrm>
          <a:custGeom>
            <a:avLst/>
            <a:gdLst/>
            <a:ahLst/>
            <a:cxnLst/>
            <a:rect l="l" t="t" r="r" b="b"/>
            <a:pathLst>
              <a:path w="1252854" h="203200">
                <a:moveTo>
                  <a:pt x="0" y="203200"/>
                </a:moveTo>
                <a:lnTo>
                  <a:pt x="1252537" y="203200"/>
                </a:lnTo>
                <a:lnTo>
                  <a:pt x="1252537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33901" y="272732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60926" y="272732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70425" y="2733675"/>
            <a:ext cx="486409" cy="105410"/>
          </a:xfrm>
          <a:custGeom>
            <a:avLst/>
            <a:gdLst/>
            <a:ahLst/>
            <a:cxnLst/>
            <a:rect l="l" t="t" r="r" b="b"/>
            <a:pathLst>
              <a:path w="486410" h="105410">
                <a:moveTo>
                  <a:pt x="0" y="0"/>
                </a:moveTo>
                <a:lnTo>
                  <a:pt x="0" y="105155"/>
                </a:lnTo>
                <a:lnTo>
                  <a:pt x="485901" y="10515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94734" y="2506726"/>
            <a:ext cx="2730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PC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03750" y="2659126"/>
            <a:ext cx="135255" cy="59055"/>
          </a:xfrm>
          <a:custGeom>
            <a:avLst/>
            <a:gdLst/>
            <a:ahLst/>
            <a:cxnLst/>
            <a:rect l="l" t="t" r="r" b="b"/>
            <a:pathLst>
              <a:path w="135254" h="59055">
                <a:moveTo>
                  <a:pt x="0" y="59054"/>
                </a:moveTo>
                <a:lnTo>
                  <a:pt x="67563" y="0"/>
                </a:lnTo>
                <a:lnTo>
                  <a:pt x="135127" y="5905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502533" y="3443478"/>
            <a:ext cx="1059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900" algn="l"/>
              </a:tabLst>
            </a:pPr>
            <a:r>
              <a:rPr sz="1200" b="1" spc="-5" dirty="0">
                <a:latin typeface="Arial"/>
                <a:cs typeface="Arial"/>
              </a:rPr>
              <a:t>LD	INR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CLR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89376" y="3119437"/>
            <a:ext cx="1446530" cy="205104"/>
          </a:xfrm>
          <a:custGeom>
            <a:avLst/>
            <a:gdLst/>
            <a:ahLst/>
            <a:cxnLst/>
            <a:rect l="l" t="t" r="r" b="b"/>
            <a:pathLst>
              <a:path w="1446529" h="205104">
                <a:moveTo>
                  <a:pt x="0" y="204787"/>
                </a:moveTo>
                <a:lnTo>
                  <a:pt x="1446149" y="204787"/>
                </a:lnTo>
                <a:lnTo>
                  <a:pt x="1446149" y="0"/>
                </a:lnTo>
                <a:lnTo>
                  <a:pt x="0" y="0"/>
                </a:lnTo>
                <a:lnTo>
                  <a:pt x="0" y="2047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76701" y="3333750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43400" y="332905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54550" y="3333750"/>
            <a:ext cx="508634" cy="106680"/>
          </a:xfrm>
          <a:custGeom>
            <a:avLst/>
            <a:gdLst/>
            <a:ahLst/>
            <a:cxnLst/>
            <a:rect l="l" t="t" r="r" b="b"/>
            <a:pathLst>
              <a:path w="508635" h="106679">
                <a:moveTo>
                  <a:pt x="0" y="0"/>
                </a:moveTo>
                <a:lnTo>
                  <a:pt x="0" y="106679"/>
                </a:lnTo>
                <a:lnTo>
                  <a:pt x="508126" y="10667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971035" y="3106877"/>
            <a:ext cx="2819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DR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86351" y="3262376"/>
            <a:ext cx="135255" cy="55880"/>
          </a:xfrm>
          <a:custGeom>
            <a:avLst/>
            <a:gdLst/>
            <a:ahLst/>
            <a:cxnLst/>
            <a:rect l="l" t="t" r="r" b="b"/>
            <a:pathLst>
              <a:path w="135254" h="55879">
                <a:moveTo>
                  <a:pt x="0" y="55879"/>
                </a:moveTo>
                <a:lnTo>
                  <a:pt x="67437" y="0"/>
                </a:lnTo>
                <a:lnTo>
                  <a:pt x="135000" y="558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483609" y="4208779"/>
            <a:ext cx="1059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2900" algn="l"/>
              </a:tabLst>
            </a:pPr>
            <a:r>
              <a:rPr sz="1200" b="1" spc="-5" dirty="0">
                <a:latin typeface="Arial"/>
                <a:cs typeface="Arial"/>
              </a:rPr>
              <a:t>LD	INR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CLR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371850" y="3895661"/>
            <a:ext cx="1446530" cy="205104"/>
          </a:xfrm>
          <a:custGeom>
            <a:avLst/>
            <a:gdLst/>
            <a:ahLst/>
            <a:cxnLst/>
            <a:rect l="l" t="t" r="r" b="b"/>
            <a:pathLst>
              <a:path w="1446529" h="205104">
                <a:moveTo>
                  <a:pt x="0" y="204787"/>
                </a:moveTo>
                <a:lnTo>
                  <a:pt x="1446276" y="204787"/>
                </a:lnTo>
                <a:lnTo>
                  <a:pt x="1446276" y="0"/>
                </a:lnTo>
                <a:lnTo>
                  <a:pt x="0" y="0"/>
                </a:lnTo>
                <a:lnTo>
                  <a:pt x="0" y="2047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43350" y="410845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4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26001" y="410044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4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37151" y="4108450"/>
            <a:ext cx="508634" cy="108585"/>
          </a:xfrm>
          <a:custGeom>
            <a:avLst/>
            <a:gdLst/>
            <a:ahLst/>
            <a:cxnLst/>
            <a:rect l="l" t="t" r="r" b="b"/>
            <a:pathLst>
              <a:path w="508635" h="108585">
                <a:moveTo>
                  <a:pt x="0" y="0"/>
                </a:moveTo>
                <a:lnTo>
                  <a:pt x="0" y="108331"/>
                </a:lnTo>
                <a:lnTo>
                  <a:pt x="508126" y="10833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935984" y="3883533"/>
            <a:ext cx="272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latin typeface="Arial"/>
                <a:cs typeface="Arial"/>
              </a:rPr>
              <a:t>AC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570476" y="4040123"/>
            <a:ext cx="135255" cy="59690"/>
          </a:xfrm>
          <a:custGeom>
            <a:avLst/>
            <a:gdLst/>
            <a:ahLst/>
            <a:cxnLst/>
            <a:rect l="l" t="t" r="r" b="b"/>
            <a:pathLst>
              <a:path w="135254" h="59689">
                <a:moveTo>
                  <a:pt x="0" y="59181"/>
                </a:moveTo>
                <a:lnTo>
                  <a:pt x="67437" y="0"/>
                </a:lnTo>
                <a:lnTo>
                  <a:pt x="135000" y="5918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85975" y="3725926"/>
            <a:ext cx="3425825" cy="0"/>
          </a:xfrm>
          <a:custGeom>
            <a:avLst/>
            <a:gdLst/>
            <a:ahLst/>
            <a:cxnLst/>
            <a:rect l="l" t="t" r="r" b="b"/>
            <a:pathLst>
              <a:path w="3425825">
                <a:moveTo>
                  <a:pt x="0" y="0"/>
                </a:moveTo>
                <a:lnTo>
                  <a:pt x="34258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35650" y="2574925"/>
            <a:ext cx="107950" cy="745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75276" y="2621026"/>
            <a:ext cx="981075" cy="0"/>
          </a:xfrm>
          <a:custGeom>
            <a:avLst/>
            <a:gdLst/>
            <a:ahLst/>
            <a:cxnLst/>
            <a:rect l="l" t="t" r="r" b="b"/>
            <a:pathLst>
              <a:path w="981075">
                <a:moveTo>
                  <a:pt x="0" y="0"/>
                </a:moveTo>
                <a:lnTo>
                  <a:pt x="9810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42000" y="3186048"/>
            <a:ext cx="106425" cy="74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57750" y="3232150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>
                <a:moveTo>
                  <a:pt x="0" y="0"/>
                </a:moveTo>
                <a:lnTo>
                  <a:pt x="98272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24601" y="3957573"/>
            <a:ext cx="107950" cy="73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35525" y="3997325"/>
            <a:ext cx="987425" cy="0"/>
          </a:xfrm>
          <a:custGeom>
            <a:avLst/>
            <a:gdLst/>
            <a:ahLst/>
            <a:cxnLst/>
            <a:rect l="l" t="t" r="r" b="b"/>
            <a:pathLst>
              <a:path w="987425">
                <a:moveTo>
                  <a:pt x="0" y="0"/>
                </a:moveTo>
                <a:lnTo>
                  <a:pt x="9874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278126" y="3789298"/>
            <a:ext cx="535305" cy="533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25"/>
              </a:spcBef>
            </a:pPr>
            <a:r>
              <a:rPr sz="1200" b="1" spc="-15" dirty="0">
                <a:latin typeface="Arial"/>
                <a:cs typeface="Arial"/>
              </a:rPr>
              <a:t>ALU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42030" y="3738753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794000" y="3748087"/>
            <a:ext cx="433450" cy="2174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62376" y="3967098"/>
            <a:ext cx="106299" cy="730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98826" y="3994150"/>
            <a:ext cx="481330" cy="3175"/>
          </a:xfrm>
          <a:custGeom>
            <a:avLst/>
            <a:gdLst/>
            <a:ahLst/>
            <a:cxnLst/>
            <a:rect l="l" t="t" r="r" b="b"/>
            <a:pathLst>
              <a:path w="481329" h="3175">
                <a:moveTo>
                  <a:pt x="0" y="0"/>
                </a:moveTo>
                <a:lnTo>
                  <a:pt x="480949" y="31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76526" y="3854450"/>
            <a:ext cx="106680" cy="73025"/>
          </a:xfrm>
          <a:custGeom>
            <a:avLst/>
            <a:gdLst/>
            <a:ahLst/>
            <a:cxnLst/>
            <a:rect l="l" t="t" r="r" b="b"/>
            <a:pathLst>
              <a:path w="106680" h="73025">
                <a:moveTo>
                  <a:pt x="9017" y="0"/>
                </a:moveTo>
                <a:lnTo>
                  <a:pt x="5072" y="8917"/>
                </a:lnTo>
                <a:lnTo>
                  <a:pt x="2222" y="18097"/>
                </a:lnTo>
                <a:lnTo>
                  <a:pt x="515" y="27467"/>
                </a:lnTo>
                <a:lnTo>
                  <a:pt x="0" y="36956"/>
                </a:lnTo>
                <a:lnTo>
                  <a:pt x="543" y="46235"/>
                </a:lnTo>
                <a:lnTo>
                  <a:pt x="2159" y="55371"/>
                </a:lnTo>
                <a:lnTo>
                  <a:pt x="4822" y="64317"/>
                </a:lnTo>
                <a:lnTo>
                  <a:pt x="8509" y="73025"/>
                </a:lnTo>
                <a:lnTo>
                  <a:pt x="106299" y="36956"/>
                </a:lnTo>
                <a:lnTo>
                  <a:pt x="9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85975" y="389255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4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43100" y="4019550"/>
            <a:ext cx="339725" cy="745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76526" y="4184650"/>
            <a:ext cx="106680" cy="74930"/>
          </a:xfrm>
          <a:custGeom>
            <a:avLst/>
            <a:gdLst/>
            <a:ahLst/>
            <a:cxnLst/>
            <a:rect l="l" t="t" r="r" b="b"/>
            <a:pathLst>
              <a:path w="106680" h="74929">
                <a:moveTo>
                  <a:pt x="9017" y="0"/>
                </a:moveTo>
                <a:lnTo>
                  <a:pt x="5072" y="9110"/>
                </a:lnTo>
                <a:lnTo>
                  <a:pt x="2222" y="18494"/>
                </a:lnTo>
                <a:lnTo>
                  <a:pt x="515" y="28092"/>
                </a:lnTo>
                <a:lnTo>
                  <a:pt x="0" y="37845"/>
                </a:lnTo>
                <a:lnTo>
                  <a:pt x="543" y="47259"/>
                </a:lnTo>
                <a:lnTo>
                  <a:pt x="2159" y="56578"/>
                </a:lnTo>
                <a:lnTo>
                  <a:pt x="4822" y="65706"/>
                </a:lnTo>
                <a:lnTo>
                  <a:pt x="8509" y="74549"/>
                </a:lnTo>
                <a:lnTo>
                  <a:pt x="106299" y="37845"/>
                </a:lnTo>
                <a:lnTo>
                  <a:pt x="9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85975" y="4221098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4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74926" y="3711575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3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074926" y="4206875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81276" y="4443348"/>
            <a:ext cx="3411854" cy="0"/>
          </a:xfrm>
          <a:custGeom>
            <a:avLst/>
            <a:gdLst/>
            <a:ahLst/>
            <a:cxnLst/>
            <a:rect l="l" t="t" r="r" b="b"/>
            <a:pathLst>
              <a:path w="3411854">
                <a:moveTo>
                  <a:pt x="0" y="0"/>
                </a:moveTo>
                <a:lnTo>
                  <a:pt x="34114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68900" y="2059051"/>
            <a:ext cx="0" cy="4116704"/>
          </a:xfrm>
          <a:custGeom>
            <a:avLst/>
            <a:gdLst/>
            <a:ahLst/>
            <a:cxnLst/>
            <a:rect l="l" t="t" r="r" b="b"/>
            <a:pathLst>
              <a:path h="4116704">
                <a:moveTo>
                  <a:pt x="0" y="0"/>
                </a:moveTo>
                <a:lnTo>
                  <a:pt x="0" y="41163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00751" y="3236848"/>
            <a:ext cx="0" cy="494030"/>
          </a:xfrm>
          <a:custGeom>
            <a:avLst/>
            <a:gdLst/>
            <a:ahLst/>
            <a:cxnLst/>
            <a:rect l="l" t="t" r="r" b="b"/>
            <a:pathLst>
              <a:path h="494029">
                <a:moveTo>
                  <a:pt x="0" y="0"/>
                </a:moveTo>
                <a:lnTo>
                  <a:pt x="0" y="4937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8526" y="4002023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6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3371850" y="4556125"/>
            <a:ext cx="869950" cy="2032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262255">
              <a:lnSpc>
                <a:spcPts val="159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INPR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371850" y="4870450"/>
            <a:ext cx="1446530" cy="203200"/>
          </a:xfrm>
          <a:custGeom>
            <a:avLst/>
            <a:gdLst/>
            <a:ahLst/>
            <a:cxnLst/>
            <a:rect l="l" t="t" r="r" b="b"/>
            <a:pathLst>
              <a:path w="1446529" h="203200">
                <a:moveTo>
                  <a:pt x="0" y="203200"/>
                </a:moveTo>
                <a:lnTo>
                  <a:pt x="1446276" y="203200"/>
                </a:lnTo>
                <a:lnTo>
                  <a:pt x="1446276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37151" y="5084698"/>
            <a:ext cx="519430" cy="105410"/>
          </a:xfrm>
          <a:custGeom>
            <a:avLst/>
            <a:gdLst/>
            <a:ahLst/>
            <a:cxnLst/>
            <a:rect l="l" t="t" r="r" b="b"/>
            <a:pathLst>
              <a:path w="519429" h="105410">
                <a:moveTo>
                  <a:pt x="0" y="0"/>
                </a:moveTo>
                <a:lnTo>
                  <a:pt x="0" y="105282"/>
                </a:lnTo>
                <a:lnTo>
                  <a:pt x="519175" y="105282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935984" y="4858639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Arial"/>
                <a:cs typeface="Arial"/>
              </a:rPr>
              <a:t>IR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64126" y="5010150"/>
            <a:ext cx="135255" cy="59055"/>
          </a:xfrm>
          <a:custGeom>
            <a:avLst/>
            <a:gdLst/>
            <a:ahLst/>
            <a:cxnLst/>
            <a:rect l="l" t="t" r="r" b="b"/>
            <a:pathLst>
              <a:path w="135254" h="59054">
                <a:moveTo>
                  <a:pt x="0" y="59055"/>
                </a:moveTo>
                <a:lnTo>
                  <a:pt x="67437" y="0"/>
                </a:lnTo>
                <a:lnTo>
                  <a:pt x="135000" y="5905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483609" y="5132958"/>
            <a:ext cx="22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389376" y="5335587"/>
            <a:ext cx="1446530" cy="195580"/>
          </a:xfrm>
          <a:custGeom>
            <a:avLst/>
            <a:gdLst/>
            <a:ahLst/>
            <a:cxnLst/>
            <a:rect l="l" t="t" r="r" b="b"/>
            <a:pathLst>
              <a:path w="1446529" h="195579">
                <a:moveTo>
                  <a:pt x="0" y="195262"/>
                </a:moveTo>
                <a:lnTo>
                  <a:pt x="1446149" y="195262"/>
                </a:lnTo>
                <a:lnTo>
                  <a:pt x="1446149" y="0"/>
                </a:lnTo>
                <a:lnTo>
                  <a:pt x="0" y="0"/>
                </a:lnTo>
                <a:lnTo>
                  <a:pt x="0" y="195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76701" y="5530850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43400" y="553402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7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54550" y="5538851"/>
            <a:ext cx="508634" cy="116205"/>
          </a:xfrm>
          <a:custGeom>
            <a:avLst/>
            <a:gdLst/>
            <a:ahLst/>
            <a:cxnLst/>
            <a:rect l="l" t="t" r="r" b="b"/>
            <a:pathLst>
              <a:path w="508635" h="116204">
                <a:moveTo>
                  <a:pt x="0" y="0"/>
                </a:moveTo>
                <a:lnTo>
                  <a:pt x="0" y="116205"/>
                </a:lnTo>
                <a:lnTo>
                  <a:pt x="508126" y="1162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951859" y="5320665"/>
            <a:ext cx="261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TR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586351" y="5470525"/>
            <a:ext cx="135255" cy="49530"/>
          </a:xfrm>
          <a:custGeom>
            <a:avLst/>
            <a:gdLst/>
            <a:ahLst/>
            <a:cxnLst/>
            <a:rect l="l" t="t" r="r" b="b"/>
            <a:pathLst>
              <a:path w="135254" h="49529">
                <a:moveTo>
                  <a:pt x="0" y="49530"/>
                </a:moveTo>
                <a:lnTo>
                  <a:pt x="67437" y="0"/>
                </a:lnTo>
                <a:lnTo>
                  <a:pt x="135000" y="4953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06775" y="5864225"/>
            <a:ext cx="869950" cy="203200"/>
          </a:xfrm>
          <a:custGeom>
            <a:avLst/>
            <a:gdLst/>
            <a:ahLst/>
            <a:cxnLst/>
            <a:rect l="l" t="t" r="r" b="b"/>
            <a:pathLst>
              <a:path w="869950" h="203200">
                <a:moveTo>
                  <a:pt x="0" y="203200"/>
                </a:moveTo>
                <a:lnTo>
                  <a:pt x="869950" y="203200"/>
                </a:lnTo>
                <a:lnTo>
                  <a:pt x="86995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494659" y="5600324"/>
            <a:ext cx="1059180" cy="4902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  <a:tabLst>
                <a:tab pos="342900" algn="l"/>
              </a:tabLst>
            </a:pPr>
            <a:r>
              <a:rPr sz="1200" b="1" spc="-5" dirty="0">
                <a:latin typeface="Arial"/>
                <a:cs typeface="Arial"/>
              </a:rPr>
              <a:t>LD	INR</a:t>
            </a:r>
            <a:r>
              <a:rPr sz="1200" b="1" spc="2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CLR</a:t>
            </a:r>
            <a:endParaRPr sz="1200">
              <a:latin typeface="Arial"/>
              <a:cs typeface="Arial"/>
            </a:endParaRPr>
          </a:p>
          <a:p>
            <a:pPr marL="113664">
              <a:lnSpc>
                <a:spcPct val="100000"/>
              </a:lnSpc>
              <a:spcBef>
                <a:spcPts val="290"/>
              </a:spcBef>
            </a:pPr>
            <a:r>
              <a:rPr sz="1400" b="1" spc="-5" dirty="0">
                <a:latin typeface="Arial"/>
                <a:cs typeface="Arial"/>
              </a:rPr>
              <a:t>OUTR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592576" y="607377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64076" y="6076950"/>
            <a:ext cx="1207135" cy="107314"/>
          </a:xfrm>
          <a:custGeom>
            <a:avLst/>
            <a:gdLst/>
            <a:ahLst/>
            <a:cxnLst/>
            <a:rect l="l" t="t" r="r" b="b"/>
            <a:pathLst>
              <a:path w="1207135" h="107314">
                <a:moveTo>
                  <a:pt x="0" y="0"/>
                </a:moveTo>
                <a:lnTo>
                  <a:pt x="0" y="106730"/>
                </a:lnTo>
                <a:lnTo>
                  <a:pt x="1206627" y="10673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95750" y="6005512"/>
            <a:ext cx="124460" cy="57785"/>
          </a:xfrm>
          <a:custGeom>
            <a:avLst/>
            <a:gdLst/>
            <a:ahLst/>
            <a:cxnLst/>
            <a:rect l="l" t="t" r="r" b="b"/>
            <a:pathLst>
              <a:path w="124460" h="57785">
                <a:moveTo>
                  <a:pt x="0" y="57543"/>
                </a:moveTo>
                <a:lnTo>
                  <a:pt x="67690" y="0"/>
                </a:lnTo>
                <a:lnTo>
                  <a:pt x="123951" y="575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330190" y="5979363"/>
            <a:ext cx="44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955800" y="405130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4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39925" y="4667250"/>
            <a:ext cx="1431925" cy="0"/>
          </a:xfrm>
          <a:custGeom>
            <a:avLst/>
            <a:gdLst/>
            <a:ahLst/>
            <a:cxnLst/>
            <a:rect l="l" t="t" r="r" b="b"/>
            <a:pathLst>
              <a:path w="1431925">
                <a:moveTo>
                  <a:pt x="14319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86001" y="6326187"/>
            <a:ext cx="4143375" cy="0"/>
          </a:xfrm>
          <a:custGeom>
            <a:avLst/>
            <a:gdLst/>
            <a:ahLst/>
            <a:cxnLst/>
            <a:rect l="l" t="t" r="r" b="b"/>
            <a:pathLst>
              <a:path w="4143375">
                <a:moveTo>
                  <a:pt x="0" y="0"/>
                </a:moveTo>
                <a:lnTo>
                  <a:pt x="41433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11375" y="6489700"/>
            <a:ext cx="4511675" cy="0"/>
          </a:xfrm>
          <a:custGeom>
            <a:avLst/>
            <a:gdLst/>
            <a:ahLst/>
            <a:cxnLst/>
            <a:rect l="l" t="t" r="r" b="b"/>
            <a:pathLst>
              <a:path w="4511675">
                <a:moveTo>
                  <a:pt x="0" y="0"/>
                </a:moveTo>
                <a:lnTo>
                  <a:pt x="45116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080130" y="6122314"/>
            <a:ext cx="142367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42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LD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b="1" spc="-5" dirty="0">
                <a:latin typeface="Arial"/>
                <a:cs typeface="Arial"/>
              </a:rPr>
              <a:t>16-bit common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654550" y="6365875"/>
            <a:ext cx="107950" cy="730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56150" y="6402387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53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89175" y="6365875"/>
            <a:ext cx="106425" cy="730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84425" y="6402387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>
                <a:moveTo>
                  <a:pt x="0" y="0"/>
                </a:moveTo>
                <a:lnTo>
                  <a:pt x="4080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11375" y="846200"/>
            <a:ext cx="3175" cy="5648325"/>
          </a:xfrm>
          <a:custGeom>
            <a:avLst/>
            <a:gdLst/>
            <a:ahLst/>
            <a:cxnLst/>
            <a:rect l="l" t="t" r="r" b="b"/>
            <a:pathLst>
              <a:path w="3175" h="5648325">
                <a:moveTo>
                  <a:pt x="0" y="0"/>
                </a:moveTo>
                <a:lnTo>
                  <a:pt x="3175" y="564826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35401" y="1314450"/>
            <a:ext cx="106299" cy="74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6001" y="1360550"/>
            <a:ext cx="1548130" cy="0"/>
          </a:xfrm>
          <a:custGeom>
            <a:avLst/>
            <a:gdLst/>
            <a:ahLst/>
            <a:cxnLst/>
            <a:rect l="l" t="t" r="r" b="b"/>
            <a:pathLst>
              <a:path w="1548129">
                <a:moveTo>
                  <a:pt x="0" y="0"/>
                </a:moveTo>
                <a:lnTo>
                  <a:pt x="15477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87801" y="2017648"/>
            <a:ext cx="106299" cy="730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03400" y="2063750"/>
            <a:ext cx="1682750" cy="0"/>
          </a:xfrm>
          <a:custGeom>
            <a:avLst/>
            <a:gdLst/>
            <a:ahLst/>
            <a:cxnLst/>
            <a:rect l="l" t="t" r="r" b="b"/>
            <a:pathLst>
              <a:path w="1682750">
                <a:moveTo>
                  <a:pt x="0" y="0"/>
                </a:moveTo>
                <a:lnTo>
                  <a:pt x="1682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87801" y="2574925"/>
            <a:ext cx="106299" cy="745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03400" y="2621026"/>
            <a:ext cx="1682750" cy="0"/>
          </a:xfrm>
          <a:custGeom>
            <a:avLst/>
            <a:gdLst/>
            <a:ahLst/>
            <a:cxnLst/>
            <a:rect l="l" t="t" r="r" b="b"/>
            <a:pathLst>
              <a:path w="1682750">
                <a:moveTo>
                  <a:pt x="0" y="0"/>
                </a:moveTo>
                <a:lnTo>
                  <a:pt x="1682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78251" y="3186048"/>
            <a:ext cx="107950" cy="746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86001" y="3232150"/>
            <a:ext cx="1490980" cy="0"/>
          </a:xfrm>
          <a:custGeom>
            <a:avLst/>
            <a:gdLst/>
            <a:ahLst/>
            <a:cxnLst/>
            <a:rect l="l" t="t" r="r" b="b"/>
            <a:pathLst>
              <a:path w="1490979">
                <a:moveTo>
                  <a:pt x="0" y="0"/>
                </a:moveTo>
                <a:lnTo>
                  <a:pt x="14905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62376" y="4925948"/>
            <a:ext cx="106299" cy="746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86001" y="4972050"/>
            <a:ext cx="1475105" cy="0"/>
          </a:xfrm>
          <a:custGeom>
            <a:avLst/>
            <a:gdLst/>
            <a:ahLst/>
            <a:cxnLst/>
            <a:rect l="l" t="t" r="r" b="b"/>
            <a:pathLst>
              <a:path w="1475104">
                <a:moveTo>
                  <a:pt x="0" y="0"/>
                </a:moveTo>
                <a:lnTo>
                  <a:pt x="14747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78251" y="5392673"/>
            <a:ext cx="107950" cy="730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86001" y="5437251"/>
            <a:ext cx="1490980" cy="0"/>
          </a:xfrm>
          <a:custGeom>
            <a:avLst/>
            <a:gdLst/>
            <a:ahLst/>
            <a:cxnLst/>
            <a:rect l="l" t="t" r="r" b="b"/>
            <a:pathLst>
              <a:path w="1490979">
                <a:moveTo>
                  <a:pt x="0" y="0"/>
                </a:moveTo>
                <a:lnTo>
                  <a:pt x="14905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13176" y="5948362"/>
            <a:ext cx="106299" cy="746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03400" y="5991225"/>
            <a:ext cx="1513205" cy="0"/>
          </a:xfrm>
          <a:custGeom>
            <a:avLst/>
            <a:gdLst/>
            <a:ahLst/>
            <a:cxnLst/>
            <a:rect l="l" t="t" r="r" b="b"/>
            <a:pathLst>
              <a:path w="1513204">
                <a:moveTo>
                  <a:pt x="0" y="0"/>
                </a:moveTo>
                <a:lnTo>
                  <a:pt x="151295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5977890" y="120777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977890" y="195872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977890" y="251625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977890" y="312762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977890" y="390397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824601" y="4925948"/>
            <a:ext cx="107950" cy="746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24476" y="4972050"/>
            <a:ext cx="998855" cy="0"/>
          </a:xfrm>
          <a:custGeom>
            <a:avLst/>
            <a:gdLst/>
            <a:ahLst/>
            <a:cxnLst/>
            <a:rect l="l" t="t" r="r" b="b"/>
            <a:pathLst>
              <a:path w="998854">
                <a:moveTo>
                  <a:pt x="0" y="0"/>
                </a:moveTo>
                <a:lnTo>
                  <a:pt x="9984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35650" y="5395848"/>
            <a:ext cx="107950" cy="746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35525" y="5437251"/>
            <a:ext cx="1005205" cy="0"/>
          </a:xfrm>
          <a:custGeom>
            <a:avLst/>
            <a:gdLst/>
            <a:ahLst/>
            <a:cxnLst/>
            <a:rect l="l" t="t" r="r" b="b"/>
            <a:pathLst>
              <a:path w="1005204">
                <a:moveTo>
                  <a:pt x="0" y="0"/>
                </a:moveTo>
                <a:lnTo>
                  <a:pt x="100495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5977890" y="486778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977890" y="533476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605025" y="811276"/>
            <a:ext cx="182499" cy="808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73301" y="865250"/>
            <a:ext cx="3175" cy="5476875"/>
          </a:xfrm>
          <a:custGeom>
            <a:avLst/>
            <a:gdLst/>
            <a:ahLst/>
            <a:cxnLst/>
            <a:rect l="l" t="t" r="r" b="b"/>
            <a:pathLst>
              <a:path w="3175" h="5476875">
                <a:moveTo>
                  <a:pt x="0" y="0"/>
                </a:moveTo>
                <a:lnTo>
                  <a:pt x="3175" y="547681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53100" y="82550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29101" y="273367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722751" y="2160651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6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64026" y="158115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64051" y="5537200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575050" y="4114800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4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564001" y="5073650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932301" y="3327400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42" name="object 1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7910" y="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8" y="0"/>
            <a:ext cx="3336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 &amp;</a:t>
            </a:r>
            <a:r>
              <a:rPr sz="1400" b="1" i="1" spc="-1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0473" y="4318"/>
            <a:ext cx="837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Registers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287" y="5516562"/>
            <a:ext cx="8425180" cy="288925"/>
          </a:xfrm>
          <a:custGeom>
            <a:avLst/>
            <a:gdLst/>
            <a:ahLst/>
            <a:cxnLst/>
            <a:rect l="l" t="t" r="r" b="b"/>
            <a:pathLst>
              <a:path w="8425180" h="288925">
                <a:moveTo>
                  <a:pt x="0" y="288925"/>
                </a:moveTo>
                <a:lnTo>
                  <a:pt x="8424799" y="288925"/>
                </a:lnTo>
                <a:lnTo>
                  <a:pt x="8424799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9250" y="4724336"/>
            <a:ext cx="1152525" cy="287655"/>
          </a:xfrm>
          <a:custGeom>
            <a:avLst/>
            <a:gdLst/>
            <a:ahLst/>
            <a:cxnLst/>
            <a:rect l="l" t="t" r="r" b="b"/>
            <a:pathLst>
              <a:path w="1152525" h="287654">
                <a:moveTo>
                  <a:pt x="0" y="287337"/>
                </a:moveTo>
                <a:lnTo>
                  <a:pt x="1152525" y="287337"/>
                </a:lnTo>
                <a:lnTo>
                  <a:pt x="115252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2850" y="4291012"/>
            <a:ext cx="1079500" cy="287655"/>
          </a:xfrm>
          <a:custGeom>
            <a:avLst/>
            <a:gdLst/>
            <a:ahLst/>
            <a:cxnLst/>
            <a:rect l="l" t="t" r="r" b="b"/>
            <a:pathLst>
              <a:path w="1079500" h="287654">
                <a:moveTo>
                  <a:pt x="0" y="287337"/>
                </a:moveTo>
                <a:lnTo>
                  <a:pt x="1079500" y="287337"/>
                </a:lnTo>
                <a:lnTo>
                  <a:pt x="1079500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8101" y="3859212"/>
            <a:ext cx="1295400" cy="287655"/>
          </a:xfrm>
          <a:custGeom>
            <a:avLst/>
            <a:gdLst/>
            <a:ahLst/>
            <a:cxnLst/>
            <a:rect l="l" t="t" r="r" b="b"/>
            <a:pathLst>
              <a:path w="1295400" h="287654">
                <a:moveTo>
                  <a:pt x="0" y="287337"/>
                </a:moveTo>
                <a:lnTo>
                  <a:pt x="1295400" y="287337"/>
                </a:lnTo>
                <a:lnTo>
                  <a:pt x="1295400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4323" y="501167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876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876" y="441325"/>
                </a:lnTo>
                <a:lnTo>
                  <a:pt x="31876" y="428625"/>
                </a:lnTo>
                <a:close/>
              </a:path>
              <a:path w="76200" h="504825">
                <a:moveTo>
                  <a:pt x="44576" y="63500"/>
                </a:moveTo>
                <a:lnTo>
                  <a:pt x="31876" y="63500"/>
                </a:lnTo>
                <a:lnTo>
                  <a:pt x="31876" y="441325"/>
                </a:lnTo>
                <a:lnTo>
                  <a:pt x="44576" y="441325"/>
                </a:lnTo>
                <a:lnTo>
                  <a:pt x="44576" y="6350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576" y="428625"/>
                </a:lnTo>
                <a:lnTo>
                  <a:pt x="44576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  <a:path w="76200" h="504825">
                <a:moveTo>
                  <a:pt x="38100" y="0"/>
                </a:moveTo>
                <a:lnTo>
                  <a:pt x="0" y="76200"/>
                </a:lnTo>
                <a:lnTo>
                  <a:pt x="31876" y="76200"/>
                </a:lnTo>
                <a:lnTo>
                  <a:pt x="31876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4825">
                <a:moveTo>
                  <a:pt x="69850" y="63500"/>
                </a:moveTo>
                <a:lnTo>
                  <a:pt x="44576" y="63500"/>
                </a:lnTo>
                <a:lnTo>
                  <a:pt x="44576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9575" y="4579873"/>
            <a:ext cx="76200" cy="936625"/>
          </a:xfrm>
          <a:custGeom>
            <a:avLst/>
            <a:gdLst/>
            <a:ahLst/>
            <a:cxnLst/>
            <a:rect l="l" t="t" r="r" b="b"/>
            <a:pathLst>
              <a:path w="76200" h="936625">
                <a:moveTo>
                  <a:pt x="31750" y="860425"/>
                </a:moveTo>
                <a:lnTo>
                  <a:pt x="0" y="860425"/>
                </a:lnTo>
                <a:lnTo>
                  <a:pt x="38100" y="936625"/>
                </a:lnTo>
                <a:lnTo>
                  <a:pt x="69850" y="873125"/>
                </a:lnTo>
                <a:lnTo>
                  <a:pt x="31750" y="873125"/>
                </a:lnTo>
                <a:lnTo>
                  <a:pt x="31750" y="860425"/>
                </a:lnTo>
                <a:close/>
              </a:path>
              <a:path w="76200" h="936625">
                <a:moveTo>
                  <a:pt x="44450" y="63500"/>
                </a:moveTo>
                <a:lnTo>
                  <a:pt x="31750" y="63500"/>
                </a:lnTo>
                <a:lnTo>
                  <a:pt x="31750" y="873125"/>
                </a:lnTo>
                <a:lnTo>
                  <a:pt x="44450" y="873125"/>
                </a:lnTo>
                <a:lnTo>
                  <a:pt x="44450" y="63500"/>
                </a:lnTo>
                <a:close/>
              </a:path>
              <a:path w="76200" h="936625">
                <a:moveTo>
                  <a:pt x="76200" y="860425"/>
                </a:moveTo>
                <a:lnTo>
                  <a:pt x="44450" y="860425"/>
                </a:lnTo>
                <a:lnTo>
                  <a:pt x="44450" y="873125"/>
                </a:lnTo>
                <a:lnTo>
                  <a:pt x="69850" y="873125"/>
                </a:lnTo>
                <a:lnTo>
                  <a:pt x="76200" y="860425"/>
                </a:lnTo>
                <a:close/>
              </a:path>
              <a:path w="76200" h="936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36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6950" y="50116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2850" y="50116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8750" y="50116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5875" y="41480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1775" y="41480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7675" y="41480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7573" y="4148073"/>
            <a:ext cx="76200" cy="1368425"/>
          </a:xfrm>
          <a:custGeom>
            <a:avLst/>
            <a:gdLst/>
            <a:ahLst/>
            <a:cxnLst/>
            <a:rect l="l" t="t" r="r" b="b"/>
            <a:pathLst>
              <a:path w="76200" h="1368425">
                <a:moveTo>
                  <a:pt x="31750" y="1292225"/>
                </a:moveTo>
                <a:lnTo>
                  <a:pt x="0" y="1292225"/>
                </a:lnTo>
                <a:lnTo>
                  <a:pt x="38100" y="1368425"/>
                </a:lnTo>
                <a:lnTo>
                  <a:pt x="69850" y="1304925"/>
                </a:lnTo>
                <a:lnTo>
                  <a:pt x="31750" y="1304925"/>
                </a:lnTo>
                <a:lnTo>
                  <a:pt x="31750" y="1292225"/>
                </a:lnTo>
                <a:close/>
              </a:path>
              <a:path w="76200" h="1368425">
                <a:moveTo>
                  <a:pt x="44450" y="63500"/>
                </a:moveTo>
                <a:lnTo>
                  <a:pt x="31750" y="63500"/>
                </a:lnTo>
                <a:lnTo>
                  <a:pt x="31750" y="1304925"/>
                </a:lnTo>
                <a:lnTo>
                  <a:pt x="44450" y="1304925"/>
                </a:lnTo>
                <a:lnTo>
                  <a:pt x="44450" y="63500"/>
                </a:lnTo>
                <a:close/>
              </a:path>
              <a:path w="76200" h="1368425">
                <a:moveTo>
                  <a:pt x="76200" y="1292225"/>
                </a:moveTo>
                <a:lnTo>
                  <a:pt x="44450" y="1292225"/>
                </a:lnTo>
                <a:lnTo>
                  <a:pt x="44450" y="1304925"/>
                </a:lnTo>
                <a:lnTo>
                  <a:pt x="69850" y="1304925"/>
                </a:lnTo>
                <a:lnTo>
                  <a:pt x="76200" y="1292225"/>
                </a:lnTo>
                <a:close/>
              </a:path>
              <a:path w="76200" h="13684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3684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9475" y="3716401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5375" y="3716401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1275" y="3716401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2176" y="2779712"/>
            <a:ext cx="1381125" cy="287655"/>
          </a:xfrm>
          <a:custGeom>
            <a:avLst/>
            <a:gdLst/>
            <a:ahLst/>
            <a:cxnLst/>
            <a:rect l="l" t="t" r="r" b="b"/>
            <a:pathLst>
              <a:path w="1381125" h="287655">
                <a:moveTo>
                  <a:pt x="0" y="287337"/>
                </a:moveTo>
                <a:lnTo>
                  <a:pt x="1381125" y="287337"/>
                </a:lnTo>
                <a:lnTo>
                  <a:pt x="138112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83075" y="307492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8975" y="307492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4875" y="307492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92675" y="3062223"/>
            <a:ext cx="76200" cy="2447925"/>
          </a:xfrm>
          <a:custGeom>
            <a:avLst/>
            <a:gdLst/>
            <a:ahLst/>
            <a:cxnLst/>
            <a:rect l="l" t="t" r="r" b="b"/>
            <a:pathLst>
              <a:path w="76200" h="2447925">
                <a:moveTo>
                  <a:pt x="31750" y="2371725"/>
                </a:moveTo>
                <a:lnTo>
                  <a:pt x="0" y="2371725"/>
                </a:lnTo>
                <a:lnTo>
                  <a:pt x="38100" y="2447925"/>
                </a:lnTo>
                <a:lnTo>
                  <a:pt x="69786" y="2384552"/>
                </a:lnTo>
                <a:lnTo>
                  <a:pt x="31750" y="2384552"/>
                </a:lnTo>
                <a:lnTo>
                  <a:pt x="31750" y="2371725"/>
                </a:lnTo>
                <a:close/>
              </a:path>
              <a:path w="76200" h="2447925">
                <a:moveTo>
                  <a:pt x="44450" y="0"/>
                </a:moveTo>
                <a:lnTo>
                  <a:pt x="31750" y="0"/>
                </a:lnTo>
                <a:lnTo>
                  <a:pt x="31750" y="2384552"/>
                </a:lnTo>
                <a:lnTo>
                  <a:pt x="44450" y="2384552"/>
                </a:lnTo>
                <a:lnTo>
                  <a:pt x="44450" y="0"/>
                </a:lnTo>
                <a:close/>
              </a:path>
              <a:path w="76200" h="2447925">
                <a:moveTo>
                  <a:pt x="76200" y="2371725"/>
                </a:moveTo>
                <a:lnTo>
                  <a:pt x="44450" y="2371725"/>
                </a:lnTo>
                <a:lnTo>
                  <a:pt x="44450" y="2384552"/>
                </a:lnTo>
                <a:lnTo>
                  <a:pt x="69786" y="2384552"/>
                </a:lnTo>
                <a:lnTo>
                  <a:pt x="76200" y="2371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56100" y="1843151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0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26102" y="1843151"/>
            <a:ext cx="271145" cy="167640"/>
          </a:xfrm>
          <a:custGeom>
            <a:avLst/>
            <a:gdLst/>
            <a:ahLst/>
            <a:cxnLst/>
            <a:rect l="l" t="t" r="r" b="b"/>
            <a:pathLst>
              <a:path w="271145" h="167639">
                <a:moveTo>
                  <a:pt x="0" y="0"/>
                </a:moveTo>
                <a:lnTo>
                  <a:pt x="271018" y="1676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97120" y="1843151"/>
            <a:ext cx="270510" cy="167640"/>
          </a:xfrm>
          <a:custGeom>
            <a:avLst/>
            <a:gdLst/>
            <a:ahLst/>
            <a:cxnLst/>
            <a:rect l="l" t="t" r="r" b="b"/>
            <a:pathLst>
              <a:path w="270510" h="167639">
                <a:moveTo>
                  <a:pt x="0" y="167639"/>
                </a:moveTo>
                <a:lnTo>
                  <a:pt x="2700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67121" y="1843151"/>
            <a:ext cx="270510" cy="0"/>
          </a:xfrm>
          <a:custGeom>
            <a:avLst/>
            <a:gdLst/>
            <a:ahLst/>
            <a:cxnLst/>
            <a:rect l="l" t="t" r="r" b="b"/>
            <a:pathLst>
              <a:path w="270510">
                <a:moveTo>
                  <a:pt x="0" y="0"/>
                </a:moveTo>
                <a:lnTo>
                  <a:pt x="2700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26102" y="2346325"/>
            <a:ext cx="541020" cy="0"/>
          </a:xfrm>
          <a:custGeom>
            <a:avLst/>
            <a:gdLst/>
            <a:ahLst/>
            <a:cxnLst/>
            <a:rect l="l" t="t" r="r" b="b"/>
            <a:pathLst>
              <a:path w="541020">
                <a:moveTo>
                  <a:pt x="0" y="0"/>
                </a:moveTo>
                <a:lnTo>
                  <a:pt x="5410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56100" y="1843151"/>
            <a:ext cx="270510" cy="503555"/>
          </a:xfrm>
          <a:custGeom>
            <a:avLst/>
            <a:gdLst/>
            <a:ahLst/>
            <a:cxnLst/>
            <a:rect l="l" t="t" r="r" b="b"/>
            <a:pathLst>
              <a:path w="270510" h="503555">
                <a:moveTo>
                  <a:pt x="0" y="0"/>
                </a:moveTo>
                <a:lnTo>
                  <a:pt x="270001" y="5031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67121" y="1843151"/>
            <a:ext cx="270510" cy="503555"/>
          </a:xfrm>
          <a:custGeom>
            <a:avLst/>
            <a:gdLst/>
            <a:ahLst/>
            <a:cxnLst/>
            <a:rect l="l" t="t" r="r" b="b"/>
            <a:pathLst>
              <a:path w="270510" h="503555">
                <a:moveTo>
                  <a:pt x="270001" y="0"/>
                </a:moveTo>
                <a:lnTo>
                  <a:pt x="0" y="5031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92675" y="2347848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31750" y="355600"/>
                </a:moveTo>
                <a:lnTo>
                  <a:pt x="0" y="355600"/>
                </a:lnTo>
                <a:lnTo>
                  <a:pt x="38100" y="431800"/>
                </a:lnTo>
                <a:lnTo>
                  <a:pt x="69850" y="368300"/>
                </a:lnTo>
                <a:lnTo>
                  <a:pt x="31750" y="368300"/>
                </a:lnTo>
                <a:lnTo>
                  <a:pt x="31750" y="355600"/>
                </a:lnTo>
                <a:close/>
              </a:path>
              <a:path w="76200" h="431800">
                <a:moveTo>
                  <a:pt x="44450" y="0"/>
                </a:moveTo>
                <a:lnTo>
                  <a:pt x="31750" y="0"/>
                </a:lnTo>
                <a:lnTo>
                  <a:pt x="31750" y="368300"/>
                </a:lnTo>
                <a:lnTo>
                  <a:pt x="44450" y="368300"/>
                </a:lnTo>
                <a:lnTo>
                  <a:pt x="44450" y="0"/>
                </a:lnTo>
                <a:close/>
              </a:path>
              <a:path w="76200" h="431800">
                <a:moveTo>
                  <a:pt x="76200" y="355600"/>
                </a:moveTo>
                <a:lnTo>
                  <a:pt x="44450" y="355600"/>
                </a:lnTo>
                <a:lnTo>
                  <a:pt x="44450" y="368300"/>
                </a:lnTo>
                <a:lnTo>
                  <a:pt x="69850" y="368300"/>
                </a:lnTo>
                <a:lnTo>
                  <a:pt x="76200" y="355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5801" y="1411350"/>
            <a:ext cx="0" cy="2447925"/>
          </a:xfrm>
          <a:custGeom>
            <a:avLst/>
            <a:gdLst/>
            <a:ahLst/>
            <a:cxnLst/>
            <a:rect l="l" t="t" r="r" b="b"/>
            <a:pathLst>
              <a:path h="2447925">
                <a:moveTo>
                  <a:pt x="0" y="24479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5801" y="141135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0875" y="1411224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31750" y="355600"/>
                </a:moveTo>
                <a:lnTo>
                  <a:pt x="0" y="355600"/>
                </a:lnTo>
                <a:lnTo>
                  <a:pt x="38100" y="431800"/>
                </a:lnTo>
                <a:lnTo>
                  <a:pt x="69850" y="368300"/>
                </a:lnTo>
                <a:lnTo>
                  <a:pt x="31750" y="368300"/>
                </a:lnTo>
                <a:lnTo>
                  <a:pt x="31750" y="355600"/>
                </a:lnTo>
                <a:close/>
              </a:path>
              <a:path w="76200" h="431800">
                <a:moveTo>
                  <a:pt x="44450" y="0"/>
                </a:moveTo>
                <a:lnTo>
                  <a:pt x="31750" y="0"/>
                </a:lnTo>
                <a:lnTo>
                  <a:pt x="31750" y="368300"/>
                </a:lnTo>
                <a:lnTo>
                  <a:pt x="44450" y="368300"/>
                </a:lnTo>
                <a:lnTo>
                  <a:pt x="44450" y="0"/>
                </a:lnTo>
                <a:close/>
              </a:path>
              <a:path w="76200" h="431800">
                <a:moveTo>
                  <a:pt x="76200" y="355600"/>
                </a:moveTo>
                <a:lnTo>
                  <a:pt x="44450" y="355600"/>
                </a:lnTo>
                <a:lnTo>
                  <a:pt x="44450" y="368300"/>
                </a:lnTo>
                <a:lnTo>
                  <a:pt x="69850" y="368300"/>
                </a:lnTo>
                <a:lnTo>
                  <a:pt x="76200" y="355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30775" y="3427476"/>
            <a:ext cx="936625" cy="0"/>
          </a:xfrm>
          <a:custGeom>
            <a:avLst/>
            <a:gdLst/>
            <a:ahLst/>
            <a:cxnLst/>
            <a:rect l="l" t="t" r="r" b="b"/>
            <a:pathLst>
              <a:path w="936625">
                <a:moveTo>
                  <a:pt x="0" y="0"/>
                </a:moveTo>
                <a:lnTo>
                  <a:pt x="9366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67400" y="1411350"/>
            <a:ext cx="0" cy="2016125"/>
          </a:xfrm>
          <a:custGeom>
            <a:avLst/>
            <a:gdLst/>
            <a:ahLst/>
            <a:cxnLst/>
            <a:rect l="l" t="t" r="r" b="b"/>
            <a:pathLst>
              <a:path h="2016125">
                <a:moveTo>
                  <a:pt x="0" y="201612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4226" y="141135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1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25998" y="1411224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31750" y="355600"/>
                </a:moveTo>
                <a:lnTo>
                  <a:pt x="0" y="355600"/>
                </a:lnTo>
                <a:lnTo>
                  <a:pt x="38100" y="431800"/>
                </a:lnTo>
                <a:lnTo>
                  <a:pt x="69850" y="368300"/>
                </a:lnTo>
                <a:lnTo>
                  <a:pt x="31750" y="368300"/>
                </a:lnTo>
                <a:lnTo>
                  <a:pt x="31750" y="355600"/>
                </a:lnTo>
                <a:close/>
              </a:path>
              <a:path w="76200" h="431800">
                <a:moveTo>
                  <a:pt x="44450" y="0"/>
                </a:moveTo>
                <a:lnTo>
                  <a:pt x="31750" y="0"/>
                </a:lnTo>
                <a:lnTo>
                  <a:pt x="31750" y="368300"/>
                </a:lnTo>
                <a:lnTo>
                  <a:pt x="44450" y="368300"/>
                </a:lnTo>
                <a:lnTo>
                  <a:pt x="44450" y="0"/>
                </a:lnTo>
                <a:close/>
              </a:path>
              <a:path w="76200" h="431800">
                <a:moveTo>
                  <a:pt x="76200" y="355600"/>
                </a:moveTo>
                <a:lnTo>
                  <a:pt x="44450" y="355600"/>
                </a:lnTo>
                <a:lnTo>
                  <a:pt x="44450" y="368300"/>
                </a:lnTo>
                <a:lnTo>
                  <a:pt x="69850" y="368300"/>
                </a:lnTo>
                <a:lnTo>
                  <a:pt x="76200" y="355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7175" y="2059051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0" y="288925"/>
                </a:moveTo>
                <a:lnTo>
                  <a:pt x="288925" y="288925"/>
                </a:lnTo>
                <a:lnTo>
                  <a:pt x="288925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56100" y="2165350"/>
            <a:ext cx="2159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64226" y="3859212"/>
            <a:ext cx="1295400" cy="287655"/>
          </a:xfrm>
          <a:custGeom>
            <a:avLst/>
            <a:gdLst/>
            <a:ahLst/>
            <a:cxnLst/>
            <a:rect l="l" t="t" r="r" b="b"/>
            <a:pathLst>
              <a:path w="1295400" h="287654">
                <a:moveTo>
                  <a:pt x="0" y="287337"/>
                </a:moveTo>
                <a:lnTo>
                  <a:pt x="1295400" y="287337"/>
                </a:lnTo>
                <a:lnTo>
                  <a:pt x="1295400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73698" y="4148073"/>
            <a:ext cx="76200" cy="1368425"/>
          </a:xfrm>
          <a:custGeom>
            <a:avLst/>
            <a:gdLst/>
            <a:ahLst/>
            <a:cxnLst/>
            <a:rect l="l" t="t" r="r" b="b"/>
            <a:pathLst>
              <a:path w="76200" h="1368425">
                <a:moveTo>
                  <a:pt x="31750" y="1292225"/>
                </a:moveTo>
                <a:lnTo>
                  <a:pt x="0" y="1292225"/>
                </a:lnTo>
                <a:lnTo>
                  <a:pt x="38100" y="1368425"/>
                </a:lnTo>
                <a:lnTo>
                  <a:pt x="69850" y="1304925"/>
                </a:lnTo>
                <a:lnTo>
                  <a:pt x="31750" y="1304925"/>
                </a:lnTo>
                <a:lnTo>
                  <a:pt x="31750" y="1292225"/>
                </a:lnTo>
                <a:close/>
              </a:path>
              <a:path w="76200" h="1368425">
                <a:moveTo>
                  <a:pt x="44450" y="63500"/>
                </a:moveTo>
                <a:lnTo>
                  <a:pt x="31750" y="63500"/>
                </a:lnTo>
                <a:lnTo>
                  <a:pt x="31750" y="1304925"/>
                </a:lnTo>
                <a:lnTo>
                  <a:pt x="44450" y="1304925"/>
                </a:lnTo>
                <a:lnTo>
                  <a:pt x="44450" y="63500"/>
                </a:lnTo>
                <a:close/>
              </a:path>
              <a:path w="76200" h="1368425">
                <a:moveTo>
                  <a:pt x="76200" y="1292225"/>
                </a:moveTo>
                <a:lnTo>
                  <a:pt x="44450" y="1292225"/>
                </a:lnTo>
                <a:lnTo>
                  <a:pt x="44450" y="1304925"/>
                </a:lnTo>
                <a:lnTo>
                  <a:pt x="69850" y="1304925"/>
                </a:lnTo>
                <a:lnTo>
                  <a:pt x="76200" y="1292225"/>
                </a:lnTo>
                <a:close/>
              </a:path>
              <a:path w="76200" h="13684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3684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18275" y="3716401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70701" y="4291012"/>
            <a:ext cx="1079500" cy="287655"/>
          </a:xfrm>
          <a:custGeom>
            <a:avLst/>
            <a:gdLst/>
            <a:ahLst/>
            <a:cxnLst/>
            <a:rect l="l" t="t" r="r" b="b"/>
            <a:pathLst>
              <a:path w="1079500" h="287654">
                <a:moveTo>
                  <a:pt x="0" y="287337"/>
                </a:moveTo>
                <a:lnTo>
                  <a:pt x="1079500" y="287337"/>
                </a:lnTo>
                <a:lnTo>
                  <a:pt x="1079500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7298" y="4579873"/>
            <a:ext cx="76200" cy="936625"/>
          </a:xfrm>
          <a:custGeom>
            <a:avLst/>
            <a:gdLst/>
            <a:ahLst/>
            <a:cxnLst/>
            <a:rect l="l" t="t" r="r" b="b"/>
            <a:pathLst>
              <a:path w="76200" h="936625">
                <a:moveTo>
                  <a:pt x="31750" y="860425"/>
                </a:moveTo>
                <a:lnTo>
                  <a:pt x="0" y="860425"/>
                </a:lnTo>
                <a:lnTo>
                  <a:pt x="38100" y="936625"/>
                </a:lnTo>
                <a:lnTo>
                  <a:pt x="69850" y="873125"/>
                </a:lnTo>
                <a:lnTo>
                  <a:pt x="31750" y="873125"/>
                </a:lnTo>
                <a:lnTo>
                  <a:pt x="31750" y="860425"/>
                </a:lnTo>
                <a:close/>
              </a:path>
              <a:path w="76200" h="936625">
                <a:moveTo>
                  <a:pt x="44450" y="63500"/>
                </a:moveTo>
                <a:lnTo>
                  <a:pt x="31750" y="63500"/>
                </a:lnTo>
                <a:lnTo>
                  <a:pt x="31750" y="873125"/>
                </a:lnTo>
                <a:lnTo>
                  <a:pt x="44450" y="873125"/>
                </a:lnTo>
                <a:lnTo>
                  <a:pt x="44450" y="63500"/>
                </a:lnTo>
                <a:close/>
              </a:path>
              <a:path w="76200" h="936625">
                <a:moveTo>
                  <a:pt x="76200" y="860425"/>
                </a:moveTo>
                <a:lnTo>
                  <a:pt x="44450" y="860425"/>
                </a:lnTo>
                <a:lnTo>
                  <a:pt x="44450" y="873125"/>
                </a:lnTo>
                <a:lnTo>
                  <a:pt x="69850" y="873125"/>
                </a:lnTo>
                <a:lnTo>
                  <a:pt x="76200" y="860425"/>
                </a:lnTo>
                <a:close/>
              </a:path>
              <a:path w="76200" h="936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36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48551" y="41480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64451" y="41480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80351" y="414807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5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08850" y="4724336"/>
            <a:ext cx="790575" cy="287655"/>
          </a:xfrm>
          <a:custGeom>
            <a:avLst/>
            <a:gdLst/>
            <a:ahLst/>
            <a:cxnLst/>
            <a:rect l="l" t="t" r="r" b="b"/>
            <a:pathLst>
              <a:path w="790575" h="287654">
                <a:moveTo>
                  <a:pt x="0" y="287337"/>
                </a:moveTo>
                <a:lnTo>
                  <a:pt x="790575" y="287337"/>
                </a:lnTo>
                <a:lnTo>
                  <a:pt x="79057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00898" y="501167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44450" y="63500"/>
                </a:moveTo>
                <a:lnTo>
                  <a:pt x="31750" y="63500"/>
                </a:lnTo>
                <a:lnTo>
                  <a:pt x="31750" y="504825"/>
                </a:lnTo>
                <a:lnTo>
                  <a:pt x="44450" y="504825"/>
                </a:lnTo>
                <a:lnTo>
                  <a:pt x="44450" y="63500"/>
                </a:lnTo>
                <a:close/>
              </a:path>
              <a:path w="76200" h="5048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48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99425" y="486727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30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56325" y="1411287"/>
            <a:ext cx="790575" cy="287655"/>
          </a:xfrm>
          <a:custGeom>
            <a:avLst/>
            <a:gdLst/>
            <a:ahLst/>
            <a:cxnLst/>
            <a:rect l="l" t="t" r="r" b="b"/>
            <a:pathLst>
              <a:path w="790575" h="287655">
                <a:moveTo>
                  <a:pt x="0" y="287337"/>
                </a:moveTo>
                <a:lnTo>
                  <a:pt x="790575" y="287337"/>
                </a:lnTo>
                <a:lnTo>
                  <a:pt x="79057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81600" y="1123950"/>
            <a:ext cx="76200" cy="719455"/>
          </a:xfrm>
          <a:custGeom>
            <a:avLst/>
            <a:gdLst/>
            <a:ahLst/>
            <a:cxnLst/>
            <a:rect l="l" t="t" r="r" b="b"/>
            <a:pathLst>
              <a:path w="76200" h="719455">
                <a:moveTo>
                  <a:pt x="31750" y="642874"/>
                </a:moveTo>
                <a:lnTo>
                  <a:pt x="0" y="642874"/>
                </a:lnTo>
                <a:lnTo>
                  <a:pt x="38100" y="719074"/>
                </a:lnTo>
                <a:lnTo>
                  <a:pt x="69850" y="655574"/>
                </a:lnTo>
                <a:lnTo>
                  <a:pt x="31750" y="655574"/>
                </a:lnTo>
                <a:lnTo>
                  <a:pt x="31750" y="642874"/>
                </a:lnTo>
                <a:close/>
              </a:path>
              <a:path w="76200" h="719455">
                <a:moveTo>
                  <a:pt x="44450" y="0"/>
                </a:moveTo>
                <a:lnTo>
                  <a:pt x="31750" y="0"/>
                </a:lnTo>
                <a:lnTo>
                  <a:pt x="31750" y="655574"/>
                </a:lnTo>
                <a:lnTo>
                  <a:pt x="44450" y="655574"/>
                </a:lnTo>
                <a:lnTo>
                  <a:pt x="44450" y="0"/>
                </a:lnTo>
                <a:close/>
              </a:path>
              <a:path w="76200" h="719455">
                <a:moveTo>
                  <a:pt x="76200" y="642874"/>
                </a:moveTo>
                <a:lnTo>
                  <a:pt x="44450" y="642874"/>
                </a:lnTo>
                <a:lnTo>
                  <a:pt x="44450" y="655574"/>
                </a:lnTo>
                <a:lnTo>
                  <a:pt x="69850" y="655574"/>
                </a:lnTo>
                <a:lnTo>
                  <a:pt x="76200" y="642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19700" y="1123950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84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88125" y="1123950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0"/>
                </a:moveTo>
                <a:lnTo>
                  <a:pt x="0" y="287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2625" y="1411350"/>
            <a:ext cx="936625" cy="1152525"/>
          </a:xfrm>
          <a:custGeom>
            <a:avLst/>
            <a:gdLst/>
            <a:ahLst/>
            <a:cxnLst/>
            <a:rect l="l" t="t" r="r" b="b"/>
            <a:pathLst>
              <a:path w="936625" h="1152525">
                <a:moveTo>
                  <a:pt x="0" y="1152525"/>
                </a:moveTo>
                <a:lnTo>
                  <a:pt x="936625" y="1152525"/>
                </a:lnTo>
                <a:lnTo>
                  <a:pt x="936625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6325" y="2563748"/>
            <a:ext cx="76200" cy="2952750"/>
          </a:xfrm>
          <a:custGeom>
            <a:avLst/>
            <a:gdLst/>
            <a:ahLst/>
            <a:cxnLst/>
            <a:rect l="l" t="t" r="r" b="b"/>
            <a:pathLst>
              <a:path w="76200" h="2952750">
                <a:moveTo>
                  <a:pt x="31750" y="2876550"/>
                </a:moveTo>
                <a:lnTo>
                  <a:pt x="0" y="2876550"/>
                </a:lnTo>
                <a:lnTo>
                  <a:pt x="38100" y="2952750"/>
                </a:lnTo>
                <a:lnTo>
                  <a:pt x="69786" y="2889377"/>
                </a:lnTo>
                <a:lnTo>
                  <a:pt x="31750" y="2889377"/>
                </a:lnTo>
                <a:lnTo>
                  <a:pt x="31750" y="2876550"/>
                </a:lnTo>
                <a:close/>
              </a:path>
              <a:path w="76200" h="2952750">
                <a:moveTo>
                  <a:pt x="44450" y="63500"/>
                </a:moveTo>
                <a:lnTo>
                  <a:pt x="31750" y="63500"/>
                </a:lnTo>
                <a:lnTo>
                  <a:pt x="31750" y="2889377"/>
                </a:lnTo>
                <a:lnTo>
                  <a:pt x="44450" y="2889377"/>
                </a:lnTo>
                <a:lnTo>
                  <a:pt x="44450" y="63500"/>
                </a:lnTo>
                <a:close/>
              </a:path>
              <a:path w="76200" h="2952750">
                <a:moveTo>
                  <a:pt x="76200" y="2876550"/>
                </a:moveTo>
                <a:lnTo>
                  <a:pt x="44450" y="2876550"/>
                </a:lnTo>
                <a:lnTo>
                  <a:pt x="44450" y="2889377"/>
                </a:lnTo>
                <a:lnTo>
                  <a:pt x="69786" y="2889377"/>
                </a:lnTo>
                <a:lnTo>
                  <a:pt x="76200" y="2876550"/>
                </a:lnTo>
                <a:close/>
              </a:path>
              <a:path w="76200" h="295275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95275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22551" y="2347976"/>
            <a:ext cx="0" cy="2376805"/>
          </a:xfrm>
          <a:custGeom>
            <a:avLst/>
            <a:gdLst/>
            <a:ahLst/>
            <a:cxnLst/>
            <a:rect l="l" t="t" r="r" b="b"/>
            <a:pathLst>
              <a:path h="2376804">
                <a:moveTo>
                  <a:pt x="0" y="237642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9250" y="2309748"/>
            <a:ext cx="503555" cy="76200"/>
          </a:xfrm>
          <a:custGeom>
            <a:avLst/>
            <a:gdLst/>
            <a:ahLst/>
            <a:cxnLst/>
            <a:rect l="l" t="t" r="r" b="b"/>
            <a:pathLst>
              <a:path w="5035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50355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503555" h="76200">
                <a:moveTo>
                  <a:pt x="50317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503174" y="44450"/>
                </a:lnTo>
                <a:lnTo>
                  <a:pt x="50317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19250" y="1555750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19250" y="1771650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89823" y="5805487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79">
                <a:moveTo>
                  <a:pt x="44450" y="63500"/>
                </a:moveTo>
                <a:lnTo>
                  <a:pt x="31750" y="63500"/>
                </a:lnTo>
                <a:lnTo>
                  <a:pt x="31750" y="360362"/>
                </a:lnTo>
                <a:lnTo>
                  <a:pt x="44450" y="360362"/>
                </a:lnTo>
                <a:lnTo>
                  <a:pt x="44450" y="63500"/>
                </a:lnTo>
                <a:close/>
              </a:path>
              <a:path w="76200" h="36067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6067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77225" y="5805487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79">
                <a:moveTo>
                  <a:pt x="44450" y="63500"/>
                </a:moveTo>
                <a:lnTo>
                  <a:pt x="31750" y="63500"/>
                </a:lnTo>
                <a:lnTo>
                  <a:pt x="31750" y="360362"/>
                </a:lnTo>
                <a:lnTo>
                  <a:pt x="44450" y="360362"/>
                </a:lnTo>
                <a:lnTo>
                  <a:pt x="44450" y="63500"/>
                </a:lnTo>
                <a:close/>
              </a:path>
              <a:path w="76200" h="36067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6067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64498" y="5805487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79">
                <a:moveTo>
                  <a:pt x="44450" y="63500"/>
                </a:moveTo>
                <a:lnTo>
                  <a:pt x="31750" y="63500"/>
                </a:lnTo>
                <a:lnTo>
                  <a:pt x="31750" y="360362"/>
                </a:lnTo>
                <a:lnTo>
                  <a:pt x="44450" y="360362"/>
                </a:lnTo>
                <a:lnTo>
                  <a:pt x="44450" y="63500"/>
                </a:lnTo>
                <a:close/>
              </a:path>
              <a:path w="76200" h="36067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6067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107950" y="231775"/>
          <a:ext cx="8911587" cy="6407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650"/>
                <a:gridCol w="855980"/>
                <a:gridCol w="314325"/>
                <a:gridCol w="425450"/>
                <a:gridCol w="2430145"/>
                <a:gridCol w="570864"/>
                <a:gridCol w="1011555"/>
                <a:gridCol w="213359"/>
                <a:gridCol w="520700"/>
                <a:gridCol w="1051559"/>
              </a:tblGrid>
              <a:tr h="523875">
                <a:tc gridSpan="10">
                  <a:txBody>
                    <a:bodyPr/>
                    <a:lstStyle/>
                    <a:p>
                      <a:pPr marL="2350770">
                        <a:lnSpc>
                          <a:spcPct val="100000"/>
                        </a:lnSpc>
                        <a:spcBef>
                          <a:spcPts val="130"/>
                        </a:spcBef>
                        <a:tabLst>
                          <a:tab pos="4206240" algn="l"/>
                          <a:tab pos="5154295" algn="l"/>
                        </a:tabLst>
                      </a:pPr>
                      <a:r>
                        <a:rPr sz="2800" b="1" spc="-10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COMMON	</a:t>
                      </a:r>
                      <a:r>
                        <a:rPr sz="2800" b="1" spc="-5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BUS	</a:t>
                      </a:r>
                      <a:r>
                        <a:rPr sz="2800" b="1" spc="-10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92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Read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ts val="1675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INPR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R="158750" algn="r">
                        <a:lnSpc>
                          <a:spcPts val="1330"/>
                        </a:lnSpc>
                        <a:spcBef>
                          <a:spcPts val="2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emory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ts val="14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Write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1290">
                <a:tc>
                  <a:txBody>
                    <a:bodyPr/>
                    <a:lstStyle/>
                    <a:p>
                      <a:pPr marR="116839" algn="r">
                        <a:lnSpc>
                          <a:spcPts val="117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4096 x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Address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2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7894">
                        <a:lnSpc>
                          <a:spcPts val="1505"/>
                        </a:lnSpc>
                        <a:tabLst>
                          <a:tab pos="1513840" algn="l"/>
                        </a:tabLst>
                      </a:pPr>
                      <a:r>
                        <a:rPr sz="2100" b="1" baseline="-21825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ALU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63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04315">
                        <a:lnSpc>
                          <a:spcPct val="100000"/>
                        </a:lnSpc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AC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 algn="ctr">
                        <a:lnSpc>
                          <a:spcPct val="100000"/>
                        </a:lnSpc>
                        <a:spcBef>
                          <a:spcPts val="735"/>
                        </a:spcBef>
                        <a:tabLst>
                          <a:tab pos="565150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1200" b="1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	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3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425"/>
                        </a:spcBef>
                        <a:tabLst>
                          <a:tab pos="57721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1200" b="1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	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670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72136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5" dirty="0">
                          <a:latin typeface="Arial"/>
                          <a:cs typeface="Arial"/>
                        </a:rPr>
                        <a:t>IR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18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9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9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R="246379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LD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12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37185">
                <a:tc>
                  <a:txBody>
                    <a:bodyPr/>
                    <a:lstStyle/>
                    <a:p>
                      <a:pPr marL="95504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0014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  <a:spcBef>
                          <a:spcPts val="740"/>
                        </a:spcBef>
                        <a:tabLst>
                          <a:tab pos="1658620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	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16-bit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Bus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0195" algn="ctr">
                        <a:lnSpc>
                          <a:spcPct val="100000"/>
                        </a:lnSpc>
                        <a:spcBef>
                          <a:spcPts val="415"/>
                        </a:spcBef>
                        <a:tabLst>
                          <a:tab pos="287020" algn="l"/>
                          <a:tab pos="57467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baseline="-20833" dirty="0">
                          <a:latin typeface="Arial"/>
                          <a:cs typeface="Arial"/>
                        </a:rPr>
                        <a:t>0	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baseline="-20833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baseline="-20833" dirty="0">
                          <a:latin typeface="Arial"/>
                          <a:cs typeface="Arial"/>
                        </a:rPr>
                        <a:t>2</a:t>
                      </a:r>
                      <a:endParaRPr sz="1200" baseline="-20833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8" name="object 6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  <a:tabLst>
                <a:tab pos="1904364" algn="l"/>
                <a:tab pos="2851785" algn="l"/>
              </a:tabLst>
            </a:pPr>
            <a:r>
              <a:rPr spc="-5" dirty="0"/>
              <a:t>C</a:t>
            </a:r>
            <a:r>
              <a:rPr spc="-15" dirty="0"/>
              <a:t>O</a:t>
            </a:r>
            <a:r>
              <a:rPr spc="-5" dirty="0"/>
              <a:t>MM</a:t>
            </a:r>
            <a:r>
              <a:rPr spc="-20" dirty="0"/>
              <a:t>O</a:t>
            </a:r>
            <a:r>
              <a:rPr spc="-5" dirty="0"/>
              <a:t>N</a:t>
            </a:r>
            <a:r>
              <a:rPr dirty="0"/>
              <a:t>	</a:t>
            </a:r>
            <a:r>
              <a:rPr spc="-5" dirty="0"/>
              <a:t>BUS</a:t>
            </a:r>
            <a:r>
              <a:rPr dirty="0"/>
              <a:t>	</a:t>
            </a:r>
            <a:r>
              <a:rPr spc="-5" dirty="0"/>
              <a:t>S</a:t>
            </a:r>
            <a:r>
              <a:rPr spc="-20" dirty="0"/>
              <a:t>Y</a:t>
            </a:r>
            <a:r>
              <a:rPr spc="-5" dirty="0"/>
              <a:t>S</a:t>
            </a:r>
            <a:r>
              <a:rPr spc="-20" dirty="0"/>
              <a:t>T</a:t>
            </a:r>
            <a:r>
              <a:rPr spc="-5" dirty="0"/>
              <a:t>EM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10473" y="4318"/>
            <a:ext cx="837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Registers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217" y="1047750"/>
            <a:ext cx="748347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5080" indent="-28638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Three control </a:t>
            </a:r>
            <a:r>
              <a:rPr sz="2000" b="1" spc="-5" dirty="0">
                <a:latin typeface="Arial"/>
                <a:cs typeface="Arial"/>
              </a:rPr>
              <a:t>lines, </a:t>
            </a:r>
            <a:r>
              <a:rPr sz="2000" b="1" spc="5" dirty="0">
                <a:latin typeface="Arial"/>
                <a:cs typeface="Arial"/>
              </a:rPr>
              <a:t>S</a:t>
            </a:r>
            <a:r>
              <a:rPr sz="1950" b="1" spc="7" baseline="-21367" dirty="0">
                <a:latin typeface="Arial"/>
                <a:cs typeface="Arial"/>
              </a:rPr>
              <a:t>2</a:t>
            </a:r>
            <a:r>
              <a:rPr sz="2000" b="1" spc="5" dirty="0">
                <a:latin typeface="Arial"/>
                <a:cs typeface="Arial"/>
              </a:rPr>
              <a:t>, S</a:t>
            </a:r>
            <a:r>
              <a:rPr sz="1950" b="1" spc="7" baseline="-21367" dirty="0">
                <a:latin typeface="Arial"/>
                <a:cs typeface="Arial"/>
              </a:rPr>
              <a:t>1</a:t>
            </a:r>
            <a:r>
              <a:rPr sz="2000" b="1" spc="5" dirty="0">
                <a:latin typeface="Arial"/>
                <a:cs typeface="Arial"/>
              </a:rPr>
              <a:t>,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5" dirty="0">
                <a:latin typeface="Arial"/>
                <a:cs typeface="Arial"/>
              </a:rPr>
              <a:t>S</a:t>
            </a:r>
            <a:r>
              <a:rPr sz="1950" b="1" spc="7" baseline="-21367" dirty="0">
                <a:latin typeface="Arial"/>
                <a:cs typeface="Arial"/>
              </a:rPr>
              <a:t>0 </a:t>
            </a:r>
            <a:r>
              <a:rPr sz="2000" b="1" dirty="0">
                <a:latin typeface="Arial"/>
                <a:cs typeface="Arial"/>
              </a:rPr>
              <a:t>control </a:t>
            </a:r>
            <a:r>
              <a:rPr sz="2000" b="1" spc="5" dirty="0">
                <a:latin typeface="Arial"/>
                <a:cs typeface="Arial"/>
              </a:rPr>
              <a:t>which </a:t>
            </a:r>
            <a:r>
              <a:rPr sz="2000" b="1" dirty="0">
                <a:latin typeface="Arial"/>
                <a:cs typeface="Arial"/>
              </a:rPr>
              <a:t>register the  bus selects as its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217" y="3882897"/>
            <a:ext cx="7382509" cy="21786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5080" indent="-28638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Either one of the registers </a:t>
            </a:r>
            <a:r>
              <a:rPr sz="2000" b="1" spc="5" dirty="0">
                <a:latin typeface="Arial"/>
                <a:cs typeface="Arial"/>
              </a:rPr>
              <a:t>will </a:t>
            </a:r>
            <a:r>
              <a:rPr sz="2000" b="1" spc="-5" dirty="0">
                <a:latin typeface="Arial"/>
                <a:cs typeface="Arial"/>
              </a:rPr>
              <a:t>have </a:t>
            </a:r>
            <a:r>
              <a:rPr sz="2000" b="1" dirty="0">
                <a:latin typeface="Arial"/>
                <a:cs typeface="Arial"/>
              </a:rPr>
              <a:t>its load signal  </a:t>
            </a:r>
            <a:r>
              <a:rPr sz="2000" b="1" spc="-5" dirty="0">
                <a:latin typeface="Arial"/>
                <a:cs typeface="Arial"/>
              </a:rPr>
              <a:t>activated, </a:t>
            </a:r>
            <a:r>
              <a:rPr sz="2000" b="1" dirty="0">
                <a:latin typeface="Arial"/>
                <a:cs typeface="Arial"/>
              </a:rPr>
              <a:t>or the memory </a:t>
            </a:r>
            <a:r>
              <a:rPr sz="2000" b="1" spc="5" dirty="0">
                <a:latin typeface="Arial"/>
                <a:cs typeface="Arial"/>
              </a:rPr>
              <a:t>will </a:t>
            </a:r>
            <a:r>
              <a:rPr sz="2000" b="1" spc="-5" dirty="0">
                <a:latin typeface="Arial"/>
                <a:cs typeface="Arial"/>
              </a:rPr>
              <a:t>have </a:t>
            </a:r>
            <a:r>
              <a:rPr sz="2000" b="1" dirty="0">
                <a:latin typeface="Arial"/>
                <a:cs typeface="Arial"/>
              </a:rPr>
              <a:t>its read signal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activated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– </a:t>
            </a:r>
            <a:r>
              <a:rPr sz="1600" b="1" spc="-5" dirty="0">
                <a:latin typeface="Arial"/>
                <a:cs typeface="Arial"/>
              </a:rPr>
              <a:t>Will determine </a:t>
            </a:r>
            <a:r>
              <a:rPr sz="1600" b="1" spc="5" dirty="0">
                <a:latin typeface="Arial"/>
                <a:cs typeface="Arial"/>
              </a:rPr>
              <a:t>where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data from </a:t>
            </a:r>
            <a:r>
              <a:rPr sz="1600" b="1" spc="-10" dirty="0">
                <a:latin typeface="Arial"/>
                <a:cs typeface="Arial"/>
              </a:rPr>
              <a:t>the bus </a:t>
            </a:r>
            <a:r>
              <a:rPr sz="1600" b="1" spc="-5" dirty="0">
                <a:latin typeface="Arial"/>
                <a:cs typeface="Arial"/>
              </a:rPr>
              <a:t>gets</a:t>
            </a:r>
            <a:r>
              <a:rPr sz="1600" b="1" spc="1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loaded</a:t>
            </a:r>
            <a:endParaRPr sz="1600">
              <a:latin typeface="Arial"/>
              <a:cs typeface="Arial"/>
            </a:endParaRPr>
          </a:p>
          <a:p>
            <a:pPr marL="299085" marR="180340" indent="-286385">
              <a:lnSpc>
                <a:spcPts val="2160"/>
              </a:lnSpc>
              <a:spcBef>
                <a:spcPts val="7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12-bit </a:t>
            </a:r>
            <a:r>
              <a:rPr sz="2000" b="1" spc="-5" dirty="0">
                <a:latin typeface="Arial"/>
                <a:cs typeface="Arial"/>
              </a:rPr>
              <a:t>registers, </a:t>
            </a:r>
            <a:r>
              <a:rPr sz="2000" b="1" dirty="0">
                <a:latin typeface="Arial"/>
                <a:cs typeface="Arial"/>
              </a:rPr>
              <a:t>AR </a:t>
            </a:r>
            <a:r>
              <a:rPr sz="2000" b="1" spc="-5" dirty="0">
                <a:latin typeface="Arial"/>
                <a:cs typeface="Arial"/>
              </a:rPr>
              <a:t>and </a:t>
            </a:r>
            <a:r>
              <a:rPr sz="2000" b="1" dirty="0">
                <a:latin typeface="Arial"/>
                <a:cs typeface="Arial"/>
              </a:rPr>
              <a:t>PC, </a:t>
            </a:r>
            <a:r>
              <a:rPr sz="2000" b="1" spc="-5" dirty="0">
                <a:latin typeface="Arial"/>
                <a:cs typeface="Arial"/>
              </a:rPr>
              <a:t>have 0’s </a:t>
            </a:r>
            <a:r>
              <a:rPr sz="2000" b="1" dirty="0">
                <a:latin typeface="Arial"/>
                <a:cs typeface="Arial"/>
              </a:rPr>
              <a:t>loaded onto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  bus in the high order 4 </a:t>
            </a:r>
            <a:r>
              <a:rPr sz="2000" b="1" spc="-5" dirty="0">
                <a:latin typeface="Arial"/>
                <a:cs typeface="Arial"/>
              </a:rPr>
              <a:t>bit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positions</a:t>
            </a:r>
            <a:endParaRPr sz="2000">
              <a:latin typeface="Arial"/>
              <a:cs typeface="Arial"/>
            </a:endParaRPr>
          </a:p>
          <a:p>
            <a:pPr marL="299085" marR="240665" indent="-286385">
              <a:lnSpc>
                <a:spcPts val="2160"/>
              </a:lnSpc>
              <a:spcBef>
                <a:spcPts val="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When the 8-bit register OUTR is loaded from the bus,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  data comes from the </a:t>
            </a:r>
            <a:r>
              <a:rPr sz="2000" b="1" spc="-5" dirty="0">
                <a:latin typeface="Arial"/>
                <a:cs typeface="Arial"/>
              </a:rPr>
              <a:t>low </a:t>
            </a:r>
            <a:r>
              <a:rPr sz="2000" b="1" dirty="0">
                <a:latin typeface="Arial"/>
                <a:cs typeface="Arial"/>
              </a:rPr>
              <a:t>order 8 bits on the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bus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508125" y="1803400"/>
          <a:ext cx="2067560" cy="1854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955"/>
                <a:gridCol w="1030605"/>
              </a:tblGrid>
              <a:tr h="271145"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350" b="1" spc="7" baseline="-21604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350" b="1" spc="15" baseline="-2160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350" b="1" spc="-120" baseline="-216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350" b="1" spc="7" baseline="-21604" dirty="0">
                          <a:latin typeface="Arial"/>
                          <a:cs typeface="Arial"/>
                        </a:rPr>
                        <a:t>0</a:t>
                      </a:r>
                      <a:endParaRPr sz="1350" baseline="-21604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Register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marR="116839" algn="r">
                        <a:lnSpc>
                          <a:spcPts val="1420"/>
                        </a:lnSpc>
                        <a:tabLst>
                          <a:tab pos="243204" algn="l"/>
                          <a:tab pos="49022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	0	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42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R="116839" algn="r">
                        <a:lnSpc>
                          <a:spcPts val="1410"/>
                        </a:lnSpc>
                        <a:tabLst>
                          <a:tab pos="243204" algn="l"/>
                          <a:tab pos="49022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	0	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410"/>
                        </a:lnSpc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R="116839" algn="r">
                        <a:lnSpc>
                          <a:spcPts val="1410"/>
                        </a:lnSpc>
                        <a:tabLst>
                          <a:tab pos="243204" algn="l"/>
                          <a:tab pos="49022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	1	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41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R="116839" algn="r">
                        <a:lnSpc>
                          <a:spcPts val="1410"/>
                        </a:lnSpc>
                        <a:tabLst>
                          <a:tab pos="243204" algn="l"/>
                          <a:tab pos="49022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	1	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41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R="115570" algn="r">
                        <a:lnSpc>
                          <a:spcPts val="1415"/>
                        </a:lnSpc>
                        <a:tabLst>
                          <a:tab pos="243204" algn="l"/>
                          <a:tab pos="49022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	0	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415"/>
                        </a:lnSpc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AC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R="116839" algn="r">
                        <a:lnSpc>
                          <a:spcPts val="1410"/>
                        </a:lnSpc>
                        <a:tabLst>
                          <a:tab pos="243204" algn="l"/>
                          <a:tab pos="49022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	0	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410"/>
                        </a:lnSpc>
                      </a:pPr>
                      <a:r>
                        <a:rPr sz="1400" b="1" spc="5" dirty="0">
                          <a:latin typeface="Arial"/>
                          <a:cs typeface="Arial"/>
                        </a:rPr>
                        <a:t>IR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R="116839" algn="r">
                        <a:lnSpc>
                          <a:spcPts val="1410"/>
                        </a:lnSpc>
                        <a:tabLst>
                          <a:tab pos="243204" algn="l"/>
                          <a:tab pos="49022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	1	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41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 marR="116839" algn="r">
                        <a:lnSpc>
                          <a:spcPts val="1525"/>
                        </a:lnSpc>
                        <a:tabLst>
                          <a:tab pos="243204" algn="l"/>
                          <a:tab pos="49022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1	1	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ts val="152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Memory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4672" y="247268"/>
            <a:ext cx="6122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46779" algn="l"/>
              </a:tabLst>
            </a:pPr>
            <a:r>
              <a:rPr spc="-5" dirty="0"/>
              <a:t>BA</a:t>
            </a:r>
            <a:r>
              <a:rPr spc="-20" dirty="0"/>
              <a:t>S</a:t>
            </a:r>
            <a:r>
              <a:rPr spc="-5" dirty="0"/>
              <a:t>IC</a:t>
            </a:r>
            <a:r>
              <a:rPr spc="10" dirty="0"/>
              <a:t> </a:t>
            </a:r>
            <a:r>
              <a:rPr spc="-5" dirty="0"/>
              <a:t>COM</a:t>
            </a:r>
            <a:r>
              <a:rPr spc="-20" dirty="0"/>
              <a:t>P</a:t>
            </a:r>
            <a:r>
              <a:rPr spc="-5" dirty="0"/>
              <a:t>UT</a:t>
            </a:r>
            <a:r>
              <a:rPr spc="-20" dirty="0"/>
              <a:t>E</a:t>
            </a:r>
            <a:r>
              <a:rPr spc="-5" dirty="0"/>
              <a:t>R</a:t>
            </a:r>
            <a:r>
              <a:rPr dirty="0"/>
              <a:t>	</a:t>
            </a:r>
            <a:r>
              <a:rPr spc="-5" dirty="0"/>
              <a:t>INS</a:t>
            </a:r>
            <a:r>
              <a:rPr spc="-15" dirty="0"/>
              <a:t>T</a:t>
            </a:r>
            <a:r>
              <a:rPr spc="-5" dirty="0"/>
              <a:t>RUC</a:t>
            </a:r>
            <a:r>
              <a:rPr spc="-20" dirty="0"/>
              <a:t>T</a:t>
            </a:r>
            <a:r>
              <a:rPr spc="-5" dirty="0"/>
              <a:t>I</a:t>
            </a:r>
            <a:r>
              <a:rPr dirty="0"/>
              <a:t>O</a:t>
            </a:r>
            <a:r>
              <a:rPr spc="-5" dirty="0"/>
              <a:t>NS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86445" y="4318"/>
            <a:ext cx="1043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Instructions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524" y="1225041"/>
            <a:ext cx="4443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545" indent="-15684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70180" algn="l"/>
              </a:tabLst>
            </a:pPr>
            <a:r>
              <a:rPr sz="2000" b="1" dirty="0">
                <a:latin typeface="Arial"/>
                <a:cs typeface="Arial"/>
              </a:rPr>
              <a:t>Basic Computer Instruction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Format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882775" y="2741548"/>
          <a:ext cx="3586479" cy="206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"/>
                <a:gridCol w="795655"/>
                <a:gridCol w="2384424"/>
              </a:tblGrid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1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Opcode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3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Address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38275" y="2095880"/>
            <a:ext cx="345376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Memory-Reference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1011555">
              <a:lnSpc>
                <a:spcPct val="100000"/>
              </a:lnSpc>
              <a:spcBef>
                <a:spcPts val="1325"/>
              </a:spcBef>
              <a:tabLst>
                <a:tab pos="1391285" algn="l"/>
                <a:tab pos="1929130" algn="l"/>
              </a:tabLst>
            </a:pPr>
            <a:r>
              <a:rPr sz="1200" b="1" spc="-5" dirty="0">
                <a:latin typeface="Arial"/>
                <a:cs typeface="Arial"/>
              </a:rPr>
              <a:t>15	14	12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8910" y="2095880"/>
            <a:ext cx="238442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(OP-code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-5" dirty="0">
                <a:latin typeface="Arial"/>
                <a:cs typeface="Arial"/>
              </a:rPr>
              <a:t>000 </a:t>
            </a:r>
            <a:r>
              <a:rPr sz="1800" b="1" dirty="0">
                <a:latin typeface="Arial"/>
                <a:cs typeface="Arial"/>
              </a:rPr>
              <a:t>~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110)</a:t>
            </a:r>
            <a:endParaRPr sz="1800">
              <a:latin typeface="Arial"/>
              <a:cs typeface="Arial"/>
            </a:endParaRPr>
          </a:p>
          <a:p>
            <a:pPr marL="520700">
              <a:lnSpc>
                <a:spcPct val="100000"/>
              </a:lnSpc>
              <a:spcBef>
                <a:spcPts val="1325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8275" y="3272409"/>
            <a:ext cx="3491865" cy="59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Register-Reference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1020444">
              <a:lnSpc>
                <a:spcPct val="100000"/>
              </a:lnSpc>
              <a:spcBef>
                <a:spcPts val="885"/>
              </a:spcBef>
              <a:tabLst>
                <a:tab pos="1939925" algn="l"/>
              </a:tabLst>
            </a:pPr>
            <a:r>
              <a:rPr sz="1200" b="1" spc="-5" dirty="0">
                <a:latin typeface="Arial"/>
                <a:cs typeface="Arial"/>
              </a:rPr>
              <a:t>15	12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8910" y="3272409"/>
            <a:ext cx="2310130" cy="59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(OP-code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-55" dirty="0">
                <a:latin typeface="Arial"/>
                <a:cs typeface="Arial"/>
              </a:rPr>
              <a:t>111, </a:t>
            </a:r>
            <a:r>
              <a:rPr sz="1800" b="1" dirty="0">
                <a:latin typeface="Arial"/>
                <a:cs typeface="Arial"/>
              </a:rPr>
              <a:t>I =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0)</a:t>
            </a:r>
            <a:endParaRPr sz="1800">
              <a:latin typeface="Arial"/>
              <a:cs typeface="Arial"/>
            </a:endParaRPr>
          </a:p>
          <a:p>
            <a:pPr marL="530225">
              <a:lnSpc>
                <a:spcPct val="100000"/>
              </a:lnSpc>
              <a:spcBef>
                <a:spcPts val="885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892300" y="3860800"/>
          <a:ext cx="3586478" cy="206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70"/>
                <a:gridCol w="254000"/>
                <a:gridCol w="255270"/>
                <a:gridCol w="365759"/>
                <a:gridCol w="2392679"/>
              </a:tblGrid>
              <a:tr h="206375">
                <a:tc>
                  <a:txBody>
                    <a:bodyPr/>
                    <a:lstStyle/>
                    <a:p>
                      <a:pPr marL="161925">
                        <a:lnSpc>
                          <a:spcPts val="1385"/>
                        </a:lnSpc>
                        <a:spcBef>
                          <a:spcPts val="1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85"/>
                        </a:lnSpc>
                        <a:spcBef>
                          <a:spcPts val="1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85"/>
                        </a:lnSpc>
                        <a:spcBef>
                          <a:spcPts val="1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385"/>
                        </a:lnSpc>
                        <a:spcBef>
                          <a:spcPts val="1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Register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operation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1018438" y="4442841"/>
            <a:ext cx="2781300" cy="62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Input-Output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940435">
              <a:lnSpc>
                <a:spcPct val="100000"/>
              </a:lnSpc>
              <a:spcBef>
                <a:spcPts val="1085"/>
              </a:spcBef>
              <a:tabLst>
                <a:tab pos="1859914" algn="l"/>
              </a:tabLst>
            </a:pPr>
            <a:r>
              <a:rPr sz="1200" b="1" spc="-5" dirty="0">
                <a:latin typeface="Arial"/>
                <a:cs typeface="Arial"/>
              </a:rPr>
              <a:t>15	12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35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66564" y="4442841"/>
            <a:ext cx="2245360" cy="62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(OP-code </a:t>
            </a:r>
            <a:r>
              <a:rPr sz="1800" b="1" spc="-45" dirty="0">
                <a:latin typeface="Arial"/>
                <a:cs typeface="Arial"/>
              </a:rPr>
              <a:t>=111, </a:t>
            </a:r>
            <a:r>
              <a:rPr sz="1800" b="1" dirty="0">
                <a:latin typeface="Arial"/>
                <a:cs typeface="Arial"/>
              </a:rPr>
              <a:t>I =</a:t>
            </a:r>
            <a:r>
              <a:rPr sz="1800" b="1" spc="-10" dirty="0">
                <a:latin typeface="Arial"/>
                <a:cs typeface="Arial"/>
              </a:rPr>
              <a:t> 1)</a:t>
            </a:r>
            <a:endParaRPr sz="1800">
              <a:latin typeface="Arial"/>
              <a:cs typeface="Arial"/>
            </a:endParaRPr>
          </a:p>
          <a:p>
            <a:pPr marL="515620">
              <a:lnSpc>
                <a:spcPct val="100000"/>
              </a:lnSpc>
              <a:spcBef>
                <a:spcPts val="1085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893951" y="5054600"/>
          <a:ext cx="3586479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"/>
                <a:gridCol w="254000"/>
                <a:gridCol w="255270"/>
                <a:gridCol w="394335"/>
                <a:gridCol w="2409824"/>
              </a:tblGrid>
              <a:tr h="209550">
                <a:tc>
                  <a:txBody>
                    <a:bodyPr/>
                    <a:lstStyle/>
                    <a:p>
                      <a:pPr marL="116205">
                        <a:lnSpc>
                          <a:spcPts val="138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38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8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380"/>
                        </a:lnSpc>
                        <a:spcBef>
                          <a:spcPts val="1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I/O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operation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3472" y="258267"/>
            <a:ext cx="6475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7790" algn="l"/>
                <a:tab pos="3524885" algn="l"/>
              </a:tabLst>
            </a:pPr>
            <a:r>
              <a:rPr spc="-10" dirty="0"/>
              <a:t>INSTRUCTION	SET	COMPLETENESS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6925" y="903477"/>
            <a:ext cx="8179434" cy="52508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7970" marR="5080">
              <a:lnSpc>
                <a:spcPct val="90100"/>
              </a:lnSpc>
              <a:spcBef>
                <a:spcPts val="340"/>
              </a:spcBef>
            </a:pPr>
            <a:r>
              <a:rPr sz="2000" b="1" dirty="0">
                <a:latin typeface="Arial"/>
                <a:cs typeface="Arial"/>
              </a:rPr>
              <a:t>A computer should </a:t>
            </a:r>
            <a:r>
              <a:rPr sz="2000" b="1" spc="-5" dirty="0">
                <a:latin typeface="Arial"/>
                <a:cs typeface="Arial"/>
              </a:rPr>
              <a:t>have </a:t>
            </a:r>
            <a:r>
              <a:rPr sz="2000" b="1" dirty="0">
                <a:latin typeface="Arial"/>
                <a:cs typeface="Arial"/>
              </a:rPr>
              <a:t>a set of instructions so that the user</a:t>
            </a:r>
            <a:r>
              <a:rPr sz="2000" b="1" spc="-2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can  construct machine language programs to </a:t>
            </a:r>
            <a:r>
              <a:rPr sz="2000" b="1" spc="-5" dirty="0">
                <a:latin typeface="Arial"/>
                <a:cs typeface="Arial"/>
              </a:rPr>
              <a:t>evaluate </a:t>
            </a:r>
            <a:r>
              <a:rPr sz="2000" b="1" dirty="0">
                <a:latin typeface="Arial"/>
                <a:cs typeface="Arial"/>
              </a:rPr>
              <a:t>any function  that is </a:t>
            </a:r>
            <a:r>
              <a:rPr sz="2000" b="1" spc="5" dirty="0">
                <a:latin typeface="Arial"/>
                <a:cs typeface="Arial"/>
              </a:rPr>
              <a:t>known </a:t>
            </a:r>
            <a:r>
              <a:rPr sz="2000" b="1" dirty="0">
                <a:latin typeface="Arial"/>
                <a:cs typeface="Arial"/>
              </a:rPr>
              <a:t>to be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computable.</a:t>
            </a:r>
            <a:endParaRPr sz="2000">
              <a:latin typeface="Arial"/>
              <a:cs typeface="Arial"/>
            </a:endParaRPr>
          </a:p>
          <a:p>
            <a:pPr marL="169545" indent="-156845">
              <a:lnSpc>
                <a:spcPct val="100000"/>
              </a:lnSpc>
              <a:spcBef>
                <a:spcPts val="1775"/>
              </a:spcBef>
              <a:buFont typeface="Arial"/>
              <a:buChar char="•"/>
              <a:tabLst>
                <a:tab pos="170180" algn="l"/>
              </a:tabLst>
            </a:pPr>
            <a:r>
              <a:rPr sz="2000" b="1" dirty="0">
                <a:latin typeface="Arial"/>
                <a:cs typeface="Arial"/>
              </a:rPr>
              <a:t>Instruction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35" dirty="0">
                <a:latin typeface="Arial"/>
                <a:cs typeface="Arial"/>
              </a:rPr>
              <a:t>Types</a:t>
            </a:r>
            <a:endParaRPr sz="2000">
              <a:latin typeface="Arial"/>
              <a:cs typeface="Arial"/>
            </a:endParaRPr>
          </a:p>
          <a:p>
            <a:pPr marL="848360">
              <a:lnSpc>
                <a:spcPct val="100000"/>
              </a:lnSpc>
              <a:spcBef>
                <a:spcPts val="595"/>
              </a:spcBef>
            </a:pPr>
            <a:r>
              <a:rPr sz="1800" b="1" dirty="0">
                <a:latin typeface="Arial"/>
                <a:cs typeface="Arial"/>
              </a:rPr>
              <a:t>Functional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1737995" lvl="1" indent="-572770">
              <a:lnSpc>
                <a:spcPct val="100000"/>
              </a:lnSpc>
              <a:spcBef>
                <a:spcPts val="130"/>
              </a:spcBef>
              <a:buChar char="-"/>
              <a:tabLst>
                <a:tab pos="1296670" algn="l"/>
              </a:tabLst>
            </a:pPr>
            <a:r>
              <a:rPr sz="1800" b="1" spc="-5" dirty="0">
                <a:latin typeface="Arial"/>
                <a:cs typeface="Arial"/>
              </a:rPr>
              <a:t>Arithmetic, </a:t>
            </a:r>
            <a:r>
              <a:rPr sz="1800" b="1" dirty="0">
                <a:latin typeface="Arial"/>
                <a:cs typeface="Arial"/>
              </a:rPr>
              <a:t>logic, and shift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1737995" lvl="1" indent="-572770">
              <a:lnSpc>
                <a:spcPct val="100000"/>
              </a:lnSpc>
              <a:spcBef>
                <a:spcPts val="135"/>
              </a:spcBef>
              <a:buChar char="-"/>
              <a:tabLst>
                <a:tab pos="1296670" algn="l"/>
              </a:tabLst>
            </a:pPr>
            <a:r>
              <a:rPr sz="1800" b="1" spc="-15" dirty="0">
                <a:latin typeface="Arial"/>
                <a:cs typeface="Arial"/>
              </a:rPr>
              <a:t>ADD, CMA, </a:t>
            </a:r>
            <a:r>
              <a:rPr sz="1800" b="1" spc="-5" dirty="0">
                <a:latin typeface="Arial"/>
                <a:cs typeface="Arial"/>
              </a:rPr>
              <a:t>INC, CIR, </a:t>
            </a:r>
            <a:r>
              <a:rPr sz="1800" b="1" dirty="0">
                <a:latin typeface="Arial"/>
                <a:cs typeface="Arial"/>
              </a:rPr>
              <a:t>CIL, </a:t>
            </a:r>
            <a:r>
              <a:rPr sz="1800" b="1" spc="-20" dirty="0">
                <a:latin typeface="Arial"/>
                <a:cs typeface="Arial"/>
              </a:rPr>
              <a:t>AND,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CLA</a:t>
            </a:r>
            <a:endParaRPr sz="1800">
              <a:latin typeface="Arial"/>
              <a:cs typeface="Arial"/>
            </a:endParaRPr>
          </a:p>
          <a:p>
            <a:pPr marL="785495">
              <a:lnSpc>
                <a:spcPct val="100000"/>
              </a:lnSpc>
              <a:spcBef>
                <a:spcPts val="135"/>
              </a:spcBef>
            </a:pPr>
            <a:r>
              <a:rPr sz="1800" b="1" spc="-15" dirty="0">
                <a:latin typeface="Arial"/>
                <a:cs typeface="Arial"/>
              </a:rPr>
              <a:t>Transfer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1737995" marR="2396490" lvl="1" indent="-572770">
              <a:lnSpc>
                <a:spcPts val="2290"/>
              </a:lnSpc>
              <a:spcBef>
                <a:spcPts val="85"/>
              </a:spcBef>
              <a:buChar char="-"/>
              <a:tabLst>
                <a:tab pos="1306195" algn="l"/>
              </a:tabLst>
            </a:pPr>
            <a:r>
              <a:rPr sz="1800" b="1" spc="-5" dirty="0">
                <a:latin typeface="Arial"/>
                <a:cs typeface="Arial"/>
              </a:rPr>
              <a:t>Data transfers </a:t>
            </a:r>
            <a:r>
              <a:rPr sz="1800" b="1" dirty="0">
                <a:latin typeface="Arial"/>
                <a:cs typeface="Arial"/>
              </a:rPr>
              <a:t>between </a:t>
            </a:r>
            <a:r>
              <a:rPr sz="1800" b="1" spc="-5" dirty="0">
                <a:latin typeface="Arial"/>
                <a:cs typeface="Arial"/>
              </a:rPr>
              <a:t>the main memory  and the processor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registers</a:t>
            </a:r>
            <a:endParaRPr sz="1800">
              <a:latin typeface="Arial"/>
              <a:cs typeface="Arial"/>
            </a:endParaRPr>
          </a:p>
          <a:p>
            <a:pPr marL="1305560" lvl="1" indent="-140335">
              <a:lnSpc>
                <a:spcPct val="100000"/>
              </a:lnSpc>
              <a:spcBef>
                <a:spcPts val="35"/>
              </a:spcBef>
              <a:buChar char="-"/>
              <a:tabLst>
                <a:tab pos="1306195" algn="l"/>
              </a:tabLst>
            </a:pPr>
            <a:r>
              <a:rPr sz="1800" b="1" spc="-15" dirty="0">
                <a:latin typeface="Arial"/>
                <a:cs typeface="Arial"/>
              </a:rPr>
              <a:t>LDA,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STA</a:t>
            </a:r>
            <a:endParaRPr sz="1800">
              <a:latin typeface="Arial"/>
              <a:cs typeface="Arial"/>
            </a:endParaRPr>
          </a:p>
          <a:p>
            <a:pPr marL="785495">
              <a:lnSpc>
                <a:spcPct val="100000"/>
              </a:lnSpc>
              <a:spcBef>
                <a:spcPts val="135"/>
              </a:spcBef>
            </a:pPr>
            <a:r>
              <a:rPr sz="1800" b="1" spc="-5" dirty="0">
                <a:latin typeface="Arial"/>
                <a:cs typeface="Arial"/>
              </a:rPr>
              <a:t>Control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1305560" lvl="1" indent="-140335">
              <a:lnSpc>
                <a:spcPct val="100000"/>
              </a:lnSpc>
              <a:spcBef>
                <a:spcPts val="120"/>
              </a:spcBef>
              <a:buChar char="-"/>
              <a:tabLst>
                <a:tab pos="1306195" algn="l"/>
              </a:tabLst>
            </a:pPr>
            <a:r>
              <a:rPr sz="1800" b="1" spc="-5" dirty="0">
                <a:latin typeface="Arial"/>
                <a:cs typeface="Arial"/>
              </a:rPr>
              <a:t>Program sequencing and</a:t>
            </a:r>
            <a:r>
              <a:rPr sz="1800" b="1" dirty="0">
                <a:latin typeface="Arial"/>
                <a:cs typeface="Arial"/>
              </a:rPr>
              <a:t> control</a:t>
            </a:r>
            <a:endParaRPr sz="1800">
              <a:latin typeface="Arial"/>
              <a:cs typeface="Arial"/>
            </a:endParaRPr>
          </a:p>
          <a:p>
            <a:pPr marL="1305560" lvl="1" indent="-140335">
              <a:lnSpc>
                <a:spcPct val="100000"/>
              </a:lnSpc>
              <a:spcBef>
                <a:spcPts val="135"/>
              </a:spcBef>
              <a:buChar char="-"/>
              <a:tabLst>
                <a:tab pos="1306195" algn="l"/>
              </a:tabLst>
            </a:pPr>
            <a:r>
              <a:rPr sz="1800" b="1" spc="-5" dirty="0">
                <a:latin typeface="Arial"/>
                <a:cs typeface="Arial"/>
              </a:rPr>
              <a:t>BUN, </a:t>
            </a:r>
            <a:r>
              <a:rPr sz="1800" b="1" spc="-15" dirty="0">
                <a:latin typeface="Arial"/>
                <a:cs typeface="Arial"/>
              </a:rPr>
              <a:t>BSA,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ISZ</a:t>
            </a:r>
            <a:endParaRPr sz="1800">
              <a:latin typeface="Arial"/>
              <a:cs typeface="Arial"/>
            </a:endParaRPr>
          </a:p>
          <a:p>
            <a:pPr marL="785495">
              <a:lnSpc>
                <a:spcPct val="100000"/>
              </a:lnSpc>
              <a:spcBef>
                <a:spcPts val="130"/>
              </a:spcBef>
            </a:pPr>
            <a:r>
              <a:rPr sz="1800" b="1" dirty="0">
                <a:latin typeface="Arial"/>
                <a:cs typeface="Arial"/>
              </a:rPr>
              <a:t>Input/Output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1305560" lvl="1" indent="-140335">
              <a:lnSpc>
                <a:spcPct val="100000"/>
              </a:lnSpc>
              <a:spcBef>
                <a:spcPts val="135"/>
              </a:spcBef>
              <a:buChar char="-"/>
              <a:tabLst>
                <a:tab pos="1306195" algn="l"/>
              </a:tabLst>
            </a:pPr>
            <a:r>
              <a:rPr sz="1800" b="1" dirty="0">
                <a:latin typeface="Arial"/>
                <a:cs typeface="Arial"/>
              </a:rPr>
              <a:t>Input </a:t>
            </a: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output</a:t>
            </a:r>
            <a:endParaRPr sz="1800">
              <a:latin typeface="Arial"/>
              <a:cs typeface="Arial"/>
            </a:endParaRPr>
          </a:p>
          <a:p>
            <a:pPr marL="1305560" lvl="1" indent="-140335">
              <a:lnSpc>
                <a:spcPct val="100000"/>
              </a:lnSpc>
              <a:spcBef>
                <a:spcPts val="130"/>
              </a:spcBef>
              <a:buChar char="-"/>
              <a:tabLst>
                <a:tab pos="1306195" algn="l"/>
              </a:tabLst>
            </a:pPr>
            <a:r>
              <a:rPr sz="1800" b="1" spc="-60" dirty="0">
                <a:latin typeface="Arial"/>
                <a:cs typeface="Arial"/>
              </a:rPr>
              <a:t>INP,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05750" y="4318"/>
            <a:ext cx="1043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Instructions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72154" y="248792"/>
            <a:ext cx="2709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CONTROL</a:t>
            </a:r>
            <a:r>
              <a:rPr spc="-30" dirty="0"/>
              <a:t> </a:t>
            </a:r>
            <a:r>
              <a:rPr spc="-5" dirty="0"/>
              <a:t>UNIT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43343" y="4318"/>
            <a:ext cx="1500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Instruction</a:t>
            </a:r>
            <a:r>
              <a:rPr sz="1400" b="1" i="1" spc="-9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291" y="1119073"/>
            <a:ext cx="7576820" cy="43008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260985" indent="-28638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Control unit (CU) of a processor translates from machine  instructions to the control signals for the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microoperations  that </a:t>
            </a:r>
            <a:r>
              <a:rPr sz="2000" b="1" spc="-5" dirty="0">
                <a:latin typeface="Arial"/>
                <a:cs typeface="Arial"/>
              </a:rPr>
              <a:t>implement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Control units are implemented in one of </a:t>
            </a:r>
            <a:r>
              <a:rPr sz="2000" b="1" spc="10" dirty="0">
                <a:latin typeface="Arial"/>
                <a:cs typeface="Arial"/>
              </a:rPr>
              <a:t>two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ways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i="1" dirty="0">
                <a:solidFill>
                  <a:srgbClr val="008011"/>
                </a:solidFill>
                <a:latin typeface="Arial"/>
                <a:cs typeface="Arial"/>
              </a:rPr>
              <a:t>Hardwired</a:t>
            </a:r>
            <a:r>
              <a:rPr sz="2000" b="1" i="1" spc="-55" dirty="0">
                <a:solidFill>
                  <a:srgbClr val="008011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698500" marR="5080" lvl="1" indent="-228600">
              <a:lnSpc>
                <a:spcPts val="1730"/>
              </a:lnSpc>
              <a:spcBef>
                <a:spcPts val="615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CU is made up of sequential and combinational circuits to generate </a:t>
            </a:r>
            <a:r>
              <a:rPr sz="1600" b="1" spc="-10" dirty="0">
                <a:latin typeface="Arial"/>
                <a:cs typeface="Arial"/>
              </a:rPr>
              <a:t>the  </a:t>
            </a:r>
            <a:r>
              <a:rPr sz="1600" b="1" spc="-5" dirty="0">
                <a:latin typeface="Arial"/>
                <a:cs typeface="Arial"/>
              </a:rPr>
              <a:t>control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signals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i="1" spc="-5" dirty="0">
                <a:solidFill>
                  <a:srgbClr val="008011"/>
                </a:solidFill>
                <a:latin typeface="Arial"/>
                <a:cs typeface="Arial"/>
              </a:rPr>
              <a:t>Microprogrammed</a:t>
            </a:r>
            <a:r>
              <a:rPr sz="2000" b="1" i="1" spc="-40" dirty="0">
                <a:solidFill>
                  <a:srgbClr val="008011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698500" marR="560070" lvl="1" indent="-228600">
              <a:lnSpc>
                <a:spcPts val="1730"/>
              </a:lnSpc>
              <a:spcBef>
                <a:spcPts val="615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A control memory on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processor contains microprograms that  </a:t>
            </a:r>
            <a:r>
              <a:rPr sz="1600" b="1" spc="-10" dirty="0">
                <a:latin typeface="Arial"/>
                <a:cs typeface="Arial"/>
              </a:rPr>
              <a:t>activate the </a:t>
            </a:r>
            <a:r>
              <a:rPr sz="1600" b="1" spc="-5" dirty="0">
                <a:latin typeface="Arial"/>
                <a:cs typeface="Arial"/>
              </a:rPr>
              <a:t>necessary control</a:t>
            </a:r>
            <a:r>
              <a:rPr sz="1600" b="1" spc="1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signals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sz="2350">
              <a:latin typeface="Times New Roman"/>
              <a:cs typeface="Times New Roman"/>
            </a:endParaRPr>
          </a:p>
          <a:p>
            <a:pPr marL="299085" indent="-286385">
              <a:lnSpc>
                <a:spcPts val="22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We </a:t>
            </a:r>
            <a:r>
              <a:rPr sz="2000" b="1" spc="5" dirty="0">
                <a:latin typeface="Arial"/>
                <a:cs typeface="Arial"/>
              </a:rPr>
              <a:t>will </a:t>
            </a:r>
            <a:r>
              <a:rPr sz="2000" b="1" dirty="0">
                <a:latin typeface="Arial"/>
                <a:cs typeface="Arial"/>
              </a:rPr>
              <a:t>consider a hardwired implementation of the</a:t>
            </a:r>
            <a:r>
              <a:rPr sz="2000" b="1" spc="-2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unit for the Basic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Computer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4129" y="252222"/>
            <a:ext cx="41865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52880" algn="l"/>
                <a:tab pos="2420620" algn="l"/>
              </a:tabLst>
            </a:pPr>
            <a:r>
              <a:rPr spc="-5" dirty="0"/>
              <a:t>TIMING	AND	CO</a:t>
            </a:r>
            <a:r>
              <a:rPr spc="-15" dirty="0"/>
              <a:t>N</a:t>
            </a:r>
            <a:r>
              <a:rPr spc="-5" dirty="0"/>
              <a:t>TR</a:t>
            </a:r>
            <a:r>
              <a:rPr spc="-20" dirty="0"/>
              <a:t>O</a:t>
            </a:r>
            <a:r>
              <a:rPr spc="-5" dirty="0"/>
              <a:t>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8203" y="1124838"/>
            <a:ext cx="379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Control unit of Basic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Computer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6216" y="4318"/>
            <a:ext cx="16173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Timing and</a:t>
            </a:r>
            <a:r>
              <a:rPr sz="1400" b="1" i="1" spc="-11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84375" y="1973262"/>
            <a:ext cx="2970530" cy="176530"/>
          </a:xfrm>
          <a:custGeom>
            <a:avLst/>
            <a:gdLst/>
            <a:ahLst/>
            <a:cxnLst/>
            <a:rect l="l" t="t" r="r" b="b"/>
            <a:pathLst>
              <a:path w="2970529" h="176530">
                <a:moveTo>
                  <a:pt x="0" y="176212"/>
                </a:moveTo>
                <a:lnTo>
                  <a:pt x="2970276" y="176212"/>
                </a:lnTo>
                <a:lnTo>
                  <a:pt x="2970276" y="0"/>
                </a:lnTo>
                <a:lnTo>
                  <a:pt x="0" y="0"/>
                </a:lnTo>
                <a:lnTo>
                  <a:pt x="0" y="1762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02229" y="1761871"/>
            <a:ext cx="171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Instruction register (IR)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4375" y="1973262"/>
            <a:ext cx="346075" cy="1765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1365"/>
              </a:lnSpc>
            </a:pPr>
            <a:r>
              <a:rPr sz="1200" b="1" spc="-5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0450" y="1973262"/>
            <a:ext cx="1144905" cy="1765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6375">
              <a:lnSpc>
                <a:spcPts val="1325"/>
              </a:lnSpc>
              <a:tabLst>
                <a:tab pos="544195" algn="l"/>
                <a:tab pos="883285" algn="l"/>
              </a:tabLst>
            </a:pPr>
            <a:r>
              <a:rPr sz="1200" b="1" spc="-5" dirty="0">
                <a:latin typeface="Arial"/>
                <a:cs typeface="Arial"/>
              </a:rPr>
              <a:t>14	</a:t>
            </a:r>
            <a:r>
              <a:rPr sz="1200" b="1" dirty="0">
                <a:latin typeface="Arial"/>
                <a:cs typeface="Arial"/>
              </a:rPr>
              <a:t>13	</a:t>
            </a:r>
            <a:r>
              <a:rPr sz="1200" b="1" spc="-5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5101" y="1973262"/>
            <a:ext cx="1454150" cy="1765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62865" algn="ctr">
              <a:lnSpc>
                <a:spcPts val="1365"/>
              </a:lnSpc>
            </a:pPr>
            <a:r>
              <a:rPr sz="1200" b="1" spc="-35" dirty="0">
                <a:latin typeface="Arial"/>
                <a:cs typeface="Arial"/>
              </a:rPr>
              <a:t>11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49473" y="3265551"/>
            <a:ext cx="95250" cy="223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87650" y="3265551"/>
            <a:ext cx="95250" cy="223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4175" y="3265551"/>
            <a:ext cx="96774" cy="223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6575" y="3265551"/>
            <a:ext cx="95250" cy="223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4623" y="3260725"/>
            <a:ext cx="969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2800" y="3265551"/>
            <a:ext cx="95250" cy="223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3273" y="2601976"/>
            <a:ext cx="95250" cy="95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1026" y="2154301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4175" y="2601976"/>
            <a:ext cx="96774" cy="95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71800" y="2139950"/>
            <a:ext cx="0" cy="471805"/>
          </a:xfrm>
          <a:custGeom>
            <a:avLst/>
            <a:gdLst/>
            <a:ahLst/>
            <a:cxnLst/>
            <a:rect l="l" t="t" r="r" b="b"/>
            <a:pathLst>
              <a:path h="471805">
                <a:moveTo>
                  <a:pt x="0" y="0"/>
                </a:moveTo>
                <a:lnTo>
                  <a:pt x="0" y="471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0823" y="2601976"/>
            <a:ext cx="95250" cy="95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6925" y="2154301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41525" y="3443287"/>
            <a:ext cx="177800" cy="195580"/>
          </a:xfrm>
          <a:custGeom>
            <a:avLst/>
            <a:gdLst/>
            <a:ahLst/>
            <a:cxnLst/>
            <a:rect l="l" t="t" r="r" b="b"/>
            <a:pathLst>
              <a:path w="177800" h="195579">
                <a:moveTo>
                  <a:pt x="0" y="195262"/>
                </a:moveTo>
                <a:lnTo>
                  <a:pt x="177800" y="195262"/>
                </a:lnTo>
                <a:lnTo>
                  <a:pt x="177800" y="0"/>
                </a:lnTo>
                <a:lnTo>
                  <a:pt x="0" y="0"/>
                </a:lnTo>
                <a:lnTo>
                  <a:pt x="0" y="1952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098929" y="3440429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70100" y="333540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48260" y="0"/>
                </a:moveTo>
                <a:lnTo>
                  <a:pt x="35843" y="448"/>
                </a:lnTo>
                <a:lnTo>
                  <a:pt x="23606" y="1968"/>
                </a:lnTo>
                <a:lnTo>
                  <a:pt x="11630" y="4536"/>
                </a:lnTo>
                <a:lnTo>
                  <a:pt x="0" y="8127"/>
                </a:lnTo>
                <a:lnTo>
                  <a:pt x="48260" y="95250"/>
                </a:lnTo>
                <a:lnTo>
                  <a:pt x="95250" y="7620"/>
                </a:lnTo>
                <a:lnTo>
                  <a:pt x="83907" y="4286"/>
                </a:lnTo>
                <a:lnTo>
                  <a:pt x="72231" y="1905"/>
                </a:lnTo>
                <a:lnTo>
                  <a:pt x="60317" y="476"/>
                </a:lnTo>
                <a:lnTo>
                  <a:pt x="48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08200" y="2154301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80026" y="3451225"/>
            <a:ext cx="118999" cy="76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80026" y="3728973"/>
            <a:ext cx="118999" cy="74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551176" y="5583237"/>
            <a:ext cx="1120775" cy="592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63830" marR="244475" indent="45720" algn="ctr">
              <a:lnSpc>
                <a:spcPct val="75800"/>
              </a:lnSpc>
              <a:spcBef>
                <a:spcPts val="340"/>
              </a:spcBef>
            </a:pPr>
            <a:r>
              <a:rPr sz="1200" b="1" spc="-5" dirty="0">
                <a:latin typeface="Arial"/>
                <a:cs typeface="Arial"/>
              </a:rPr>
              <a:t>4-bit  sequence  counter  (SC)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96485" y="5525211"/>
            <a:ext cx="1167765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">
              <a:lnSpc>
                <a:spcPct val="1095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Increment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(INR)  Clear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(CLR)</a:t>
            </a:r>
            <a:endParaRPr sz="12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345"/>
              </a:spcBef>
            </a:pPr>
            <a:r>
              <a:rPr sz="1200" b="1" spc="-5" dirty="0">
                <a:latin typeface="Arial"/>
                <a:cs typeface="Arial"/>
              </a:rPr>
              <a:t>Clock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61915" y="2012696"/>
            <a:ext cx="930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Other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inputs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76643" y="3529965"/>
            <a:ext cx="567055" cy="354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380"/>
              </a:spcBef>
            </a:pPr>
            <a:r>
              <a:rPr sz="1200" b="1" spc="-5" dirty="0">
                <a:latin typeface="Arial"/>
                <a:cs typeface="Arial"/>
              </a:rPr>
              <a:t>Co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trol  </a:t>
            </a:r>
            <a:r>
              <a:rPr sz="1200" b="1" spc="-5" dirty="0">
                <a:latin typeface="Arial"/>
                <a:cs typeface="Arial"/>
              </a:rPr>
              <a:t>signals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2400300" y="2698750"/>
          <a:ext cx="2366010" cy="1063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"/>
                <a:gridCol w="1000125"/>
                <a:gridCol w="127000"/>
                <a:gridCol w="1106805"/>
              </a:tblGrid>
              <a:tr h="542925">
                <a:tc gridSpan="3">
                  <a:txBody>
                    <a:bodyPr/>
                    <a:lstStyle/>
                    <a:p>
                      <a:pPr marL="303530" marR="353695" indent="22860" algn="ctr">
                        <a:lnSpc>
                          <a:spcPct val="75500"/>
                        </a:lnSpc>
                        <a:spcBef>
                          <a:spcPts val="89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 x 8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oder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4290" algn="ctr">
                        <a:lnSpc>
                          <a:spcPts val="111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7 6 5 4 3 2 1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444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3081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spc="52" baseline="-18518" dirty="0">
                          <a:latin typeface="Arial"/>
                          <a:cs typeface="Arial"/>
                        </a:rPr>
                        <a:t>0</a:t>
                      </a:r>
                      <a:endParaRPr sz="1800" baseline="-18518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6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R="440690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b="1" spc="8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baseline="-18518" dirty="0">
                          <a:latin typeface="Arial"/>
                          <a:cs typeface="Arial"/>
                        </a:rPr>
                        <a:t>7</a:t>
                      </a:r>
                      <a:endParaRPr sz="1800" baseline="-18518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4780026" y="3956050"/>
            <a:ext cx="118999" cy="745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17725" y="4002023"/>
            <a:ext cx="2660650" cy="0"/>
          </a:xfrm>
          <a:custGeom>
            <a:avLst/>
            <a:gdLst/>
            <a:ahLst/>
            <a:cxnLst/>
            <a:rect l="l" t="t" r="r" b="b"/>
            <a:pathLst>
              <a:path w="2660650">
                <a:moveTo>
                  <a:pt x="0" y="0"/>
                </a:moveTo>
                <a:lnTo>
                  <a:pt x="2660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80026" y="4173473"/>
            <a:ext cx="118999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80026" y="4459223"/>
            <a:ext cx="118999" cy="778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87650" y="4497323"/>
            <a:ext cx="95250" cy="2317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7476" y="4497323"/>
            <a:ext cx="96774" cy="231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67176" y="4497323"/>
            <a:ext cx="96774" cy="231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11450" y="5280025"/>
            <a:ext cx="96774" cy="3032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24175" y="5280025"/>
            <a:ext cx="96774" cy="937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40075" y="5280025"/>
            <a:ext cx="95250" cy="3032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52800" y="5280025"/>
            <a:ext cx="95250" cy="3032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096258" y="4046982"/>
            <a:ext cx="276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65" baseline="6944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2400300" y="4208398"/>
          <a:ext cx="2367279" cy="1053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080"/>
                <a:gridCol w="1221105"/>
                <a:gridCol w="194309"/>
                <a:gridCol w="819785"/>
              </a:tblGrid>
              <a:tr h="2870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R="486409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baseline="-18518" dirty="0">
                          <a:latin typeface="Arial"/>
                          <a:cs typeface="Arial"/>
                        </a:rPr>
                        <a:t>0</a:t>
                      </a:r>
                      <a:endParaRPr sz="1800" baseline="-18518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6100">
                <a:tc gridSpan="3">
                  <a:txBody>
                    <a:bodyPr/>
                    <a:lstStyle/>
                    <a:p>
                      <a:pPr marR="58419" algn="ctr">
                        <a:lnSpc>
                          <a:spcPts val="1345"/>
                        </a:lnSpc>
                        <a:spcBef>
                          <a:spcPts val="1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15 14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 . . 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2 1</a:t>
                      </a:r>
                      <a:r>
                        <a:rPr sz="1200" b="1" spc="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182245" algn="ctr">
                        <a:lnSpc>
                          <a:spcPts val="11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 x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189230" algn="ctr">
                        <a:lnSpc>
                          <a:spcPts val="127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decoder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3689350" y="5643562"/>
            <a:ext cx="120650" cy="76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95776" y="5686425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89350" y="5811837"/>
            <a:ext cx="120650" cy="76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95776" y="5854700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89350" y="6040437"/>
            <a:ext cx="120650" cy="746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95776" y="6081712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5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25901" y="6016625"/>
            <a:ext cx="139700" cy="110489"/>
          </a:xfrm>
          <a:custGeom>
            <a:avLst/>
            <a:gdLst/>
            <a:ahLst/>
            <a:cxnLst/>
            <a:rect l="l" t="t" r="r" b="b"/>
            <a:pathLst>
              <a:path w="139700" h="110489">
                <a:moveTo>
                  <a:pt x="139573" y="0"/>
                </a:moveTo>
                <a:lnTo>
                  <a:pt x="0" y="59931"/>
                </a:lnTo>
                <a:lnTo>
                  <a:pt x="139573" y="10988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92750" y="2722498"/>
            <a:ext cx="96774" cy="920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40375" y="2230501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52057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46976" y="3668648"/>
            <a:ext cx="118999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62675" y="3711575"/>
            <a:ext cx="913130" cy="0"/>
          </a:xfrm>
          <a:custGeom>
            <a:avLst/>
            <a:gdLst/>
            <a:ahLst/>
            <a:cxnLst/>
            <a:rect l="l" t="t" r="r" b="b"/>
            <a:pathLst>
              <a:path w="913129">
                <a:moveTo>
                  <a:pt x="0" y="0"/>
                </a:moveTo>
                <a:lnTo>
                  <a:pt x="9128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14550" y="3629025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76626" y="5346700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4">
                <a:moveTo>
                  <a:pt x="0" y="23025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929251" y="2828925"/>
            <a:ext cx="1233805" cy="18815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81280" marR="85725" algn="ctr">
              <a:lnSpc>
                <a:spcPts val="1300"/>
              </a:lnSpc>
            </a:pPr>
            <a:r>
              <a:rPr sz="1200" b="1" spc="-5" dirty="0">
                <a:latin typeface="Arial"/>
                <a:cs typeface="Arial"/>
              </a:rPr>
              <a:t>Com</a:t>
            </a:r>
            <a:r>
              <a:rPr sz="1200" b="1" spc="-10" dirty="0">
                <a:latin typeface="Arial"/>
                <a:cs typeface="Arial"/>
              </a:rPr>
              <a:t>b</a:t>
            </a:r>
            <a:r>
              <a:rPr sz="1200" b="1" spc="-5" dirty="0">
                <a:latin typeface="Arial"/>
                <a:cs typeface="Arial"/>
              </a:rPr>
              <a:t>inational  Control</a:t>
            </a:r>
            <a:endParaRPr sz="1200">
              <a:latin typeface="Arial"/>
              <a:cs typeface="Arial"/>
            </a:endParaRPr>
          </a:p>
          <a:p>
            <a:pPr marR="2540" algn="ctr">
              <a:lnSpc>
                <a:spcPts val="1270"/>
              </a:lnSpc>
            </a:pPr>
            <a:r>
              <a:rPr sz="1200" b="1" dirty="0">
                <a:latin typeface="Arial"/>
                <a:cs typeface="Arial"/>
              </a:rPr>
              <a:t>logic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257925" y="365760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50" y="952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95925" y="2619375"/>
            <a:ext cx="85725" cy="38100"/>
          </a:xfrm>
          <a:custGeom>
            <a:avLst/>
            <a:gdLst/>
            <a:ahLst/>
            <a:cxnLst/>
            <a:rect l="l" t="t" r="r" b="b"/>
            <a:pathLst>
              <a:path w="85725" h="38100">
                <a:moveTo>
                  <a:pt x="0" y="0"/>
                </a:moveTo>
                <a:lnTo>
                  <a:pt x="85725" y="381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00525" y="2152650"/>
            <a:ext cx="0" cy="904875"/>
          </a:xfrm>
          <a:custGeom>
            <a:avLst/>
            <a:gdLst/>
            <a:ahLst/>
            <a:cxnLst/>
            <a:rect l="l" t="t" r="r" b="b"/>
            <a:pathLst>
              <a:path h="904875">
                <a:moveTo>
                  <a:pt x="0" y="0"/>
                </a:moveTo>
                <a:lnTo>
                  <a:pt x="0" y="9048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00525" y="30099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09600" y="0"/>
                </a:moveTo>
                <a:lnTo>
                  <a:pt x="609600" y="76200"/>
                </a:lnTo>
                <a:lnTo>
                  <a:pt x="666750" y="47625"/>
                </a:lnTo>
                <a:lnTo>
                  <a:pt x="622300" y="47625"/>
                </a:lnTo>
                <a:lnTo>
                  <a:pt x="622300" y="28575"/>
                </a:lnTo>
                <a:lnTo>
                  <a:pt x="666750" y="28575"/>
                </a:lnTo>
                <a:lnTo>
                  <a:pt x="609600" y="0"/>
                </a:lnTo>
                <a:close/>
              </a:path>
              <a:path w="685800" h="76200">
                <a:moveTo>
                  <a:pt x="609600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609600" y="47625"/>
                </a:lnTo>
                <a:lnTo>
                  <a:pt x="609600" y="28575"/>
                </a:lnTo>
                <a:close/>
              </a:path>
              <a:path w="685800" h="76200">
                <a:moveTo>
                  <a:pt x="666750" y="28575"/>
                </a:moveTo>
                <a:lnTo>
                  <a:pt x="622300" y="28575"/>
                </a:lnTo>
                <a:lnTo>
                  <a:pt x="622300" y="47625"/>
                </a:lnTo>
                <a:lnTo>
                  <a:pt x="666750" y="47625"/>
                </a:lnTo>
                <a:lnTo>
                  <a:pt x="685800" y="38100"/>
                </a:lnTo>
                <a:lnTo>
                  <a:pt x="66675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19200" y="2343150"/>
            <a:ext cx="5438775" cy="4076700"/>
          </a:xfrm>
          <a:custGeom>
            <a:avLst/>
            <a:gdLst/>
            <a:ahLst/>
            <a:cxnLst/>
            <a:rect l="l" t="t" r="r" b="b"/>
            <a:pathLst>
              <a:path w="5438775" h="4076700">
                <a:moveTo>
                  <a:pt x="0" y="4076700"/>
                </a:moveTo>
                <a:lnTo>
                  <a:pt x="5438775" y="4076700"/>
                </a:lnTo>
                <a:lnTo>
                  <a:pt x="5438775" y="0"/>
                </a:lnTo>
                <a:lnTo>
                  <a:pt x="0" y="0"/>
                </a:lnTo>
                <a:lnTo>
                  <a:pt x="0" y="407670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1705" y="240918"/>
            <a:ext cx="3042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52880" algn="l"/>
              </a:tabLst>
            </a:pPr>
            <a:r>
              <a:rPr spc="-5" dirty="0"/>
              <a:t>TIMING	SIG</a:t>
            </a:r>
            <a:r>
              <a:rPr spc="-15" dirty="0"/>
              <a:t>N</a:t>
            </a:r>
            <a:r>
              <a:rPr spc="-5" dirty="0"/>
              <a:t>ALS</a:t>
            </a:r>
          </a:p>
        </p:txBody>
      </p:sp>
      <p:sp>
        <p:nvSpPr>
          <p:cNvPr id="7" name="object 7"/>
          <p:cNvSpPr/>
          <p:nvPr/>
        </p:nvSpPr>
        <p:spPr>
          <a:xfrm>
            <a:off x="1978923" y="2987602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655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0579" y="272445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634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2213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2213" y="298760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311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65525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5525" y="272445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634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7159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37159" y="298760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311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0471" y="272445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634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2106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2106" y="298760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269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5375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95375" y="272445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634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7009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7009" y="298760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269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10278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10278" y="272445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634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81913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1913" y="2987602"/>
            <a:ext cx="544195" cy="0"/>
          </a:xfrm>
          <a:custGeom>
            <a:avLst/>
            <a:gdLst/>
            <a:ahLst/>
            <a:cxnLst/>
            <a:rect l="l" t="t" r="r" b="b"/>
            <a:pathLst>
              <a:path w="544195">
                <a:moveTo>
                  <a:pt x="0" y="0"/>
                </a:moveTo>
                <a:lnTo>
                  <a:pt x="543907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5820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25820" y="2724456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375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3195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13195" y="298760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269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56464" y="2724456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634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8099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8099" y="2987602"/>
            <a:ext cx="543560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269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80471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56464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86722" y="2781595"/>
            <a:ext cx="127712" cy="206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50579" y="2724456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146"/>
                </a:lnTo>
              </a:path>
            </a:pathLst>
          </a:custGeom>
          <a:ln w="31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01669" y="2781595"/>
            <a:ext cx="127712" cy="206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16657" y="2781595"/>
            <a:ext cx="127627" cy="206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31561" y="2781595"/>
            <a:ext cx="127627" cy="206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46464" y="2781595"/>
            <a:ext cx="128265" cy="2060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61368" y="2781595"/>
            <a:ext cx="128265" cy="206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92650" y="2781595"/>
            <a:ext cx="127627" cy="2060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98837" y="3445328"/>
            <a:ext cx="351790" cy="0"/>
          </a:xfrm>
          <a:custGeom>
            <a:avLst/>
            <a:gdLst/>
            <a:ahLst/>
            <a:cxnLst/>
            <a:rect l="l" t="t" r="r" b="b"/>
            <a:pathLst>
              <a:path w="351789">
                <a:moveTo>
                  <a:pt x="0" y="0"/>
                </a:moveTo>
                <a:lnTo>
                  <a:pt x="351742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46363" y="3182029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5">
                <a:moveTo>
                  <a:pt x="0" y="0"/>
                </a:moveTo>
                <a:lnTo>
                  <a:pt x="719161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61310" y="3445328"/>
            <a:ext cx="3164840" cy="0"/>
          </a:xfrm>
          <a:custGeom>
            <a:avLst/>
            <a:gdLst/>
            <a:ahLst/>
            <a:cxnLst/>
            <a:rect l="l" t="t" r="r" b="b"/>
            <a:pathLst>
              <a:path w="3164840">
                <a:moveTo>
                  <a:pt x="0" y="0"/>
                </a:moveTo>
                <a:lnTo>
                  <a:pt x="3164510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50579" y="3182029"/>
            <a:ext cx="95885" cy="263525"/>
          </a:xfrm>
          <a:custGeom>
            <a:avLst/>
            <a:gdLst/>
            <a:ahLst/>
            <a:cxnLst/>
            <a:rect l="l" t="t" r="r" b="b"/>
            <a:pathLst>
              <a:path w="95885" h="263525">
                <a:moveTo>
                  <a:pt x="95784" y="0"/>
                </a:moveTo>
                <a:lnTo>
                  <a:pt x="0" y="263298"/>
                </a:lnTo>
              </a:path>
            </a:pathLst>
          </a:custGeom>
          <a:ln w="30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65525" y="3182029"/>
            <a:ext cx="95885" cy="263525"/>
          </a:xfrm>
          <a:custGeom>
            <a:avLst/>
            <a:gdLst/>
            <a:ahLst/>
            <a:cxnLst/>
            <a:rect l="l" t="t" r="r" b="b"/>
            <a:pathLst>
              <a:path w="95885" h="263525">
                <a:moveTo>
                  <a:pt x="0" y="0"/>
                </a:moveTo>
                <a:lnTo>
                  <a:pt x="95784" y="263298"/>
                </a:lnTo>
              </a:path>
            </a:pathLst>
          </a:custGeom>
          <a:ln w="30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21541" y="3182029"/>
            <a:ext cx="735330" cy="0"/>
          </a:xfrm>
          <a:custGeom>
            <a:avLst/>
            <a:gdLst/>
            <a:ahLst/>
            <a:cxnLst/>
            <a:rect l="l" t="t" r="r" b="b"/>
            <a:pathLst>
              <a:path w="735329">
                <a:moveTo>
                  <a:pt x="0" y="0"/>
                </a:moveTo>
                <a:lnTo>
                  <a:pt x="734923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25820" y="3182029"/>
            <a:ext cx="95885" cy="263525"/>
          </a:xfrm>
          <a:custGeom>
            <a:avLst/>
            <a:gdLst/>
            <a:ahLst/>
            <a:cxnLst/>
            <a:rect l="l" t="t" r="r" b="b"/>
            <a:pathLst>
              <a:path w="95885" h="263525">
                <a:moveTo>
                  <a:pt x="95720" y="0"/>
                </a:moveTo>
                <a:lnTo>
                  <a:pt x="0" y="263298"/>
                </a:lnTo>
              </a:path>
            </a:pathLst>
          </a:custGeom>
          <a:ln w="30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56464" y="3182029"/>
            <a:ext cx="80645" cy="263525"/>
          </a:xfrm>
          <a:custGeom>
            <a:avLst/>
            <a:gdLst/>
            <a:ahLst/>
            <a:cxnLst/>
            <a:rect l="l" t="t" r="r" b="b"/>
            <a:pathLst>
              <a:path w="80645" h="263525">
                <a:moveTo>
                  <a:pt x="0" y="0"/>
                </a:moveTo>
                <a:lnTo>
                  <a:pt x="80192" y="263298"/>
                </a:lnTo>
              </a:path>
            </a:pathLst>
          </a:custGeom>
          <a:ln w="31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36657" y="3445328"/>
            <a:ext cx="735330" cy="0"/>
          </a:xfrm>
          <a:custGeom>
            <a:avLst/>
            <a:gdLst/>
            <a:ahLst/>
            <a:cxnLst/>
            <a:rect l="l" t="t" r="r" b="b"/>
            <a:pathLst>
              <a:path w="735329">
                <a:moveTo>
                  <a:pt x="0" y="0"/>
                </a:moveTo>
                <a:lnTo>
                  <a:pt x="734710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98837" y="3891778"/>
            <a:ext cx="1167130" cy="0"/>
          </a:xfrm>
          <a:custGeom>
            <a:avLst/>
            <a:gdLst/>
            <a:ahLst/>
            <a:cxnLst/>
            <a:rect l="l" t="t" r="r" b="b"/>
            <a:pathLst>
              <a:path w="1167130">
                <a:moveTo>
                  <a:pt x="0" y="0"/>
                </a:moveTo>
                <a:lnTo>
                  <a:pt x="1166688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61310" y="3639755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161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76192" y="3891778"/>
            <a:ext cx="3995420" cy="0"/>
          </a:xfrm>
          <a:custGeom>
            <a:avLst/>
            <a:gdLst/>
            <a:ahLst/>
            <a:cxnLst/>
            <a:rect l="l" t="t" r="r" b="b"/>
            <a:pathLst>
              <a:path w="3995420">
                <a:moveTo>
                  <a:pt x="0" y="0"/>
                </a:moveTo>
                <a:lnTo>
                  <a:pt x="3995175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65525" y="3639755"/>
            <a:ext cx="95885" cy="252095"/>
          </a:xfrm>
          <a:custGeom>
            <a:avLst/>
            <a:gdLst/>
            <a:ahLst/>
            <a:cxnLst/>
            <a:rect l="l" t="t" r="r" b="b"/>
            <a:pathLst>
              <a:path w="95885" h="252095">
                <a:moveTo>
                  <a:pt x="95784" y="0"/>
                </a:moveTo>
                <a:lnTo>
                  <a:pt x="0" y="252023"/>
                </a:lnTo>
              </a:path>
            </a:pathLst>
          </a:custGeom>
          <a:ln w="307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80471" y="3639755"/>
            <a:ext cx="95885" cy="252095"/>
          </a:xfrm>
          <a:custGeom>
            <a:avLst/>
            <a:gdLst/>
            <a:ahLst/>
            <a:cxnLst/>
            <a:rect l="l" t="t" r="r" b="b"/>
            <a:pathLst>
              <a:path w="95885" h="252095">
                <a:moveTo>
                  <a:pt x="0" y="0"/>
                </a:moveTo>
                <a:lnTo>
                  <a:pt x="95720" y="252023"/>
                </a:lnTo>
              </a:path>
            </a:pathLst>
          </a:custGeom>
          <a:ln w="307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98837" y="4349504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634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76192" y="4086205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182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91095" y="4349504"/>
            <a:ext cx="3180715" cy="0"/>
          </a:xfrm>
          <a:custGeom>
            <a:avLst/>
            <a:gdLst/>
            <a:ahLst/>
            <a:cxnLst/>
            <a:rect l="l" t="t" r="r" b="b"/>
            <a:pathLst>
              <a:path w="3180715">
                <a:moveTo>
                  <a:pt x="0" y="0"/>
                </a:moveTo>
                <a:lnTo>
                  <a:pt x="3180272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80471" y="4086205"/>
            <a:ext cx="95885" cy="263525"/>
          </a:xfrm>
          <a:custGeom>
            <a:avLst/>
            <a:gdLst/>
            <a:ahLst/>
            <a:cxnLst/>
            <a:rect l="l" t="t" r="r" b="b"/>
            <a:pathLst>
              <a:path w="95885" h="263525">
                <a:moveTo>
                  <a:pt x="95720" y="0"/>
                </a:moveTo>
                <a:lnTo>
                  <a:pt x="0" y="263298"/>
                </a:lnTo>
              </a:path>
            </a:pathLst>
          </a:custGeom>
          <a:ln w="30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95375" y="4086205"/>
            <a:ext cx="95885" cy="263525"/>
          </a:xfrm>
          <a:custGeom>
            <a:avLst/>
            <a:gdLst/>
            <a:ahLst/>
            <a:cxnLst/>
            <a:rect l="l" t="t" r="r" b="b"/>
            <a:pathLst>
              <a:path w="95885" h="263525">
                <a:moveTo>
                  <a:pt x="0" y="0"/>
                </a:moveTo>
                <a:lnTo>
                  <a:pt x="95720" y="263298"/>
                </a:lnTo>
              </a:path>
            </a:pathLst>
          </a:custGeom>
          <a:ln w="30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98837" y="4807229"/>
            <a:ext cx="2796540" cy="0"/>
          </a:xfrm>
          <a:custGeom>
            <a:avLst/>
            <a:gdLst/>
            <a:ahLst/>
            <a:cxnLst/>
            <a:rect l="l" t="t" r="r" b="b"/>
            <a:pathLst>
              <a:path w="2796540">
                <a:moveTo>
                  <a:pt x="0" y="0"/>
                </a:moveTo>
                <a:lnTo>
                  <a:pt x="2796538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06637" y="4807229"/>
            <a:ext cx="2364740" cy="0"/>
          </a:xfrm>
          <a:custGeom>
            <a:avLst/>
            <a:gdLst/>
            <a:ahLst/>
            <a:cxnLst/>
            <a:rect l="l" t="t" r="r" b="b"/>
            <a:pathLst>
              <a:path w="2364740">
                <a:moveTo>
                  <a:pt x="0" y="0"/>
                </a:moveTo>
                <a:lnTo>
                  <a:pt x="2364730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95375" y="4543930"/>
            <a:ext cx="95885" cy="263525"/>
          </a:xfrm>
          <a:custGeom>
            <a:avLst/>
            <a:gdLst/>
            <a:ahLst/>
            <a:cxnLst/>
            <a:rect l="l" t="t" r="r" b="b"/>
            <a:pathLst>
              <a:path w="95885" h="263525">
                <a:moveTo>
                  <a:pt x="95720" y="0"/>
                </a:moveTo>
                <a:lnTo>
                  <a:pt x="0" y="263298"/>
                </a:lnTo>
              </a:path>
            </a:pathLst>
          </a:custGeom>
          <a:ln w="30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10278" y="4543930"/>
            <a:ext cx="96520" cy="263525"/>
          </a:xfrm>
          <a:custGeom>
            <a:avLst/>
            <a:gdLst/>
            <a:ahLst/>
            <a:cxnLst/>
            <a:rect l="l" t="t" r="r" b="b"/>
            <a:pathLst>
              <a:path w="96520" h="263525">
                <a:moveTo>
                  <a:pt x="0" y="0"/>
                </a:moveTo>
                <a:lnTo>
                  <a:pt x="96358" y="263298"/>
                </a:lnTo>
              </a:path>
            </a:pathLst>
          </a:custGeom>
          <a:ln w="30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98837" y="5253283"/>
            <a:ext cx="3611879" cy="0"/>
          </a:xfrm>
          <a:custGeom>
            <a:avLst/>
            <a:gdLst/>
            <a:ahLst/>
            <a:cxnLst/>
            <a:rect l="l" t="t" r="r" b="b"/>
            <a:pathLst>
              <a:path w="3611879">
                <a:moveTo>
                  <a:pt x="0" y="0"/>
                </a:moveTo>
                <a:lnTo>
                  <a:pt x="3611441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06637" y="5001626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182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21541" y="5253283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4">
                <a:moveTo>
                  <a:pt x="0" y="0"/>
                </a:moveTo>
                <a:lnTo>
                  <a:pt x="1549827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10278" y="5001626"/>
            <a:ext cx="96520" cy="252095"/>
          </a:xfrm>
          <a:custGeom>
            <a:avLst/>
            <a:gdLst/>
            <a:ahLst/>
            <a:cxnLst/>
            <a:rect l="l" t="t" r="r" b="b"/>
            <a:pathLst>
              <a:path w="96520" h="252095">
                <a:moveTo>
                  <a:pt x="96358" y="0"/>
                </a:moveTo>
                <a:lnTo>
                  <a:pt x="0" y="251657"/>
                </a:lnTo>
              </a:path>
            </a:pathLst>
          </a:custGeom>
          <a:ln w="307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25820" y="5001626"/>
            <a:ext cx="95885" cy="252095"/>
          </a:xfrm>
          <a:custGeom>
            <a:avLst/>
            <a:gdLst/>
            <a:ahLst/>
            <a:cxnLst/>
            <a:rect l="l" t="t" r="r" b="b"/>
            <a:pathLst>
              <a:path w="95885" h="252095">
                <a:moveTo>
                  <a:pt x="0" y="0"/>
                </a:moveTo>
                <a:lnTo>
                  <a:pt x="95720" y="251657"/>
                </a:lnTo>
              </a:path>
            </a:pathLst>
          </a:custGeom>
          <a:ln w="30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98837" y="5710978"/>
            <a:ext cx="2796540" cy="0"/>
          </a:xfrm>
          <a:custGeom>
            <a:avLst/>
            <a:gdLst/>
            <a:ahLst/>
            <a:cxnLst/>
            <a:rect l="l" t="t" r="r" b="b"/>
            <a:pathLst>
              <a:path w="2796540">
                <a:moveTo>
                  <a:pt x="0" y="0"/>
                </a:moveTo>
                <a:lnTo>
                  <a:pt x="2796538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91095" y="5448091"/>
            <a:ext cx="3180715" cy="0"/>
          </a:xfrm>
          <a:custGeom>
            <a:avLst/>
            <a:gdLst/>
            <a:ahLst/>
            <a:cxnLst/>
            <a:rect l="l" t="t" r="r" b="b"/>
            <a:pathLst>
              <a:path w="3180715">
                <a:moveTo>
                  <a:pt x="0" y="0"/>
                </a:moveTo>
                <a:lnTo>
                  <a:pt x="3180272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95375" y="5448091"/>
            <a:ext cx="95885" cy="262890"/>
          </a:xfrm>
          <a:custGeom>
            <a:avLst/>
            <a:gdLst/>
            <a:ahLst/>
            <a:cxnLst/>
            <a:rect l="l" t="t" r="r" b="b"/>
            <a:pathLst>
              <a:path w="95885" h="262889">
                <a:moveTo>
                  <a:pt x="95720" y="0"/>
                </a:moveTo>
                <a:lnTo>
                  <a:pt x="0" y="262887"/>
                </a:lnTo>
              </a:path>
            </a:pathLst>
          </a:custGeom>
          <a:ln w="30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6363" y="6169039"/>
            <a:ext cx="3164205" cy="0"/>
          </a:xfrm>
          <a:custGeom>
            <a:avLst/>
            <a:gdLst/>
            <a:ahLst/>
            <a:cxnLst/>
            <a:rect l="l" t="t" r="r" b="b"/>
            <a:pathLst>
              <a:path w="3164204">
                <a:moveTo>
                  <a:pt x="0" y="0"/>
                </a:moveTo>
                <a:lnTo>
                  <a:pt x="3163914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50579" y="5905786"/>
            <a:ext cx="95885" cy="263525"/>
          </a:xfrm>
          <a:custGeom>
            <a:avLst/>
            <a:gdLst/>
            <a:ahLst/>
            <a:cxnLst/>
            <a:rect l="l" t="t" r="r" b="b"/>
            <a:pathLst>
              <a:path w="95885" h="263525">
                <a:moveTo>
                  <a:pt x="0" y="0"/>
                </a:moveTo>
                <a:lnTo>
                  <a:pt x="95784" y="263253"/>
                </a:lnTo>
              </a:path>
            </a:pathLst>
          </a:custGeom>
          <a:ln w="30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10278" y="5905786"/>
            <a:ext cx="96520" cy="263525"/>
          </a:xfrm>
          <a:custGeom>
            <a:avLst/>
            <a:gdLst/>
            <a:ahLst/>
            <a:cxnLst/>
            <a:rect l="l" t="t" r="r" b="b"/>
            <a:pathLst>
              <a:path w="96520" h="263525">
                <a:moveTo>
                  <a:pt x="96358" y="0"/>
                </a:moveTo>
                <a:lnTo>
                  <a:pt x="0" y="263253"/>
                </a:lnTo>
              </a:path>
            </a:pathLst>
          </a:custGeom>
          <a:ln w="308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893184" y="2551301"/>
            <a:ext cx="431355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27405" algn="l"/>
                <a:tab pos="1642110" algn="l"/>
                <a:tab pos="2457450" algn="l"/>
                <a:tab pos="3272154" algn="l"/>
                <a:tab pos="4086860" algn="l"/>
              </a:tabLst>
            </a:pPr>
            <a:r>
              <a:rPr sz="1050" b="1" spc="235" dirty="0">
                <a:latin typeface="Arial"/>
                <a:cs typeface="Arial"/>
              </a:rPr>
              <a:t>T</a:t>
            </a:r>
            <a:r>
              <a:rPr sz="1050" b="1" spc="254" dirty="0">
                <a:latin typeface="Arial"/>
                <a:cs typeface="Arial"/>
              </a:rPr>
              <a:t>0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235" dirty="0">
                <a:latin typeface="Arial"/>
                <a:cs typeface="Arial"/>
              </a:rPr>
              <a:t>T</a:t>
            </a:r>
            <a:r>
              <a:rPr sz="1050" b="1" spc="254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235" dirty="0">
                <a:latin typeface="Arial"/>
                <a:cs typeface="Arial"/>
              </a:rPr>
              <a:t>T</a:t>
            </a:r>
            <a:r>
              <a:rPr sz="1050" b="1" spc="254" dirty="0">
                <a:latin typeface="Arial"/>
                <a:cs typeface="Arial"/>
              </a:rPr>
              <a:t>2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235" dirty="0">
                <a:latin typeface="Arial"/>
                <a:cs typeface="Arial"/>
              </a:rPr>
              <a:t>T</a:t>
            </a:r>
            <a:r>
              <a:rPr sz="1050" b="1" spc="254" dirty="0">
                <a:latin typeface="Arial"/>
                <a:cs typeface="Arial"/>
              </a:rPr>
              <a:t>3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235" dirty="0">
                <a:latin typeface="Arial"/>
                <a:cs typeface="Arial"/>
              </a:rPr>
              <a:t>T</a:t>
            </a:r>
            <a:r>
              <a:rPr sz="1050" b="1" spc="254" dirty="0">
                <a:latin typeface="Arial"/>
                <a:cs typeface="Arial"/>
              </a:rPr>
              <a:t>4</a:t>
            </a:r>
            <a:r>
              <a:rPr sz="1050" b="1" dirty="0">
                <a:latin typeface="Arial"/>
                <a:cs typeface="Arial"/>
              </a:rPr>
              <a:t>	</a:t>
            </a:r>
            <a:r>
              <a:rPr sz="1050" b="1" spc="220" dirty="0">
                <a:latin typeface="Arial"/>
                <a:cs typeface="Arial"/>
              </a:rPr>
              <a:t>T0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791095" y="4543930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182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438631" y="2745727"/>
            <a:ext cx="532130" cy="35325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365" dirty="0">
                <a:latin typeface="Arial"/>
                <a:cs typeface="Arial"/>
              </a:rPr>
              <a:t>C</a:t>
            </a:r>
            <a:r>
              <a:rPr sz="1050" b="1" spc="160" dirty="0">
                <a:latin typeface="Arial"/>
                <a:cs typeface="Arial"/>
              </a:rPr>
              <a:t>lo</a:t>
            </a:r>
            <a:r>
              <a:rPr sz="1050" b="1" spc="165" dirty="0">
                <a:latin typeface="Arial"/>
                <a:cs typeface="Arial"/>
              </a:rPr>
              <a:t>c</a:t>
            </a:r>
            <a:r>
              <a:rPr sz="1050" b="1" spc="254" dirty="0">
                <a:latin typeface="Arial"/>
                <a:cs typeface="Arial"/>
              </a:rPr>
              <a:t>k</a:t>
            </a:r>
            <a:endParaRPr sz="1050">
              <a:latin typeface="Arial"/>
              <a:cs typeface="Arial"/>
            </a:endParaRPr>
          </a:p>
          <a:p>
            <a:pPr marL="107950" marR="20955">
              <a:lnSpc>
                <a:spcPct val="283200"/>
              </a:lnSpc>
              <a:spcBef>
                <a:spcPts val="40"/>
              </a:spcBef>
            </a:pPr>
            <a:r>
              <a:rPr sz="1050" b="1" spc="220" dirty="0">
                <a:latin typeface="Arial"/>
                <a:cs typeface="Arial"/>
              </a:rPr>
              <a:t>T0  T1  T2  T3  T4  </a:t>
            </a:r>
            <a:r>
              <a:rPr sz="1050" b="1" spc="335" dirty="0">
                <a:latin typeface="Arial"/>
                <a:cs typeface="Arial"/>
              </a:rPr>
              <a:t>D3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07950" marR="20955">
              <a:lnSpc>
                <a:spcPct val="100000"/>
              </a:lnSpc>
              <a:spcBef>
                <a:spcPts val="960"/>
              </a:spcBef>
            </a:pPr>
            <a:r>
              <a:rPr sz="1050" b="1" spc="365" dirty="0">
                <a:latin typeface="Arial"/>
                <a:cs typeface="Arial"/>
              </a:rPr>
              <a:t>C</a:t>
            </a:r>
            <a:r>
              <a:rPr sz="1050" b="1" spc="235" dirty="0">
                <a:latin typeface="Arial"/>
                <a:cs typeface="Arial"/>
              </a:rPr>
              <a:t>L</a:t>
            </a:r>
            <a:r>
              <a:rPr sz="1050" b="1" spc="195" dirty="0">
                <a:latin typeface="Arial"/>
                <a:cs typeface="Arial"/>
              </a:rPr>
              <a:t>R  </a:t>
            </a:r>
            <a:r>
              <a:rPr sz="1050" b="1" spc="320" dirty="0">
                <a:latin typeface="Arial"/>
                <a:cs typeface="Arial"/>
              </a:rPr>
              <a:t>SC</a:t>
            </a:r>
            <a:endParaRPr sz="105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074708" y="5905786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>
                <a:moveTo>
                  <a:pt x="0" y="0"/>
                </a:moveTo>
                <a:lnTo>
                  <a:pt x="175871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06637" y="5905786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182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25820" y="5905786"/>
            <a:ext cx="95885" cy="263525"/>
          </a:xfrm>
          <a:custGeom>
            <a:avLst/>
            <a:gdLst/>
            <a:ahLst/>
            <a:cxnLst/>
            <a:rect l="l" t="t" r="r" b="b"/>
            <a:pathLst>
              <a:path w="95885" h="263525">
                <a:moveTo>
                  <a:pt x="0" y="0"/>
                </a:moveTo>
                <a:lnTo>
                  <a:pt x="95720" y="263253"/>
                </a:lnTo>
              </a:path>
            </a:pathLst>
          </a:custGeom>
          <a:ln w="30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21541" y="6169039"/>
            <a:ext cx="1550035" cy="0"/>
          </a:xfrm>
          <a:custGeom>
            <a:avLst/>
            <a:gdLst/>
            <a:ahLst/>
            <a:cxnLst/>
            <a:rect l="l" t="t" r="r" b="b"/>
            <a:pathLst>
              <a:path w="1550034">
                <a:moveTo>
                  <a:pt x="0" y="0"/>
                </a:moveTo>
                <a:lnTo>
                  <a:pt x="1549827" y="0"/>
                </a:lnTo>
              </a:path>
            </a:pathLst>
          </a:custGeom>
          <a:ln w="228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50579" y="3056475"/>
            <a:ext cx="0" cy="3238500"/>
          </a:xfrm>
          <a:custGeom>
            <a:avLst/>
            <a:gdLst/>
            <a:ahLst/>
            <a:cxnLst/>
            <a:rect l="l" t="t" r="r" b="b"/>
            <a:pathLst>
              <a:path h="3238500">
                <a:moveTo>
                  <a:pt x="0" y="0"/>
                </a:moveTo>
                <a:lnTo>
                  <a:pt x="0" y="3238202"/>
                </a:lnTo>
              </a:path>
            </a:pathLst>
          </a:custGeom>
          <a:ln w="16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65525" y="3056475"/>
            <a:ext cx="0" cy="3238500"/>
          </a:xfrm>
          <a:custGeom>
            <a:avLst/>
            <a:gdLst/>
            <a:ahLst/>
            <a:cxnLst/>
            <a:rect l="l" t="t" r="r" b="b"/>
            <a:pathLst>
              <a:path h="3238500">
                <a:moveTo>
                  <a:pt x="0" y="0"/>
                </a:moveTo>
                <a:lnTo>
                  <a:pt x="0" y="3238202"/>
                </a:lnTo>
              </a:path>
            </a:pathLst>
          </a:custGeom>
          <a:ln w="16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80471" y="3056475"/>
            <a:ext cx="0" cy="3238500"/>
          </a:xfrm>
          <a:custGeom>
            <a:avLst/>
            <a:gdLst/>
            <a:ahLst/>
            <a:cxnLst/>
            <a:rect l="l" t="t" r="r" b="b"/>
            <a:pathLst>
              <a:path h="3238500">
                <a:moveTo>
                  <a:pt x="0" y="0"/>
                </a:moveTo>
                <a:lnTo>
                  <a:pt x="0" y="3238202"/>
                </a:lnTo>
              </a:path>
            </a:pathLst>
          </a:custGeom>
          <a:ln w="16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95375" y="3056475"/>
            <a:ext cx="0" cy="3238500"/>
          </a:xfrm>
          <a:custGeom>
            <a:avLst/>
            <a:gdLst/>
            <a:ahLst/>
            <a:cxnLst/>
            <a:rect l="l" t="t" r="r" b="b"/>
            <a:pathLst>
              <a:path h="3238500">
                <a:moveTo>
                  <a:pt x="0" y="0"/>
                </a:moveTo>
                <a:lnTo>
                  <a:pt x="0" y="3238202"/>
                </a:lnTo>
              </a:path>
            </a:pathLst>
          </a:custGeom>
          <a:ln w="16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10278" y="3056475"/>
            <a:ext cx="0" cy="3238500"/>
          </a:xfrm>
          <a:custGeom>
            <a:avLst/>
            <a:gdLst/>
            <a:ahLst/>
            <a:cxnLst/>
            <a:rect l="l" t="t" r="r" b="b"/>
            <a:pathLst>
              <a:path h="3238500">
                <a:moveTo>
                  <a:pt x="0" y="0"/>
                </a:moveTo>
                <a:lnTo>
                  <a:pt x="0" y="3238202"/>
                </a:lnTo>
              </a:path>
            </a:pathLst>
          </a:custGeom>
          <a:ln w="16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25820" y="3056475"/>
            <a:ext cx="0" cy="3238500"/>
          </a:xfrm>
          <a:custGeom>
            <a:avLst/>
            <a:gdLst/>
            <a:ahLst/>
            <a:cxnLst/>
            <a:rect l="l" t="t" r="r" b="b"/>
            <a:pathLst>
              <a:path h="3238500">
                <a:moveTo>
                  <a:pt x="0" y="0"/>
                </a:moveTo>
                <a:lnTo>
                  <a:pt x="0" y="3238202"/>
                </a:lnTo>
              </a:path>
            </a:pathLst>
          </a:custGeom>
          <a:ln w="16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56464" y="3056475"/>
            <a:ext cx="0" cy="3238500"/>
          </a:xfrm>
          <a:custGeom>
            <a:avLst/>
            <a:gdLst/>
            <a:ahLst/>
            <a:cxnLst/>
            <a:rect l="l" t="t" r="r" b="b"/>
            <a:pathLst>
              <a:path h="3238500">
                <a:moveTo>
                  <a:pt x="0" y="0"/>
                </a:moveTo>
                <a:lnTo>
                  <a:pt x="0" y="3238202"/>
                </a:lnTo>
              </a:path>
            </a:pathLst>
          </a:custGeom>
          <a:ln w="16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17651" y="809625"/>
            <a:ext cx="618236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indent="-138430">
              <a:lnSpc>
                <a:spcPts val="2050"/>
              </a:lnSpc>
              <a:spcBef>
                <a:spcPts val="100"/>
              </a:spcBef>
              <a:buChar char="-"/>
              <a:tabLst>
                <a:tab pos="151765" algn="l"/>
              </a:tabLst>
            </a:pPr>
            <a:r>
              <a:rPr sz="1800" b="1" spc="-5" dirty="0">
                <a:latin typeface="Arial"/>
                <a:cs typeface="Arial"/>
              </a:rPr>
              <a:t>Generated by </a:t>
            </a:r>
            <a:r>
              <a:rPr sz="1800" b="1" dirty="0">
                <a:latin typeface="Arial"/>
                <a:cs typeface="Arial"/>
              </a:rPr>
              <a:t>4-bit </a:t>
            </a:r>
            <a:r>
              <a:rPr sz="1800" b="1" spc="-5" dirty="0">
                <a:latin typeface="Arial"/>
                <a:cs typeface="Arial"/>
              </a:rPr>
              <a:t>sequence counter </a:t>
            </a:r>
            <a:r>
              <a:rPr sz="1800" b="1" dirty="0">
                <a:latin typeface="Arial"/>
                <a:cs typeface="Arial"/>
              </a:rPr>
              <a:t>and 4</a:t>
            </a:r>
            <a:r>
              <a:rPr sz="1800" b="1" dirty="0">
                <a:latin typeface="Symbol"/>
                <a:cs typeface="Symbol"/>
              </a:rPr>
              <a:t></a:t>
            </a:r>
            <a:r>
              <a:rPr sz="1800" b="1" dirty="0">
                <a:latin typeface="Arial"/>
                <a:cs typeface="Arial"/>
              </a:rPr>
              <a:t>16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decoder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ts val="2050"/>
              </a:lnSpc>
              <a:buChar char="-"/>
              <a:tabLst>
                <a:tab pos="151765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SC can </a:t>
            </a:r>
            <a:r>
              <a:rPr sz="1800" b="1" dirty="0">
                <a:latin typeface="Arial"/>
                <a:cs typeface="Arial"/>
              </a:rPr>
              <a:t>be </a:t>
            </a:r>
            <a:r>
              <a:rPr sz="1800" b="1" spc="-5" dirty="0">
                <a:latin typeface="Arial"/>
                <a:cs typeface="Arial"/>
              </a:rPr>
              <a:t>incremented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5" dirty="0">
                <a:latin typeface="Arial"/>
                <a:cs typeface="Arial"/>
              </a:rPr>
              <a:t> cleared.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97" name="object 9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517651" y="1550670"/>
            <a:ext cx="4144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6360" algn="l"/>
              </a:tabLst>
            </a:pP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5" dirty="0">
                <a:latin typeface="Arial"/>
                <a:cs typeface="Arial"/>
              </a:rPr>
              <a:t> Example:	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baseline="-20833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, 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, T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, T</a:t>
            </a:r>
            <a:r>
              <a:rPr sz="1800" b="1" spc="-7" baseline="-20833" dirty="0">
                <a:latin typeface="Arial"/>
                <a:cs typeface="Arial"/>
              </a:rPr>
              <a:t>3</a:t>
            </a:r>
            <a:r>
              <a:rPr sz="1800" b="1" spc="-5" dirty="0">
                <a:latin typeface="Arial"/>
                <a:cs typeface="Arial"/>
              </a:rPr>
              <a:t>, 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baseline="-20833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, 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dirty="0">
                <a:latin typeface="Arial"/>
                <a:cs typeface="Arial"/>
              </a:rPr>
              <a:t>. .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51991" y="1705229"/>
            <a:ext cx="7447915" cy="75882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800" b="1" spc="-10" dirty="0">
                <a:latin typeface="Arial"/>
                <a:cs typeface="Arial"/>
              </a:rPr>
              <a:t>Assume: </a:t>
            </a:r>
            <a:r>
              <a:rPr sz="1800" b="1" spc="-30" dirty="0">
                <a:latin typeface="Arial"/>
                <a:cs typeface="Arial"/>
              </a:rPr>
              <a:t>At </a:t>
            </a:r>
            <a:r>
              <a:rPr sz="1800" b="1" spc="-5" dirty="0">
                <a:latin typeface="Arial"/>
                <a:cs typeface="Arial"/>
              </a:rPr>
              <a:t>time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baseline="-20833" dirty="0">
                <a:latin typeface="Arial"/>
                <a:cs typeface="Arial"/>
              </a:rPr>
              <a:t>4</a:t>
            </a:r>
            <a:r>
              <a:rPr sz="1800" b="1" dirty="0">
                <a:latin typeface="Arial"/>
                <a:cs typeface="Arial"/>
              </a:rPr>
              <a:t>, </a:t>
            </a:r>
            <a:r>
              <a:rPr sz="1800" b="1" spc="-5" dirty="0">
                <a:latin typeface="Arial"/>
                <a:cs typeface="Arial"/>
              </a:rPr>
              <a:t>SC is cleared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0 </a:t>
            </a:r>
            <a:r>
              <a:rPr sz="1800" b="1" dirty="0">
                <a:latin typeface="Arial"/>
                <a:cs typeface="Arial"/>
              </a:rPr>
              <a:t>if </a:t>
            </a:r>
            <a:r>
              <a:rPr sz="1800" b="1" spc="-5" dirty="0">
                <a:latin typeface="Arial"/>
                <a:cs typeface="Arial"/>
              </a:rPr>
              <a:t>decoder </a:t>
            </a:r>
            <a:r>
              <a:rPr sz="1800" b="1" dirty="0">
                <a:latin typeface="Arial"/>
                <a:cs typeface="Arial"/>
              </a:rPr>
              <a:t>output </a:t>
            </a:r>
            <a:r>
              <a:rPr sz="1800" b="1" spc="-5" dirty="0">
                <a:latin typeface="Arial"/>
                <a:cs typeface="Arial"/>
              </a:rPr>
              <a:t>D3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active.</a:t>
            </a:r>
            <a:endParaRPr sz="1800">
              <a:latin typeface="Arial"/>
              <a:cs typeface="Arial"/>
            </a:endParaRPr>
          </a:p>
          <a:p>
            <a:pPr marL="2279015">
              <a:lnSpc>
                <a:spcPct val="100000"/>
              </a:lnSpc>
              <a:spcBef>
                <a:spcPts val="725"/>
              </a:spcBef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3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: SC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Symbol"/>
                <a:cs typeface="Symbol"/>
              </a:rPr>
              <a:t>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218433" y="241109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325994" y="4318"/>
            <a:ext cx="16167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Timing and</a:t>
            </a:r>
            <a:r>
              <a:rPr sz="1400" b="1" i="1" spc="-114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442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1350" y="257936"/>
            <a:ext cx="274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INTR</a:t>
            </a:r>
            <a:r>
              <a:rPr spc="-20" dirty="0"/>
              <a:t>O</a:t>
            </a:r>
            <a:r>
              <a:rPr spc="-5" dirty="0"/>
              <a:t>DUC</a:t>
            </a:r>
            <a:r>
              <a:rPr spc="-20" dirty="0"/>
              <a:t>T</a:t>
            </a:r>
            <a:r>
              <a:rPr spc="-5" dirty="0"/>
              <a:t>I</a:t>
            </a:r>
            <a:r>
              <a:rPr dirty="0"/>
              <a:t>O</a:t>
            </a:r>
            <a:r>
              <a:rPr spc="-5" dirty="0"/>
              <a:t>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2988" y="1004773"/>
            <a:ext cx="8046084" cy="5068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Arial"/>
                <a:cs typeface="Arial"/>
              </a:rPr>
              <a:t>Every </a:t>
            </a:r>
            <a:r>
              <a:rPr sz="2000" b="1" dirty="0">
                <a:latin typeface="Arial"/>
                <a:cs typeface="Arial"/>
              </a:rPr>
              <a:t>different processor </a:t>
            </a:r>
            <a:r>
              <a:rPr sz="2000" b="1" spc="-10" dirty="0">
                <a:latin typeface="Arial"/>
                <a:cs typeface="Arial"/>
              </a:rPr>
              <a:t>type </a:t>
            </a:r>
            <a:r>
              <a:rPr sz="2000" b="1" dirty="0">
                <a:latin typeface="Arial"/>
                <a:cs typeface="Arial"/>
              </a:rPr>
              <a:t>has its </a:t>
            </a:r>
            <a:r>
              <a:rPr sz="2000" b="1" spc="10" dirty="0">
                <a:latin typeface="Arial"/>
                <a:cs typeface="Arial"/>
              </a:rPr>
              <a:t>own </a:t>
            </a:r>
            <a:r>
              <a:rPr sz="2000" b="1" dirty="0">
                <a:latin typeface="Arial"/>
                <a:cs typeface="Arial"/>
              </a:rPr>
              <a:t>design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(different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registers, buses, microoperations, machine instructions,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etc)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Modern processor is a </a:t>
            </a:r>
            <a:r>
              <a:rPr sz="2000" b="1" spc="-5" dirty="0">
                <a:latin typeface="Arial"/>
                <a:cs typeface="Arial"/>
              </a:rPr>
              <a:t>very </a:t>
            </a:r>
            <a:r>
              <a:rPr sz="2000" b="1" dirty="0">
                <a:latin typeface="Arial"/>
                <a:cs typeface="Arial"/>
              </a:rPr>
              <a:t>complex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device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It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contains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Many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registers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Multiple arithmetic units, for both integer and floating point</a:t>
            </a:r>
            <a:r>
              <a:rPr sz="1600" b="1" spc="3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calculations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The ability to pipeline </a:t>
            </a:r>
            <a:r>
              <a:rPr sz="1600" b="1" spc="-10" dirty="0">
                <a:latin typeface="Arial"/>
                <a:cs typeface="Arial"/>
              </a:rPr>
              <a:t>several consecutive </a:t>
            </a:r>
            <a:r>
              <a:rPr sz="1600" b="1" spc="-5" dirty="0">
                <a:latin typeface="Arial"/>
                <a:cs typeface="Arial"/>
              </a:rPr>
              <a:t>instructions to speed</a:t>
            </a:r>
            <a:r>
              <a:rPr sz="1600" b="1" spc="3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execution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2280"/>
              </a:lnSpc>
              <a:spcBef>
                <a:spcPts val="46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However, to understand how processors </a:t>
            </a:r>
            <a:r>
              <a:rPr sz="2000" b="1" spc="5" dirty="0">
                <a:latin typeface="Arial"/>
                <a:cs typeface="Arial"/>
              </a:rPr>
              <a:t>work, </a:t>
            </a:r>
            <a:r>
              <a:rPr sz="2000" b="1" spc="20" dirty="0">
                <a:latin typeface="Arial"/>
                <a:cs typeface="Arial"/>
              </a:rPr>
              <a:t>we </a:t>
            </a:r>
            <a:r>
              <a:rPr sz="2000" b="1" spc="5" dirty="0">
                <a:latin typeface="Arial"/>
                <a:cs typeface="Arial"/>
              </a:rPr>
              <a:t>will </a:t>
            </a:r>
            <a:r>
              <a:rPr sz="2000" b="1" dirty="0">
                <a:latin typeface="Arial"/>
                <a:cs typeface="Arial"/>
              </a:rPr>
              <a:t>start</a:t>
            </a:r>
            <a:r>
              <a:rPr sz="2000" b="1" spc="-30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a simplified processor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model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This is similar to </a:t>
            </a:r>
            <a:r>
              <a:rPr sz="2000" b="1" spc="10" dirty="0">
                <a:latin typeface="Arial"/>
                <a:cs typeface="Arial"/>
              </a:rPr>
              <a:t>what </a:t>
            </a:r>
            <a:r>
              <a:rPr sz="2000" b="1" dirty="0">
                <a:latin typeface="Arial"/>
                <a:cs typeface="Arial"/>
              </a:rPr>
              <a:t>real processors </a:t>
            </a:r>
            <a:r>
              <a:rPr sz="2000" b="1" spc="5" dirty="0">
                <a:latin typeface="Arial"/>
                <a:cs typeface="Arial"/>
              </a:rPr>
              <a:t>were </a:t>
            </a:r>
            <a:r>
              <a:rPr sz="2000" b="1" spc="-5" dirty="0">
                <a:latin typeface="Arial"/>
                <a:cs typeface="Arial"/>
              </a:rPr>
              <a:t>like </a:t>
            </a:r>
            <a:r>
              <a:rPr sz="2000" b="1" dirty="0">
                <a:latin typeface="Arial"/>
                <a:cs typeface="Arial"/>
              </a:rPr>
              <a:t>~25 </a:t>
            </a:r>
            <a:r>
              <a:rPr sz="2000" b="1" spc="-5" dirty="0">
                <a:latin typeface="Arial"/>
                <a:cs typeface="Arial"/>
              </a:rPr>
              <a:t>years</a:t>
            </a:r>
            <a:r>
              <a:rPr sz="2000" b="1" spc="-2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ago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ts val="2280"/>
              </a:lnSpc>
              <a:spcBef>
                <a:spcPts val="4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M. Morris Mano introduces a simple processor model he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calls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i="1" dirty="0">
                <a:solidFill>
                  <a:srgbClr val="008011"/>
                </a:solidFill>
                <a:latin typeface="Arial"/>
                <a:cs typeface="Arial"/>
              </a:rPr>
              <a:t>Basic</a:t>
            </a:r>
            <a:r>
              <a:rPr sz="2000" b="1" i="1" spc="-60" dirty="0">
                <a:solidFill>
                  <a:srgbClr val="008011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8011"/>
                </a:solidFill>
                <a:latin typeface="Arial"/>
                <a:cs typeface="Arial"/>
              </a:rPr>
              <a:t>Computer</a:t>
            </a:r>
            <a:endParaRPr sz="2000">
              <a:latin typeface="Arial"/>
              <a:cs typeface="Arial"/>
            </a:endParaRPr>
          </a:p>
          <a:p>
            <a:pPr marL="299085" marR="459105" indent="-286385">
              <a:lnSpc>
                <a:spcPts val="2160"/>
              </a:lnSpc>
              <a:spcBef>
                <a:spcPts val="7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We </a:t>
            </a:r>
            <a:r>
              <a:rPr sz="2000" b="1" spc="5" dirty="0">
                <a:latin typeface="Arial"/>
                <a:cs typeface="Arial"/>
              </a:rPr>
              <a:t>will </a:t>
            </a:r>
            <a:r>
              <a:rPr sz="2000" b="1" dirty="0">
                <a:latin typeface="Arial"/>
                <a:cs typeface="Arial"/>
              </a:rPr>
              <a:t>use this to introduce processor organization and</a:t>
            </a:r>
            <a:r>
              <a:rPr sz="2000" b="1" spc="-20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  relationship of the RTL model to the higher </a:t>
            </a:r>
            <a:r>
              <a:rPr sz="2000" b="1" spc="-5" dirty="0">
                <a:latin typeface="Arial"/>
                <a:cs typeface="Arial"/>
              </a:rPr>
              <a:t>level </a:t>
            </a:r>
            <a:r>
              <a:rPr sz="2000" b="1" dirty="0">
                <a:latin typeface="Arial"/>
                <a:cs typeface="Arial"/>
              </a:rPr>
              <a:t>computer  processor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28138" y="248234"/>
            <a:ext cx="3852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37790" algn="l"/>
              </a:tabLst>
            </a:pPr>
            <a:r>
              <a:rPr spc="-5" dirty="0"/>
              <a:t>IN</a:t>
            </a:r>
            <a:r>
              <a:rPr spc="-15" dirty="0"/>
              <a:t>S</a:t>
            </a:r>
            <a:r>
              <a:rPr spc="-5" dirty="0"/>
              <a:t>T</a:t>
            </a:r>
            <a:r>
              <a:rPr spc="-20" dirty="0"/>
              <a:t>R</a:t>
            </a:r>
            <a:r>
              <a:rPr spc="-5" dirty="0"/>
              <a:t>U</a:t>
            </a:r>
            <a:r>
              <a:rPr spc="-15" dirty="0"/>
              <a:t>C</a:t>
            </a:r>
            <a:r>
              <a:rPr spc="-5" dirty="0"/>
              <a:t>TI</a:t>
            </a:r>
            <a:r>
              <a:rPr spc="-15" dirty="0"/>
              <a:t>O</a:t>
            </a:r>
            <a:r>
              <a:rPr spc="-5" dirty="0"/>
              <a:t>N</a:t>
            </a:r>
            <a:r>
              <a:rPr dirty="0"/>
              <a:t>	</a:t>
            </a:r>
            <a:r>
              <a:rPr spc="-5" dirty="0"/>
              <a:t>C</a:t>
            </a:r>
            <a:r>
              <a:rPr spc="-15" dirty="0"/>
              <a:t>Y</a:t>
            </a:r>
            <a:r>
              <a:rPr spc="-5" dirty="0"/>
              <a:t>C</a:t>
            </a:r>
            <a:r>
              <a:rPr spc="-20" dirty="0"/>
              <a:t>L</a:t>
            </a:r>
            <a:r>
              <a:rPr spc="-5" dirty="0"/>
              <a:t>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204976"/>
            <a:ext cx="7685405" cy="39344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5080" indent="-4572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In Basic Computer, a machine instruction is executed in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  following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cycle:</a:t>
            </a:r>
            <a:endParaRPr sz="20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600" b="1" spc="-5" dirty="0">
                <a:latin typeface="Arial"/>
                <a:cs typeface="Arial"/>
              </a:rPr>
              <a:t>Fetch an instruction from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memory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600" b="1" spc="-5" dirty="0">
                <a:latin typeface="Arial"/>
                <a:cs typeface="Arial"/>
              </a:rPr>
              <a:t>Decode the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instruction</a:t>
            </a:r>
            <a:endParaRPr sz="1600">
              <a:latin typeface="Arial"/>
              <a:cs typeface="Arial"/>
            </a:endParaRPr>
          </a:p>
          <a:p>
            <a:pPr marL="812800" marR="582930" lvl="1" indent="-342900">
              <a:lnSpc>
                <a:spcPts val="1730"/>
              </a:lnSpc>
              <a:spcBef>
                <a:spcPts val="60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600" b="1" spc="-5" dirty="0">
                <a:latin typeface="Arial"/>
                <a:cs typeface="Arial"/>
              </a:rPr>
              <a:t>Read </a:t>
            </a:r>
            <a:r>
              <a:rPr sz="1600" b="1" spc="-10" dirty="0">
                <a:latin typeface="Arial"/>
                <a:cs typeface="Arial"/>
              </a:rPr>
              <a:t>the effective </a:t>
            </a:r>
            <a:r>
              <a:rPr sz="1600" b="1" spc="-5" dirty="0">
                <a:latin typeface="Arial"/>
                <a:cs typeface="Arial"/>
              </a:rPr>
              <a:t>address from memory if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instruction has an  indirect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address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600" b="1" spc="-5" dirty="0">
                <a:latin typeface="Arial"/>
                <a:cs typeface="Arial"/>
              </a:rPr>
              <a:t>Execute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instruction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 marL="469900" marR="401955" indent="-457200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After an instruction is executed, the </a:t>
            </a:r>
            <a:r>
              <a:rPr sz="2000" b="1" spc="-10" dirty="0">
                <a:latin typeface="Arial"/>
                <a:cs typeface="Arial"/>
              </a:rPr>
              <a:t>cycle </a:t>
            </a:r>
            <a:r>
              <a:rPr sz="2000" b="1" dirty="0">
                <a:latin typeface="Arial"/>
                <a:cs typeface="Arial"/>
              </a:rPr>
              <a:t>starts again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  step 1, for the next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instruction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469900" indent="-457200">
              <a:lnSpc>
                <a:spcPts val="228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000" b="1" i="1" dirty="0">
                <a:latin typeface="Arial"/>
                <a:cs typeface="Arial"/>
              </a:rPr>
              <a:t>Note</a:t>
            </a:r>
            <a:r>
              <a:rPr sz="2000" b="1" dirty="0">
                <a:latin typeface="Arial"/>
                <a:cs typeface="Arial"/>
              </a:rPr>
              <a:t>: </a:t>
            </a:r>
            <a:r>
              <a:rPr sz="2000" b="1" spc="-5" dirty="0">
                <a:latin typeface="Arial"/>
                <a:cs typeface="Arial"/>
              </a:rPr>
              <a:t>Every </a:t>
            </a:r>
            <a:r>
              <a:rPr sz="2000" b="1" dirty="0">
                <a:latin typeface="Arial"/>
                <a:cs typeface="Arial"/>
              </a:rPr>
              <a:t>different processor has its </a:t>
            </a:r>
            <a:r>
              <a:rPr sz="2000" b="1" spc="15" dirty="0">
                <a:latin typeface="Arial"/>
                <a:cs typeface="Arial"/>
              </a:rPr>
              <a:t>own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(different)</a:t>
            </a:r>
            <a:endParaRPr sz="2000">
              <a:latin typeface="Arial"/>
              <a:cs typeface="Arial"/>
            </a:endParaRPr>
          </a:p>
          <a:p>
            <a:pPr marL="1536700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instruction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cycle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6357" y="250393"/>
            <a:ext cx="3557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FETCH </a:t>
            </a:r>
            <a:r>
              <a:rPr spc="-5" dirty="0"/>
              <a:t>and</a:t>
            </a:r>
            <a:r>
              <a:rPr spc="-45" dirty="0"/>
              <a:t> </a:t>
            </a:r>
            <a:r>
              <a:rPr spc="-5" dirty="0"/>
              <a:t>DECODE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0349" y="1023365"/>
            <a:ext cx="2371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545" indent="-156845">
              <a:lnSpc>
                <a:spcPct val="100000"/>
              </a:lnSpc>
              <a:spcBef>
                <a:spcPts val="105"/>
              </a:spcBef>
              <a:buChar char="•"/>
              <a:tabLst>
                <a:tab pos="170180" algn="l"/>
              </a:tabLst>
            </a:pPr>
            <a:r>
              <a:rPr sz="2000" b="1" dirty="0">
                <a:latin typeface="Arial"/>
                <a:cs typeface="Arial"/>
              </a:rPr>
              <a:t>Fetch </a:t>
            </a:r>
            <a:r>
              <a:rPr sz="2000" b="1" spc="-5" dirty="0">
                <a:latin typeface="Arial"/>
                <a:cs typeface="Arial"/>
              </a:rPr>
              <a:t>and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Decode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11551" y="1089088"/>
            <a:ext cx="5327650" cy="6940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79375">
              <a:lnSpc>
                <a:spcPts val="1650"/>
              </a:lnSpc>
              <a:spcBef>
                <a:spcPts val="60"/>
              </a:spcBef>
            </a:pPr>
            <a:r>
              <a:rPr sz="1400" b="1" spc="-5" dirty="0">
                <a:latin typeface="Arial"/>
                <a:cs typeface="Arial"/>
              </a:rPr>
              <a:t>T0: </a:t>
            </a:r>
            <a:r>
              <a:rPr sz="1400" b="1" spc="-20" dirty="0">
                <a:latin typeface="Arial"/>
                <a:cs typeface="Arial"/>
              </a:rPr>
              <a:t>AR </a:t>
            </a:r>
            <a:r>
              <a:rPr sz="1400" b="1" dirty="0">
                <a:latin typeface="Symbol"/>
                <a:cs typeface="Symbol"/>
              </a:rPr>
              <a:t>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(S</a:t>
            </a:r>
            <a:r>
              <a:rPr sz="1350" b="1" baseline="-21604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350" b="1" baseline="-21604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350" b="1" baseline="-21604" dirty="0">
                <a:latin typeface="Arial"/>
                <a:cs typeface="Arial"/>
              </a:rPr>
              <a:t>2</a:t>
            </a:r>
            <a:r>
              <a:rPr sz="1400" b="1" dirty="0">
                <a:latin typeface="Arial"/>
                <a:cs typeface="Arial"/>
              </a:rPr>
              <a:t>=010,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T0=1)</a:t>
            </a:r>
            <a:endParaRPr sz="1400">
              <a:latin typeface="Arial"/>
              <a:cs typeface="Arial"/>
            </a:endParaRPr>
          </a:p>
          <a:p>
            <a:pPr marL="79375">
              <a:lnSpc>
                <a:spcPts val="1614"/>
              </a:lnSpc>
              <a:tabLst>
                <a:tab pos="2781300" algn="l"/>
              </a:tabLst>
            </a:pPr>
            <a:r>
              <a:rPr sz="1400" b="1" spc="-5" dirty="0">
                <a:latin typeface="Arial"/>
                <a:cs typeface="Arial"/>
              </a:rPr>
              <a:t>T1: </a:t>
            </a:r>
            <a:r>
              <a:rPr sz="1400" b="1" dirty="0">
                <a:latin typeface="Arial"/>
                <a:cs typeface="Arial"/>
              </a:rPr>
              <a:t>IR </a:t>
            </a:r>
            <a:r>
              <a:rPr sz="1400" b="1" dirty="0">
                <a:latin typeface="Symbol"/>
                <a:cs typeface="Symbol"/>
              </a:rPr>
              <a:t>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M </a:t>
            </a:r>
            <a:r>
              <a:rPr sz="1400" b="1" spc="-10" dirty="0">
                <a:latin typeface="Arial"/>
                <a:cs typeface="Arial"/>
              </a:rPr>
              <a:t>[AR],  </a:t>
            </a:r>
            <a:r>
              <a:rPr sz="1400" b="1" dirty="0">
                <a:latin typeface="Arial"/>
                <a:cs typeface="Arial"/>
              </a:rPr>
              <a:t>PC </a:t>
            </a:r>
            <a:r>
              <a:rPr sz="1400" b="1" dirty="0">
                <a:latin typeface="Symbol"/>
                <a:cs typeface="Symbol"/>
              </a:rPr>
              <a:t>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</a:t>
            </a:r>
            <a:r>
              <a:rPr sz="1400" b="1" spc="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	</a:t>
            </a:r>
            <a:r>
              <a:rPr sz="1400" b="1" spc="-15" dirty="0">
                <a:latin typeface="Arial"/>
                <a:cs typeface="Arial"/>
              </a:rPr>
              <a:t>(S0S1S2=111,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T1=1)</a:t>
            </a:r>
            <a:endParaRPr sz="1400">
              <a:latin typeface="Arial"/>
              <a:cs typeface="Arial"/>
            </a:endParaRPr>
          </a:p>
          <a:p>
            <a:pPr marL="79375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T2: D0, </a:t>
            </a:r>
            <a:r>
              <a:rPr sz="1400" b="1" dirty="0">
                <a:latin typeface="Arial"/>
                <a:cs typeface="Arial"/>
              </a:rPr>
              <a:t>. . . , </a:t>
            </a:r>
            <a:r>
              <a:rPr sz="1400" b="1" spc="-5" dirty="0">
                <a:latin typeface="Arial"/>
                <a:cs typeface="Arial"/>
              </a:rPr>
              <a:t>D7 </a:t>
            </a:r>
            <a:r>
              <a:rPr sz="1400" b="1" dirty="0">
                <a:latin typeface="Symbol"/>
                <a:cs typeface="Symbol"/>
              </a:rPr>
              <a:t>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Decode </a:t>
            </a:r>
            <a:r>
              <a:rPr sz="1400" b="1" dirty="0">
                <a:latin typeface="Arial"/>
                <a:cs typeface="Arial"/>
              </a:rPr>
              <a:t>IR(12-14), </a:t>
            </a:r>
            <a:r>
              <a:rPr sz="1400" b="1" spc="-20" dirty="0">
                <a:latin typeface="Arial"/>
                <a:cs typeface="Arial"/>
              </a:rPr>
              <a:t>AR </a:t>
            </a:r>
            <a:r>
              <a:rPr sz="1400" b="1" dirty="0">
                <a:latin typeface="Symbol"/>
                <a:cs typeface="Symbol"/>
              </a:rPr>
              <a:t>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IR(0-11), </a:t>
            </a:r>
            <a:r>
              <a:rPr sz="1400" b="1" dirty="0">
                <a:latin typeface="Arial"/>
                <a:cs typeface="Arial"/>
              </a:rPr>
              <a:t>I </a:t>
            </a:r>
            <a:r>
              <a:rPr sz="1400" b="1" dirty="0">
                <a:latin typeface="Symbol"/>
                <a:cs typeface="Symbol"/>
              </a:rPr>
              <a:t>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IR(15)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2400" y="2044700"/>
            <a:ext cx="355600" cy="87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1476" y="2030476"/>
            <a:ext cx="2530475" cy="0"/>
          </a:xfrm>
          <a:custGeom>
            <a:avLst/>
            <a:gdLst/>
            <a:ahLst/>
            <a:cxnLst/>
            <a:rect l="l" t="t" r="r" b="b"/>
            <a:pathLst>
              <a:path w="2530475">
                <a:moveTo>
                  <a:pt x="25304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4476" y="2098675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123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4476" y="2170176"/>
            <a:ext cx="128905" cy="5080"/>
          </a:xfrm>
          <a:custGeom>
            <a:avLst/>
            <a:gdLst/>
            <a:ahLst/>
            <a:cxnLst/>
            <a:rect l="l" t="t" r="r" b="b"/>
            <a:pathLst>
              <a:path w="128904" h="5080">
                <a:moveTo>
                  <a:pt x="128524" y="46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0111" y="1978914"/>
            <a:ext cx="267970" cy="116205"/>
          </a:xfrm>
          <a:custGeom>
            <a:avLst/>
            <a:gdLst/>
            <a:ahLst/>
            <a:cxnLst/>
            <a:rect l="l" t="t" r="r" b="b"/>
            <a:pathLst>
              <a:path w="267970" h="116205">
                <a:moveTo>
                  <a:pt x="0" y="0"/>
                </a:moveTo>
                <a:lnTo>
                  <a:pt x="508" y="0"/>
                </a:lnTo>
                <a:lnTo>
                  <a:pt x="1015" y="0"/>
                </a:lnTo>
                <a:lnTo>
                  <a:pt x="1524" y="0"/>
                </a:lnTo>
                <a:lnTo>
                  <a:pt x="62528" y="3071"/>
                </a:lnTo>
                <a:lnTo>
                  <a:pt x="118530" y="11818"/>
                </a:lnTo>
                <a:lnTo>
                  <a:pt x="167932" y="25542"/>
                </a:lnTo>
                <a:lnTo>
                  <a:pt x="209136" y="43542"/>
                </a:lnTo>
                <a:lnTo>
                  <a:pt x="240545" y="65119"/>
                </a:lnTo>
                <a:lnTo>
                  <a:pt x="260561" y="89573"/>
                </a:lnTo>
                <a:lnTo>
                  <a:pt x="267588" y="1162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0111" y="2093722"/>
            <a:ext cx="266065" cy="116205"/>
          </a:xfrm>
          <a:custGeom>
            <a:avLst/>
            <a:gdLst/>
            <a:ahLst/>
            <a:cxnLst/>
            <a:rect l="l" t="t" r="r" b="b"/>
            <a:pathLst>
              <a:path w="266064" h="116205">
                <a:moveTo>
                  <a:pt x="266064" y="0"/>
                </a:moveTo>
                <a:lnTo>
                  <a:pt x="239021" y="51059"/>
                </a:lnTo>
                <a:lnTo>
                  <a:pt x="166408" y="90585"/>
                </a:lnTo>
                <a:lnTo>
                  <a:pt x="117006" y="104284"/>
                </a:lnTo>
                <a:lnTo>
                  <a:pt x="61004" y="113013"/>
                </a:lnTo>
                <a:lnTo>
                  <a:pt x="0" y="116077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94198" y="1958975"/>
            <a:ext cx="74167" cy="281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37226" y="2370073"/>
            <a:ext cx="350774" cy="87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4301" y="236702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2650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1476" y="2424176"/>
            <a:ext cx="2541905" cy="0"/>
          </a:xfrm>
          <a:custGeom>
            <a:avLst/>
            <a:gdLst/>
            <a:ahLst/>
            <a:cxnLst/>
            <a:rect l="l" t="t" r="r" b="b"/>
            <a:pathLst>
              <a:path w="2541904">
                <a:moveTo>
                  <a:pt x="2541524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4476" y="2495550"/>
            <a:ext cx="123825" cy="5080"/>
          </a:xfrm>
          <a:custGeom>
            <a:avLst/>
            <a:gdLst/>
            <a:ahLst/>
            <a:cxnLst/>
            <a:rect l="l" t="t" r="r" b="b"/>
            <a:pathLst>
              <a:path w="123825" h="5080">
                <a:moveTo>
                  <a:pt x="123825" y="48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0111" y="2304414"/>
            <a:ext cx="267970" cy="122555"/>
          </a:xfrm>
          <a:custGeom>
            <a:avLst/>
            <a:gdLst/>
            <a:ahLst/>
            <a:cxnLst/>
            <a:rect l="l" t="t" r="r" b="b"/>
            <a:pathLst>
              <a:path w="267970" h="122555">
                <a:moveTo>
                  <a:pt x="0" y="0"/>
                </a:moveTo>
                <a:lnTo>
                  <a:pt x="508" y="0"/>
                </a:lnTo>
                <a:lnTo>
                  <a:pt x="1015" y="0"/>
                </a:lnTo>
                <a:lnTo>
                  <a:pt x="1524" y="0"/>
                </a:lnTo>
                <a:lnTo>
                  <a:pt x="62528" y="3236"/>
                </a:lnTo>
                <a:lnTo>
                  <a:pt x="118530" y="12452"/>
                </a:lnTo>
                <a:lnTo>
                  <a:pt x="167932" y="26912"/>
                </a:lnTo>
                <a:lnTo>
                  <a:pt x="209136" y="45876"/>
                </a:lnTo>
                <a:lnTo>
                  <a:pt x="240545" y="68609"/>
                </a:lnTo>
                <a:lnTo>
                  <a:pt x="260561" y="94372"/>
                </a:lnTo>
                <a:lnTo>
                  <a:pt x="267588" y="12242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0111" y="2425445"/>
            <a:ext cx="266065" cy="122555"/>
          </a:xfrm>
          <a:custGeom>
            <a:avLst/>
            <a:gdLst/>
            <a:ahLst/>
            <a:cxnLst/>
            <a:rect l="l" t="t" r="r" b="b"/>
            <a:pathLst>
              <a:path w="266064" h="122555">
                <a:moveTo>
                  <a:pt x="266064" y="0"/>
                </a:moveTo>
                <a:lnTo>
                  <a:pt x="239021" y="53818"/>
                </a:lnTo>
                <a:lnTo>
                  <a:pt x="207612" y="76551"/>
                </a:lnTo>
                <a:lnTo>
                  <a:pt x="166408" y="95515"/>
                </a:lnTo>
                <a:lnTo>
                  <a:pt x="117006" y="109975"/>
                </a:lnTo>
                <a:lnTo>
                  <a:pt x="61004" y="119191"/>
                </a:lnTo>
                <a:lnTo>
                  <a:pt x="0" y="12242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94198" y="2284476"/>
            <a:ext cx="74167" cy="293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32400" y="2711450"/>
            <a:ext cx="355600" cy="90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4301" y="2692400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2476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24476" y="2762250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123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24476" y="2820923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74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60111" y="2631439"/>
            <a:ext cx="267970" cy="121920"/>
          </a:xfrm>
          <a:custGeom>
            <a:avLst/>
            <a:gdLst/>
            <a:ahLst/>
            <a:cxnLst/>
            <a:rect l="l" t="t" r="r" b="b"/>
            <a:pathLst>
              <a:path w="267970" h="121919">
                <a:moveTo>
                  <a:pt x="0" y="0"/>
                </a:moveTo>
                <a:lnTo>
                  <a:pt x="508" y="0"/>
                </a:lnTo>
                <a:lnTo>
                  <a:pt x="1015" y="0"/>
                </a:lnTo>
                <a:lnTo>
                  <a:pt x="1524" y="0"/>
                </a:lnTo>
                <a:lnTo>
                  <a:pt x="62528" y="3213"/>
                </a:lnTo>
                <a:lnTo>
                  <a:pt x="118530" y="12368"/>
                </a:lnTo>
                <a:lnTo>
                  <a:pt x="167932" y="26732"/>
                </a:lnTo>
                <a:lnTo>
                  <a:pt x="209136" y="45574"/>
                </a:lnTo>
                <a:lnTo>
                  <a:pt x="240545" y="68165"/>
                </a:lnTo>
                <a:lnTo>
                  <a:pt x="260561" y="93772"/>
                </a:lnTo>
                <a:lnTo>
                  <a:pt x="267588" y="12166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60111" y="2751708"/>
            <a:ext cx="266065" cy="121920"/>
          </a:xfrm>
          <a:custGeom>
            <a:avLst/>
            <a:gdLst/>
            <a:ahLst/>
            <a:cxnLst/>
            <a:rect l="l" t="t" r="r" b="b"/>
            <a:pathLst>
              <a:path w="266064" h="121919">
                <a:moveTo>
                  <a:pt x="266064" y="0"/>
                </a:moveTo>
                <a:lnTo>
                  <a:pt x="239021" y="53503"/>
                </a:lnTo>
                <a:lnTo>
                  <a:pt x="207612" y="76101"/>
                </a:lnTo>
                <a:lnTo>
                  <a:pt x="166408" y="94957"/>
                </a:lnTo>
                <a:lnTo>
                  <a:pt x="117006" y="109344"/>
                </a:lnTo>
                <a:lnTo>
                  <a:pt x="61004" y="118532"/>
                </a:lnTo>
                <a:lnTo>
                  <a:pt x="0" y="12179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94198" y="2611501"/>
            <a:ext cx="74167" cy="2919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80126" y="1901825"/>
            <a:ext cx="817880" cy="10572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695"/>
              </a:spcBef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baseline="-20833" dirty="0">
                <a:latin typeface="Arial"/>
                <a:cs typeface="Arial"/>
              </a:rPr>
              <a:t>2</a:t>
            </a:r>
            <a:endParaRPr sz="1200" baseline="-20833">
              <a:latin typeface="Arial"/>
              <a:cs typeface="Arial"/>
            </a:endParaRPr>
          </a:p>
          <a:p>
            <a:pPr marL="45085">
              <a:lnSpc>
                <a:spcPct val="100000"/>
              </a:lnSpc>
              <a:spcBef>
                <a:spcPts val="1025"/>
              </a:spcBef>
              <a:tabLst>
                <a:tab pos="341630" algn="l"/>
              </a:tabLst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baseline="-20833" dirty="0">
                <a:latin typeface="Arial"/>
                <a:cs typeface="Arial"/>
              </a:rPr>
              <a:t>1	</a:t>
            </a:r>
            <a:r>
              <a:rPr sz="2100" b="1" spc="-15" baseline="3968" dirty="0">
                <a:latin typeface="Arial"/>
                <a:cs typeface="Arial"/>
              </a:rPr>
              <a:t>Bus</a:t>
            </a:r>
            <a:endParaRPr sz="2100" baseline="3968">
              <a:latin typeface="Arial"/>
              <a:cs typeface="Arial"/>
            </a:endParaRPr>
          </a:p>
          <a:p>
            <a:pPr marL="51435">
              <a:lnSpc>
                <a:spcPct val="100000"/>
              </a:lnSpc>
              <a:spcBef>
                <a:spcPts val="1195"/>
              </a:spcBef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baseline="-20833" dirty="0">
                <a:latin typeface="Arial"/>
                <a:cs typeface="Arial"/>
              </a:rPr>
              <a:t>0</a:t>
            </a:r>
            <a:endParaRPr sz="1200" baseline="-20833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18200" y="2965450"/>
            <a:ext cx="0" cy="3165475"/>
          </a:xfrm>
          <a:custGeom>
            <a:avLst/>
            <a:gdLst/>
            <a:ahLst/>
            <a:cxnLst/>
            <a:rect l="l" t="t" r="r" b="b"/>
            <a:pathLst>
              <a:path h="3165475">
                <a:moveTo>
                  <a:pt x="0" y="0"/>
                </a:moveTo>
                <a:lnTo>
                  <a:pt x="0" y="31654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936741" y="299567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48375" y="2965450"/>
            <a:ext cx="0" cy="3303904"/>
          </a:xfrm>
          <a:custGeom>
            <a:avLst/>
            <a:gdLst/>
            <a:ahLst/>
            <a:cxnLst/>
            <a:rect l="l" t="t" r="r" b="b"/>
            <a:pathLst>
              <a:path h="3303904">
                <a:moveTo>
                  <a:pt x="0" y="0"/>
                </a:moveTo>
                <a:lnTo>
                  <a:pt x="0" y="33035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40176" y="2825813"/>
            <a:ext cx="1123950" cy="5702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397510" marR="209550" indent="-176530">
              <a:lnSpc>
                <a:spcPts val="1380"/>
              </a:lnSpc>
              <a:spcBef>
                <a:spcPts val="810"/>
              </a:spcBef>
            </a:pP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em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ry  </a:t>
            </a:r>
            <a:r>
              <a:rPr sz="1400" b="1" spc="-5" dirty="0">
                <a:latin typeface="Arial"/>
                <a:cs typeface="Arial"/>
              </a:rPr>
              <a:t>unit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11700" y="2036826"/>
            <a:ext cx="0" cy="655955"/>
          </a:xfrm>
          <a:custGeom>
            <a:avLst/>
            <a:gdLst/>
            <a:ahLst/>
            <a:cxnLst/>
            <a:rect l="l" t="t" r="r" b="b"/>
            <a:pathLst>
              <a:path h="655955">
                <a:moveTo>
                  <a:pt x="0" y="0"/>
                </a:moveTo>
                <a:lnTo>
                  <a:pt x="0" y="655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7075" y="3033648"/>
            <a:ext cx="112775" cy="87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5175" y="3087623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29">
                <a:moveTo>
                  <a:pt x="0" y="0"/>
                </a:moveTo>
                <a:lnTo>
                  <a:pt x="12303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81525" y="3230498"/>
            <a:ext cx="112775" cy="87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83125" y="3284601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7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712334" y="3265678"/>
            <a:ext cx="631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Address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992626" y="3402076"/>
            <a:ext cx="90424" cy="284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082034" y="3445255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Re</a:t>
            </a:r>
            <a:r>
              <a:rPr sz="1200" b="1" dirty="0">
                <a:latin typeface="Arial"/>
                <a:cs typeface="Arial"/>
              </a:rPr>
              <a:t>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22701" y="3033648"/>
            <a:ext cx="112649" cy="87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32000" y="3087623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7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00401" y="2430526"/>
            <a:ext cx="0" cy="2040255"/>
          </a:xfrm>
          <a:custGeom>
            <a:avLst/>
            <a:gdLst/>
            <a:ahLst/>
            <a:cxnLst/>
            <a:rect l="l" t="t" r="r" b="b"/>
            <a:pathLst>
              <a:path h="2040254">
                <a:moveTo>
                  <a:pt x="0" y="0"/>
                </a:moveTo>
                <a:lnTo>
                  <a:pt x="0" y="20398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01950" y="2036826"/>
            <a:ext cx="0" cy="3822700"/>
          </a:xfrm>
          <a:custGeom>
            <a:avLst/>
            <a:gdLst/>
            <a:ahLst/>
            <a:cxnLst/>
            <a:rect l="l" t="t" r="r" b="b"/>
            <a:pathLst>
              <a:path h="3822700">
                <a:moveTo>
                  <a:pt x="0" y="0"/>
                </a:moveTo>
                <a:lnTo>
                  <a:pt x="0" y="382263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14726" y="3681476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1301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84551" y="3751326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2603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50361" y="3560064"/>
            <a:ext cx="267970" cy="115570"/>
          </a:xfrm>
          <a:custGeom>
            <a:avLst/>
            <a:gdLst/>
            <a:ahLst/>
            <a:cxnLst/>
            <a:rect l="l" t="t" r="r" b="b"/>
            <a:pathLst>
              <a:path w="267970" h="115570">
                <a:moveTo>
                  <a:pt x="0" y="0"/>
                </a:moveTo>
                <a:lnTo>
                  <a:pt x="507" y="0"/>
                </a:lnTo>
                <a:lnTo>
                  <a:pt x="1015" y="0"/>
                </a:lnTo>
                <a:lnTo>
                  <a:pt x="1524" y="0"/>
                </a:lnTo>
                <a:lnTo>
                  <a:pt x="62528" y="3049"/>
                </a:lnTo>
                <a:lnTo>
                  <a:pt x="118530" y="11734"/>
                </a:lnTo>
                <a:lnTo>
                  <a:pt x="167932" y="25362"/>
                </a:lnTo>
                <a:lnTo>
                  <a:pt x="209136" y="43240"/>
                </a:lnTo>
                <a:lnTo>
                  <a:pt x="260561" y="88974"/>
                </a:lnTo>
                <a:lnTo>
                  <a:pt x="267588" y="1154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50361" y="3674109"/>
            <a:ext cx="266065" cy="115570"/>
          </a:xfrm>
          <a:custGeom>
            <a:avLst/>
            <a:gdLst/>
            <a:ahLst/>
            <a:cxnLst/>
            <a:rect l="l" t="t" r="r" b="b"/>
            <a:pathLst>
              <a:path w="266064" h="115570">
                <a:moveTo>
                  <a:pt x="266064" y="0"/>
                </a:moveTo>
                <a:lnTo>
                  <a:pt x="239021" y="50767"/>
                </a:lnTo>
                <a:lnTo>
                  <a:pt x="166408" y="90080"/>
                </a:lnTo>
                <a:lnTo>
                  <a:pt x="117006" y="103708"/>
                </a:lnTo>
                <a:lnTo>
                  <a:pt x="61004" y="112393"/>
                </a:lnTo>
                <a:lnTo>
                  <a:pt x="0" y="11544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02026" y="3540125"/>
            <a:ext cx="156591" cy="279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95575" y="4464050"/>
            <a:ext cx="449580" cy="6350"/>
          </a:xfrm>
          <a:custGeom>
            <a:avLst/>
            <a:gdLst/>
            <a:ahLst/>
            <a:cxnLst/>
            <a:rect l="l" t="t" r="r" b="b"/>
            <a:pathLst>
              <a:path w="449580" h="6350">
                <a:moveTo>
                  <a:pt x="449325" y="0"/>
                </a:moveTo>
                <a:lnTo>
                  <a:pt x="0" y="6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50361" y="4280789"/>
            <a:ext cx="267970" cy="121920"/>
          </a:xfrm>
          <a:custGeom>
            <a:avLst/>
            <a:gdLst/>
            <a:ahLst/>
            <a:cxnLst/>
            <a:rect l="l" t="t" r="r" b="b"/>
            <a:pathLst>
              <a:path w="267970" h="121920">
                <a:moveTo>
                  <a:pt x="0" y="0"/>
                </a:moveTo>
                <a:lnTo>
                  <a:pt x="507" y="0"/>
                </a:lnTo>
                <a:lnTo>
                  <a:pt x="1015" y="0"/>
                </a:lnTo>
                <a:lnTo>
                  <a:pt x="1524" y="0"/>
                </a:lnTo>
                <a:lnTo>
                  <a:pt x="62528" y="3214"/>
                </a:lnTo>
                <a:lnTo>
                  <a:pt x="118530" y="12371"/>
                </a:lnTo>
                <a:lnTo>
                  <a:pt x="167932" y="26742"/>
                </a:lnTo>
                <a:lnTo>
                  <a:pt x="209136" y="45598"/>
                </a:lnTo>
                <a:lnTo>
                  <a:pt x="240545" y="68211"/>
                </a:lnTo>
                <a:lnTo>
                  <a:pt x="260561" y="93852"/>
                </a:lnTo>
                <a:lnTo>
                  <a:pt x="267588" y="12179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50361" y="4401058"/>
            <a:ext cx="266065" cy="121920"/>
          </a:xfrm>
          <a:custGeom>
            <a:avLst/>
            <a:gdLst/>
            <a:ahLst/>
            <a:cxnLst/>
            <a:rect l="l" t="t" r="r" b="b"/>
            <a:pathLst>
              <a:path w="266064" h="121920">
                <a:moveTo>
                  <a:pt x="266064" y="0"/>
                </a:moveTo>
                <a:lnTo>
                  <a:pt x="239021" y="53581"/>
                </a:lnTo>
                <a:lnTo>
                  <a:pt x="207612" y="76194"/>
                </a:lnTo>
                <a:lnTo>
                  <a:pt x="166408" y="95050"/>
                </a:lnTo>
                <a:lnTo>
                  <a:pt x="117006" y="109421"/>
                </a:lnTo>
                <a:lnTo>
                  <a:pt x="61004" y="118578"/>
                </a:lnTo>
                <a:lnTo>
                  <a:pt x="0" y="121793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14726" y="4260850"/>
            <a:ext cx="143891" cy="292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27476" y="3681476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7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711575" y="3954462"/>
            <a:ext cx="852805" cy="23050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195" algn="ctr">
              <a:lnSpc>
                <a:spcPts val="1675"/>
              </a:lnSpc>
            </a:pPr>
            <a:r>
              <a:rPr sz="1400" b="1" spc="-45" dirty="0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807075" y="4021073"/>
            <a:ext cx="112775" cy="88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56125" y="4076700"/>
            <a:ext cx="1249680" cy="0"/>
          </a:xfrm>
          <a:custGeom>
            <a:avLst/>
            <a:gdLst/>
            <a:ahLst/>
            <a:cxnLst/>
            <a:rect l="l" t="t" r="r" b="b"/>
            <a:pathLst>
              <a:path w="1249679">
                <a:moveTo>
                  <a:pt x="0" y="0"/>
                </a:moveTo>
                <a:lnTo>
                  <a:pt x="124942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45125" y="3290951"/>
            <a:ext cx="0" cy="768350"/>
          </a:xfrm>
          <a:custGeom>
            <a:avLst/>
            <a:gdLst/>
            <a:ahLst/>
            <a:cxnLst/>
            <a:rect l="l" t="t" r="r" b="b"/>
            <a:pathLst>
              <a:path h="768350">
                <a:moveTo>
                  <a:pt x="0" y="0"/>
                </a:moveTo>
                <a:lnTo>
                  <a:pt x="0" y="76822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95751" y="4021073"/>
            <a:ext cx="111125" cy="88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32000" y="4076700"/>
            <a:ext cx="1593850" cy="0"/>
          </a:xfrm>
          <a:custGeom>
            <a:avLst/>
            <a:gdLst/>
            <a:ahLst/>
            <a:cxnLst/>
            <a:rect l="l" t="t" r="r" b="b"/>
            <a:pathLst>
              <a:path w="1593850">
                <a:moveTo>
                  <a:pt x="0" y="0"/>
                </a:moveTo>
                <a:lnTo>
                  <a:pt x="15938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27476" y="4400550"/>
            <a:ext cx="403225" cy="6350"/>
          </a:xfrm>
          <a:custGeom>
            <a:avLst/>
            <a:gdLst/>
            <a:ahLst/>
            <a:cxnLst/>
            <a:rect l="l" t="t" r="r" b="b"/>
            <a:pathLst>
              <a:path w="403225" h="6350">
                <a:moveTo>
                  <a:pt x="0" y="6350"/>
                </a:moveTo>
                <a:lnTo>
                  <a:pt x="4032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92601" y="4191000"/>
            <a:ext cx="90424" cy="215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834510" y="4361129"/>
            <a:ext cx="228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440301" y="4191000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68800" y="4122673"/>
            <a:ext cx="130810" cy="57785"/>
          </a:xfrm>
          <a:custGeom>
            <a:avLst/>
            <a:gdLst/>
            <a:ahLst/>
            <a:cxnLst/>
            <a:rect l="l" t="t" r="r" b="b"/>
            <a:pathLst>
              <a:path w="130810" h="57785">
                <a:moveTo>
                  <a:pt x="0" y="57403"/>
                </a:moveTo>
                <a:lnTo>
                  <a:pt x="59182" y="0"/>
                </a:lnTo>
                <a:lnTo>
                  <a:pt x="130301" y="5740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14726" y="4400550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74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14726" y="5064125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1301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84551" y="5127625"/>
            <a:ext cx="241300" cy="6350"/>
          </a:xfrm>
          <a:custGeom>
            <a:avLst/>
            <a:gdLst/>
            <a:ahLst/>
            <a:cxnLst/>
            <a:rect l="l" t="t" r="r" b="b"/>
            <a:pathLst>
              <a:path w="241300" h="6350">
                <a:moveTo>
                  <a:pt x="241300" y="0"/>
                </a:moveTo>
                <a:lnTo>
                  <a:pt x="0" y="6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50361" y="4942840"/>
            <a:ext cx="267970" cy="116839"/>
          </a:xfrm>
          <a:custGeom>
            <a:avLst/>
            <a:gdLst/>
            <a:ahLst/>
            <a:cxnLst/>
            <a:rect l="l" t="t" r="r" b="b"/>
            <a:pathLst>
              <a:path w="267970" h="116839">
                <a:moveTo>
                  <a:pt x="0" y="0"/>
                </a:moveTo>
                <a:lnTo>
                  <a:pt x="507" y="0"/>
                </a:lnTo>
                <a:lnTo>
                  <a:pt x="1015" y="0"/>
                </a:lnTo>
                <a:lnTo>
                  <a:pt x="1524" y="0"/>
                </a:lnTo>
                <a:lnTo>
                  <a:pt x="62528" y="3086"/>
                </a:lnTo>
                <a:lnTo>
                  <a:pt x="118530" y="11878"/>
                </a:lnTo>
                <a:lnTo>
                  <a:pt x="167932" y="25672"/>
                </a:lnTo>
                <a:lnTo>
                  <a:pt x="209136" y="43767"/>
                </a:lnTo>
                <a:lnTo>
                  <a:pt x="240545" y="65462"/>
                </a:lnTo>
                <a:lnTo>
                  <a:pt x="260561" y="90053"/>
                </a:lnTo>
                <a:lnTo>
                  <a:pt x="267588" y="11684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50361" y="5058283"/>
            <a:ext cx="266065" cy="116839"/>
          </a:xfrm>
          <a:custGeom>
            <a:avLst/>
            <a:gdLst/>
            <a:ahLst/>
            <a:cxnLst/>
            <a:rect l="l" t="t" r="r" b="b"/>
            <a:pathLst>
              <a:path w="266064" h="116839">
                <a:moveTo>
                  <a:pt x="266064" y="0"/>
                </a:moveTo>
                <a:lnTo>
                  <a:pt x="239021" y="51377"/>
                </a:lnTo>
                <a:lnTo>
                  <a:pt x="207612" y="73072"/>
                </a:lnTo>
                <a:lnTo>
                  <a:pt x="166408" y="91167"/>
                </a:lnTo>
                <a:lnTo>
                  <a:pt x="117006" y="104961"/>
                </a:lnTo>
                <a:lnTo>
                  <a:pt x="61004" y="113753"/>
                </a:lnTo>
                <a:lnTo>
                  <a:pt x="0" y="11684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14726" y="4922773"/>
            <a:ext cx="143891" cy="2825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711575" y="4605337"/>
            <a:ext cx="852805" cy="24320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70"/>
              </a:spcBef>
            </a:pPr>
            <a:r>
              <a:rPr sz="1400" b="1" spc="-5" dirty="0">
                <a:latin typeface="Arial"/>
                <a:cs typeface="Arial"/>
              </a:rPr>
              <a:t>PC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07075" y="4683125"/>
            <a:ext cx="112775" cy="872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2475" y="4738623"/>
            <a:ext cx="1243330" cy="0"/>
          </a:xfrm>
          <a:custGeom>
            <a:avLst/>
            <a:gdLst/>
            <a:ahLst/>
            <a:cxnLst/>
            <a:rect l="l" t="t" r="r" b="b"/>
            <a:pathLst>
              <a:path w="1243329">
                <a:moveTo>
                  <a:pt x="0" y="0"/>
                </a:moveTo>
                <a:lnTo>
                  <a:pt x="12430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95751" y="4683125"/>
            <a:ext cx="111125" cy="872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32000" y="4738623"/>
            <a:ext cx="1587500" cy="0"/>
          </a:xfrm>
          <a:custGeom>
            <a:avLst/>
            <a:gdLst/>
            <a:ahLst/>
            <a:cxnLst/>
            <a:rect l="l" t="t" r="r" b="b"/>
            <a:pathLst>
              <a:path w="1587500">
                <a:moveTo>
                  <a:pt x="0" y="0"/>
                </a:moveTo>
                <a:lnTo>
                  <a:pt x="15875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422650" y="5064125"/>
            <a:ext cx="555625" cy="5080"/>
          </a:xfrm>
          <a:custGeom>
            <a:avLst/>
            <a:gdLst/>
            <a:ahLst/>
            <a:cxnLst/>
            <a:rect l="l" t="t" r="r" b="b"/>
            <a:pathLst>
              <a:path w="555625" h="5079">
                <a:moveTo>
                  <a:pt x="0" y="0"/>
                </a:moveTo>
                <a:lnTo>
                  <a:pt x="555625" y="46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33825" y="4854575"/>
            <a:ext cx="88900" cy="21424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961638" y="5052186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INR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440301" y="4854575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75150" y="4765675"/>
            <a:ext cx="130810" cy="70485"/>
          </a:xfrm>
          <a:custGeom>
            <a:avLst/>
            <a:gdLst/>
            <a:ahLst/>
            <a:cxnLst/>
            <a:rect l="l" t="t" r="r" b="b"/>
            <a:pathLst>
              <a:path w="130810" h="70485">
                <a:moveTo>
                  <a:pt x="0" y="69976"/>
                </a:moveTo>
                <a:lnTo>
                  <a:pt x="59182" y="0"/>
                </a:lnTo>
                <a:lnTo>
                  <a:pt x="130301" y="699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440176" y="5394325"/>
            <a:ext cx="1123950" cy="2444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latin typeface="Arial"/>
                <a:cs typeface="Arial"/>
              </a:rPr>
              <a:t>IR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807075" y="5473700"/>
            <a:ext cx="112775" cy="872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56125" y="5527675"/>
            <a:ext cx="1249680" cy="0"/>
          </a:xfrm>
          <a:custGeom>
            <a:avLst/>
            <a:gdLst/>
            <a:ahLst/>
            <a:cxnLst/>
            <a:rect l="l" t="t" r="r" b="b"/>
            <a:pathLst>
              <a:path w="1249679">
                <a:moveTo>
                  <a:pt x="0" y="0"/>
                </a:moveTo>
                <a:lnTo>
                  <a:pt x="124942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250" y="5853112"/>
            <a:ext cx="746125" cy="6350"/>
          </a:xfrm>
          <a:custGeom>
            <a:avLst/>
            <a:gdLst/>
            <a:ahLst/>
            <a:cxnLst/>
            <a:rect l="l" t="t" r="r" b="b"/>
            <a:pathLst>
              <a:path w="746125" h="6350">
                <a:moveTo>
                  <a:pt x="0" y="0"/>
                </a:moveTo>
                <a:lnTo>
                  <a:pt x="746125" y="6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90925" y="5645150"/>
            <a:ext cx="90424" cy="2143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3699509" y="5798311"/>
            <a:ext cx="22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440301" y="5649912"/>
            <a:ext cx="0" cy="325755"/>
          </a:xfrm>
          <a:custGeom>
            <a:avLst/>
            <a:gdLst/>
            <a:ahLst/>
            <a:cxnLst/>
            <a:rect l="l" t="t" r="r" b="b"/>
            <a:pathLst>
              <a:path h="325754">
                <a:moveTo>
                  <a:pt x="0" y="0"/>
                </a:moveTo>
                <a:lnTo>
                  <a:pt x="0" y="3254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79976" y="5557901"/>
            <a:ext cx="130175" cy="70485"/>
          </a:xfrm>
          <a:custGeom>
            <a:avLst/>
            <a:gdLst/>
            <a:ahLst/>
            <a:cxnLst/>
            <a:rect l="l" t="t" r="r" b="b"/>
            <a:pathLst>
              <a:path w="130175" h="70485">
                <a:moveTo>
                  <a:pt x="0" y="69913"/>
                </a:moveTo>
                <a:lnTo>
                  <a:pt x="59182" y="0"/>
                </a:lnTo>
                <a:lnTo>
                  <a:pt x="130175" y="6991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45000" y="4400550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22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25950" y="5064125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83226" y="4406900"/>
            <a:ext cx="0" cy="1557655"/>
          </a:xfrm>
          <a:custGeom>
            <a:avLst/>
            <a:gdLst/>
            <a:ahLst/>
            <a:cxnLst/>
            <a:rect l="l" t="t" r="r" b="b"/>
            <a:pathLst>
              <a:path h="1557654">
                <a:moveTo>
                  <a:pt x="0" y="0"/>
                </a:moveTo>
                <a:lnTo>
                  <a:pt x="0" y="155733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445000" y="5981700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8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5230114" y="5863538"/>
            <a:ext cx="44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920866" y="397230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931789" y="463461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939790" y="542523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017776" y="6121400"/>
            <a:ext cx="3916679" cy="0"/>
          </a:xfrm>
          <a:custGeom>
            <a:avLst/>
            <a:gdLst/>
            <a:ahLst/>
            <a:cxnLst/>
            <a:rect l="l" t="t" r="r" b="b"/>
            <a:pathLst>
              <a:path w="3916679">
                <a:moveTo>
                  <a:pt x="391629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562858" y="6071412"/>
            <a:ext cx="997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Common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897126" y="6249987"/>
            <a:ext cx="4177029" cy="0"/>
          </a:xfrm>
          <a:custGeom>
            <a:avLst/>
            <a:gdLst/>
            <a:ahLst/>
            <a:cxnLst/>
            <a:rect l="l" t="t" r="r" b="b"/>
            <a:pathLst>
              <a:path w="4177029">
                <a:moveTo>
                  <a:pt x="41766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27301" y="2897123"/>
            <a:ext cx="0" cy="3230880"/>
          </a:xfrm>
          <a:custGeom>
            <a:avLst/>
            <a:gdLst/>
            <a:ahLst/>
            <a:cxnLst/>
            <a:rect l="l" t="t" r="r" b="b"/>
            <a:pathLst>
              <a:path h="3230879">
                <a:moveTo>
                  <a:pt x="0" y="0"/>
                </a:moveTo>
                <a:lnTo>
                  <a:pt x="0" y="323062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95475" y="2897123"/>
            <a:ext cx="0" cy="3366135"/>
          </a:xfrm>
          <a:custGeom>
            <a:avLst/>
            <a:gdLst/>
            <a:ahLst/>
            <a:cxnLst/>
            <a:rect l="l" t="t" r="r" b="b"/>
            <a:pathLst>
              <a:path h="3366135">
                <a:moveTo>
                  <a:pt x="0" y="0"/>
                </a:moveTo>
                <a:lnTo>
                  <a:pt x="0" y="336556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89125" y="2841625"/>
            <a:ext cx="142875" cy="969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2146554" y="1916048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146554" y="2297048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322701" y="5473700"/>
            <a:ext cx="112649" cy="872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32000" y="5527675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7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83125" y="2012950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4" h="33655">
                <a:moveTo>
                  <a:pt x="22987" y="0"/>
                </a:moveTo>
                <a:lnTo>
                  <a:pt x="14037" y="1313"/>
                </a:lnTo>
                <a:lnTo>
                  <a:pt x="6730" y="4889"/>
                </a:lnTo>
                <a:lnTo>
                  <a:pt x="1805" y="10179"/>
                </a:lnTo>
                <a:lnTo>
                  <a:pt x="0" y="16637"/>
                </a:lnTo>
                <a:lnTo>
                  <a:pt x="1805" y="23167"/>
                </a:lnTo>
                <a:lnTo>
                  <a:pt x="6731" y="28495"/>
                </a:lnTo>
                <a:lnTo>
                  <a:pt x="14037" y="32085"/>
                </a:lnTo>
                <a:lnTo>
                  <a:pt x="22987" y="33400"/>
                </a:lnTo>
                <a:lnTo>
                  <a:pt x="31956" y="32085"/>
                </a:lnTo>
                <a:lnTo>
                  <a:pt x="39306" y="28495"/>
                </a:lnTo>
                <a:lnTo>
                  <a:pt x="44275" y="23167"/>
                </a:lnTo>
                <a:lnTo>
                  <a:pt x="46100" y="16637"/>
                </a:lnTo>
                <a:lnTo>
                  <a:pt x="44275" y="10179"/>
                </a:lnTo>
                <a:lnTo>
                  <a:pt x="39306" y="4889"/>
                </a:lnTo>
                <a:lnTo>
                  <a:pt x="31956" y="1313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83125" y="2012950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4" h="33655">
                <a:moveTo>
                  <a:pt x="0" y="16637"/>
                </a:moveTo>
                <a:lnTo>
                  <a:pt x="1805" y="10179"/>
                </a:lnTo>
                <a:lnTo>
                  <a:pt x="6730" y="4889"/>
                </a:lnTo>
                <a:lnTo>
                  <a:pt x="14037" y="1313"/>
                </a:lnTo>
                <a:lnTo>
                  <a:pt x="22987" y="0"/>
                </a:lnTo>
                <a:lnTo>
                  <a:pt x="31956" y="1313"/>
                </a:lnTo>
                <a:lnTo>
                  <a:pt x="39306" y="4889"/>
                </a:lnTo>
                <a:lnTo>
                  <a:pt x="44275" y="10179"/>
                </a:lnTo>
                <a:lnTo>
                  <a:pt x="46100" y="16637"/>
                </a:lnTo>
                <a:lnTo>
                  <a:pt x="44275" y="23167"/>
                </a:lnTo>
                <a:lnTo>
                  <a:pt x="39306" y="28495"/>
                </a:lnTo>
                <a:lnTo>
                  <a:pt x="31956" y="32085"/>
                </a:lnTo>
                <a:lnTo>
                  <a:pt x="22987" y="33400"/>
                </a:lnTo>
                <a:lnTo>
                  <a:pt x="14037" y="32085"/>
                </a:lnTo>
                <a:lnTo>
                  <a:pt x="6731" y="28495"/>
                </a:lnTo>
                <a:lnTo>
                  <a:pt x="1805" y="23167"/>
                </a:lnTo>
                <a:lnTo>
                  <a:pt x="0" y="166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83125" y="2349500"/>
            <a:ext cx="46355" cy="34925"/>
          </a:xfrm>
          <a:custGeom>
            <a:avLst/>
            <a:gdLst/>
            <a:ahLst/>
            <a:cxnLst/>
            <a:rect l="l" t="t" r="r" b="b"/>
            <a:pathLst>
              <a:path w="46354" h="34925">
                <a:moveTo>
                  <a:pt x="22987" y="0"/>
                </a:moveTo>
                <a:lnTo>
                  <a:pt x="14037" y="1381"/>
                </a:lnTo>
                <a:lnTo>
                  <a:pt x="6730" y="5143"/>
                </a:lnTo>
                <a:lnTo>
                  <a:pt x="1805" y="10715"/>
                </a:lnTo>
                <a:lnTo>
                  <a:pt x="0" y="17525"/>
                </a:lnTo>
                <a:lnTo>
                  <a:pt x="1805" y="24262"/>
                </a:lnTo>
                <a:lnTo>
                  <a:pt x="6731" y="29797"/>
                </a:lnTo>
                <a:lnTo>
                  <a:pt x="14037" y="33545"/>
                </a:lnTo>
                <a:lnTo>
                  <a:pt x="22987" y="34925"/>
                </a:lnTo>
                <a:lnTo>
                  <a:pt x="31956" y="33545"/>
                </a:lnTo>
                <a:lnTo>
                  <a:pt x="39306" y="29797"/>
                </a:lnTo>
                <a:lnTo>
                  <a:pt x="44275" y="24262"/>
                </a:lnTo>
                <a:lnTo>
                  <a:pt x="46100" y="17525"/>
                </a:lnTo>
                <a:lnTo>
                  <a:pt x="44275" y="10715"/>
                </a:lnTo>
                <a:lnTo>
                  <a:pt x="39306" y="5143"/>
                </a:lnTo>
                <a:lnTo>
                  <a:pt x="31956" y="1381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83125" y="2349500"/>
            <a:ext cx="46355" cy="34925"/>
          </a:xfrm>
          <a:custGeom>
            <a:avLst/>
            <a:gdLst/>
            <a:ahLst/>
            <a:cxnLst/>
            <a:rect l="l" t="t" r="r" b="b"/>
            <a:pathLst>
              <a:path w="46354" h="34925">
                <a:moveTo>
                  <a:pt x="0" y="17525"/>
                </a:moveTo>
                <a:lnTo>
                  <a:pt x="1805" y="10715"/>
                </a:lnTo>
                <a:lnTo>
                  <a:pt x="6730" y="5143"/>
                </a:lnTo>
                <a:lnTo>
                  <a:pt x="14037" y="1381"/>
                </a:lnTo>
                <a:lnTo>
                  <a:pt x="22987" y="0"/>
                </a:lnTo>
                <a:lnTo>
                  <a:pt x="31956" y="1381"/>
                </a:lnTo>
                <a:lnTo>
                  <a:pt x="39306" y="5143"/>
                </a:lnTo>
                <a:lnTo>
                  <a:pt x="44275" y="10715"/>
                </a:lnTo>
                <a:lnTo>
                  <a:pt x="46100" y="17525"/>
                </a:lnTo>
                <a:lnTo>
                  <a:pt x="44275" y="24262"/>
                </a:lnTo>
                <a:lnTo>
                  <a:pt x="39306" y="29797"/>
                </a:lnTo>
                <a:lnTo>
                  <a:pt x="31956" y="33545"/>
                </a:lnTo>
                <a:lnTo>
                  <a:pt x="22987" y="34925"/>
                </a:lnTo>
                <a:lnTo>
                  <a:pt x="14037" y="33545"/>
                </a:lnTo>
                <a:lnTo>
                  <a:pt x="6731" y="29797"/>
                </a:lnTo>
                <a:lnTo>
                  <a:pt x="1805" y="24262"/>
                </a:lnTo>
                <a:lnTo>
                  <a:pt x="0" y="175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71851" y="373227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23749" y="0"/>
                </a:moveTo>
                <a:lnTo>
                  <a:pt x="14466" y="1361"/>
                </a:lnTo>
                <a:lnTo>
                  <a:pt x="6921" y="5080"/>
                </a:lnTo>
                <a:lnTo>
                  <a:pt x="1853" y="10608"/>
                </a:lnTo>
                <a:lnTo>
                  <a:pt x="0" y="17399"/>
                </a:lnTo>
                <a:lnTo>
                  <a:pt x="1853" y="24209"/>
                </a:lnTo>
                <a:lnTo>
                  <a:pt x="6921" y="29781"/>
                </a:lnTo>
                <a:lnTo>
                  <a:pt x="14466" y="33543"/>
                </a:lnTo>
                <a:lnTo>
                  <a:pt x="23749" y="34925"/>
                </a:lnTo>
                <a:lnTo>
                  <a:pt x="33051" y="33543"/>
                </a:lnTo>
                <a:lnTo>
                  <a:pt x="40639" y="29781"/>
                </a:lnTo>
                <a:lnTo>
                  <a:pt x="45751" y="24209"/>
                </a:lnTo>
                <a:lnTo>
                  <a:pt x="47625" y="17399"/>
                </a:lnTo>
                <a:lnTo>
                  <a:pt x="45751" y="10608"/>
                </a:lnTo>
                <a:lnTo>
                  <a:pt x="40639" y="5080"/>
                </a:lnTo>
                <a:lnTo>
                  <a:pt x="33051" y="1361"/>
                </a:lnTo>
                <a:lnTo>
                  <a:pt x="2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71851" y="373227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17399"/>
                </a:moveTo>
                <a:lnTo>
                  <a:pt x="1853" y="10608"/>
                </a:lnTo>
                <a:lnTo>
                  <a:pt x="6921" y="5080"/>
                </a:lnTo>
                <a:lnTo>
                  <a:pt x="14466" y="1361"/>
                </a:lnTo>
                <a:lnTo>
                  <a:pt x="23749" y="0"/>
                </a:lnTo>
                <a:lnTo>
                  <a:pt x="33051" y="1361"/>
                </a:lnTo>
                <a:lnTo>
                  <a:pt x="40639" y="5080"/>
                </a:lnTo>
                <a:lnTo>
                  <a:pt x="45751" y="10608"/>
                </a:lnTo>
                <a:lnTo>
                  <a:pt x="47625" y="17399"/>
                </a:lnTo>
                <a:lnTo>
                  <a:pt x="45751" y="24209"/>
                </a:lnTo>
                <a:lnTo>
                  <a:pt x="40639" y="29781"/>
                </a:lnTo>
                <a:lnTo>
                  <a:pt x="33051" y="33543"/>
                </a:lnTo>
                <a:lnTo>
                  <a:pt x="23749" y="34925"/>
                </a:lnTo>
                <a:lnTo>
                  <a:pt x="14466" y="33543"/>
                </a:lnTo>
                <a:lnTo>
                  <a:pt x="6921" y="29781"/>
                </a:lnTo>
                <a:lnTo>
                  <a:pt x="1853" y="24209"/>
                </a:lnTo>
                <a:lnTo>
                  <a:pt x="0" y="1739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84551" y="5116448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5" h="33654">
                <a:moveTo>
                  <a:pt x="22987" y="0"/>
                </a:moveTo>
                <a:lnTo>
                  <a:pt x="14037" y="1315"/>
                </a:lnTo>
                <a:lnTo>
                  <a:pt x="6731" y="4905"/>
                </a:lnTo>
                <a:lnTo>
                  <a:pt x="1805" y="10233"/>
                </a:lnTo>
                <a:lnTo>
                  <a:pt x="0" y="16763"/>
                </a:lnTo>
                <a:lnTo>
                  <a:pt x="1805" y="23221"/>
                </a:lnTo>
                <a:lnTo>
                  <a:pt x="6731" y="28511"/>
                </a:lnTo>
                <a:lnTo>
                  <a:pt x="14037" y="32087"/>
                </a:lnTo>
                <a:lnTo>
                  <a:pt x="22987" y="33400"/>
                </a:lnTo>
                <a:lnTo>
                  <a:pt x="31936" y="32087"/>
                </a:lnTo>
                <a:lnTo>
                  <a:pt x="39243" y="28511"/>
                </a:lnTo>
                <a:lnTo>
                  <a:pt x="44168" y="23221"/>
                </a:lnTo>
                <a:lnTo>
                  <a:pt x="45974" y="16763"/>
                </a:lnTo>
                <a:lnTo>
                  <a:pt x="44168" y="10233"/>
                </a:lnTo>
                <a:lnTo>
                  <a:pt x="39243" y="4905"/>
                </a:lnTo>
                <a:lnTo>
                  <a:pt x="31936" y="1315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84551" y="5116448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5" h="33654">
                <a:moveTo>
                  <a:pt x="0" y="16763"/>
                </a:moveTo>
                <a:lnTo>
                  <a:pt x="1805" y="10233"/>
                </a:lnTo>
                <a:lnTo>
                  <a:pt x="6731" y="4905"/>
                </a:lnTo>
                <a:lnTo>
                  <a:pt x="14037" y="1315"/>
                </a:lnTo>
                <a:lnTo>
                  <a:pt x="22987" y="0"/>
                </a:lnTo>
                <a:lnTo>
                  <a:pt x="31936" y="1315"/>
                </a:lnTo>
                <a:lnTo>
                  <a:pt x="39243" y="4905"/>
                </a:lnTo>
                <a:lnTo>
                  <a:pt x="44168" y="10233"/>
                </a:lnTo>
                <a:lnTo>
                  <a:pt x="45974" y="16763"/>
                </a:lnTo>
                <a:lnTo>
                  <a:pt x="44168" y="23221"/>
                </a:lnTo>
                <a:lnTo>
                  <a:pt x="39243" y="28511"/>
                </a:lnTo>
                <a:lnTo>
                  <a:pt x="31936" y="32087"/>
                </a:lnTo>
                <a:lnTo>
                  <a:pt x="22987" y="33400"/>
                </a:lnTo>
                <a:lnTo>
                  <a:pt x="14037" y="32087"/>
                </a:lnTo>
                <a:lnTo>
                  <a:pt x="6731" y="28511"/>
                </a:lnTo>
                <a:lnTo>
                  <a:pt x="1805" y="23221"/>
                </a:lnTo>
                <a:lnTo>
                  <a:pt x="0" y="1676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78201" y="2012950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23749" y="0"/>
                </a:moveTo>
                <a:lnTo>
                  <a:pt x="14466" y="1313"/>
                </a:lnTo>
                <a:lnTo>
                  <a:pt x="6921" y="4889"/>
                </a:lnTo>
                <a:lnTo>
                  <a:pt x="1853" y="10179"/>
                </a:lnTo>
                <a:lnTo>
                  <a:pt x="0" y="16637"/>
                </a:lnTo>
                <a:lnTo>
                  <a:pt x="1853" y="23167"/>
                </a:lnTo>
                <a:lnTo>
                  <a:pt x="6921" y="28495"/>
                </a:lnTo>
                <a:lnTo>
                  <a:pt x="14466" y="32085"/>
                </a:lnTo>
                <a:lnTo>
                  <a:pt x="23749" y="33400"/>
                </a:lnTo>
                <a:lnTo>
                  <a:pt x="33051" y="32085"/>
                </a:lnTo>
                <a:lnTo>
                  <a:pt x="40639" y="28495"/>
                </a:lnTo>
                <a:lnTo>
                  <a:pt x="45751" y="23167"/>
                </a:lnTo>
                <a:lnTo>
                  <a:pt x="47625" y="16637"/>
                </a:lnTo>
                <a:lnTo>
                  <a:pt x="45751" y="10179"/>
                </a:lnTo>
                <a:lnTo>
                  <a:pt x="40639" y="4889"/>
                </a:lnTo>
                <a:lnTo>
                  <a:pt x="33051" y="1313"/>
                </a:lnTo>
                <a:lnTo>
                  <a:pt x="2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78201" y="2012950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16637"/>
                </a:moveTo>
                <a:lnTo>
                  <a:pt x="1853" y="10179"/>
                </a:lnTo>
                <a:lnTo>
                  <a:pt x="6921" y="4889"/>
                </a:lnTo>
                <a:lnTo>
                  <a:pt x="14466" y="1313"/>
                </a:lnTo>
                <a:lnTo>
                  <a:pt x="23749" y="0"/>
                </a:lnTo>
                <a:lnTo>
                  <a:pt x="33051" y="1313"/>
                </a:lnTo>
                <a:lnTo>
                  <a:pt x="40639" y="4889"/>
                </a:lnTo>
                <a:lnTo>
                  <a:pt x="45751" y="10179"/>
                </a:lnTo>
                <a:lnTo>
                  <a:pt x="47625" y="16637"/>
                </a:lnTo>
                <a:lnTo>
                  <a:pt x="45751" y="23167"/>
                </a:lnTo>
                <a:lnTo>
                  <a:pt x="40639" y="28495"/>
                </a:lnTo>
                <a:lnTo>
                  <a:pt x="33051" y="32085"/>
                </a:lnTo>
                <a:lnTo>
                  <a:pt x="23749" y="33400"/>
                </a:lnTo>
                <a:lnTo>
                  <a:pt x="14466" y="32085"/>
                </a:lnTo>
                <a:lnTo>
                  <a:pt x="6921" y="28495"/>
                </a:lnTo>
                <a:lnTo>
                  <a:pt x="1853" y="23167"/>
                </a:lnTo>
                <a:lnTo>
                  <a:pt x="0" y="166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82875" y="2408301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23875" y="0"/>
                </a:moveTo>
                <a:lnTo>
                  <a:pt x="14573" y="1361"/>
                </a:lnTo>
                <a:lnTo>
                  <a:pt x="6984" y="5080"/>
                </a:lnTo>
                <a:lnTo>
                  <a:pt x="1873" y="10608"/>
                </a:lnTo>
                <a:lnTo>
                  <a:pt x="0" y="17399"/>
                </a:lnTo>
                <a:lnTo>
                  <a:pt x="1873" y="24209"/>
                </a:lnTo>
                <a:lnTo>
                  <a:pt x="6985" y="29781"/>
                </a:lnTo>
                <a:lnTo>
                  <a:pt x="14573" y="33543"/>
                </a:lnTo>
                <a:lnTo>
                  <a:pt x="23875" y="34925"/>
                </a:lnTo>
                <a:lnTo>
                  <a:pt x="33105" y="33543"/>
                </a:lnTo>
                <a:lnTo>
                  <a:pt x="40655" y="29781"/>
                </a:lnTo>
                <a:lnTo>
                  <a:pt x="45753" y="24209"/>
                </a:lnTo>
                <a:lnTo>
                  <a:pt x="47625" y="17399"/>
                </a:lnTo>
                <a:lnTo>
                  <a:pt x="45753" y="10608"/>
                </a:lnTo>
                <a:lnTo>
                  <a:pt x="40655" y="5080"/>
                </a:lnTo>
                <a:lnTo>
                  <a:pt x="33105" y="1361"/>
                </a:lnTo>
                <a:lnTo>
                  <a:pt x="23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82875" y="2408301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17399"/>
                </a:moveTo>
                <a:lnTo>
                  <a:pt x="1873" y="10608"/>
                </a:lnTo>
                <a:lnTo>
                  <a:pt x="6985" y="5079"/>
                </a:lnTo>
                <a:lnTo>
                  <a:pt x="14573" y="1361"/>
                </a:lnTo>
                <a:lnTo>
                  <a:pt x="23875" y="0"/>
                </a:lnTo>
                <a:lnTo>
                  <a:pt x="33105" y="1361"/>
                </a:lnTo>
                <a:lnTo>
                  <a:pt x="40655" y="5080"/>
                </a:lnTo>
                <a:lnTo>
                  <a:pt x="45753" y="10608"/>
                </a:lnTo>
                <a:lnTo>
                  <a:pt x="47625" y="17399"/>
                </a:lnTo>
                <a:lnTo>
                  <a:pt x="45753" y="24209"/>
                </a:lnTo>
                <a:lnTo>
                  <a:pt x="40655" y="29781"/>
                </a:lnTo>
                <a:lnTo>
                  <a:pt x="33105" y="33543"/>
                </a:lnTo>
                <a:lnTo>
                  <a:pt x="23875" y="34925"/>
                </a:lnTo>
                <a:lnTo>
                  <a:pt x="14573" y="33543"/>
                </a:lnTo>
                <a:lnTo>
                  <a:pt x="6985" y="29781"/>
                </a:lnTo>
                <a:lnTo>
                  <a:pt x="1873" y="24209"/>
                </a:lnTo>
                <a:lnTo>
                  <a:pt x="0" y="1739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21376" y="4059173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4">
                <a:moveTo>
                  <a:pt x="23749" y="0"/>
                </a:moveTo>
                <a:lnTo>
                  <a:pt x="14466" y="1315"/>
                </a:lnTo>
                <a:lnTo>
                  <a:pt x="6921" y="4905"/>
                </a:lnTo>
                <a:lnTo>
                  <a:pt x="1853" y="10233"/>
                </a:lnTo>
                <a:lnTo>
                  <a:pt x="0" y="16763"/>
                </a:lnTo>
                <a:lnTo>
                  <a:pt x="1853" y="23221"/>
                </a:lnTo>
                <a:lnTo>
                  <a:pt x="6921" y="28511"/>
                </a:lnTo>
                <a:lnTo>
                  <a:pt x="14466" y="32087"/>
                </a:lnTo>
                <a:lnTo>
                  <a:pt x="23749" y="33400"/>
                </a:lnTo>
                <a:lnTo>
                  <a:pt x="33051" y="32087"/>
                </a:lnTo>
                <a:lnTo>
                  <a:pt x="40640" y="28511"/>
                </a:lnTo>
                <a:lnTo>
                  <a:pt x="45751" y="23221"/>
                </a:lnTo>
                <a:lnTo>
                  <a:pt x="47625" y="16763"/>
                </a:lnTo>
                <a:lnTo>
                  <a:pt x="45751" y="10233"/>
                </a:lnTo>
                <a:lnTo>
                  <a:pt x="40640" y="4905"/>
                </a:lnTo>
                <a:lnTo>
                  <a:pt x="33051" y="1315"/>
                </a:lnTo>
                <a:lnTo>
                  <a:pt x="2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21376" y="4059173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4">
                <a:moveTo>
                  <a:pt x="0" y="16763"/>
                </a:moveTo>
                <a:lnTo>
                  <a:pt x="1853" y="10233"/>
                </a:lnTo>
                <a:lnTo>
                  <a:pt x="6921" y="4905"/>
                </a:lnTo>
                <a:lnTo>
                  <a:pt x="14466" y="1315"/>
                </a:lnTo>
                <a:lnTo>
                  <a:pt x="23749" y="0"/>
                </a:lnTo>
                <a:lnTo>
                  <a:pt x="33051" y="1315"/>
                </a:lnTo>
                <a:lnTo>
                  <a:pt x="40640" y="4905"/>
                </a:lnTo>
                <a:lnTo>
                  <a:pt x="45751" y="10233"/>
                </a:lnTo>
                <a:lnTo>
                  <a:pt x="47625" y="16763"/>
                </a:lnTo>
                <a:lnTo>
                  <a:pt x="45751" y="23221"/>
                </a:lnTo>
                <a:lnTo>
                  <a:pt x="40640" y="28511"/>
                </a:lnTo>
                <a:lnTo>
                  <a:pt x="33051" y="32087"/>
                </a:lnTo>
                <a:lnTo>
                  <a:pt x="23749" y="33400"/>
                </a:lnTo>
                <a:lnTo>
                  <a:pt x="14466" y="32087"/>
                </a:lnTo>
                <a:lnTo>
                  <a:pt x="6921" y="28511"/>
                </a:lnTo>
                <a:lnTo>
                  <a:pt x="1853" y="23221"/>
                </a:lnTo>
                <a:lnTo>
                  <a:pt x="0" y="1676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53000" y="5054600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24637" y="0"/>
                </a:moveTo>
                <a:lnTo>
                  <a:pt x="15055" y="1313"/>
                </a:lnTo>
                <a:lnTo>
                  <a:pt x="7223" y="4889"/>
                </a:lnTo>
                <a:lnTo>
                  <a:pt x="1938" y="10179"/>
                </a:lnTo>
                <a:lnTo>
                  <a:pt x="0" y="16637"/>
                </a:lnTo>
                <a:lnTo>
                  <a:pt x="1938" y="23147"/>
                </a:lnTo>
                <a:lnTo>
                  <a:pt x="7223" y="28432"/>
                </a:lnTo>
                <a:lnTo>
                  <a:pt x="15055" y="31978"/>
                </a:lnTo>
                <a:lnTo>
                  <a:pt x="24637" y="33274"/>
                </a:lnTo>
                <a:lnTo>
                  <a:pt x="34220" y="31978"/>
                </a:lnTo>
                <a:lnTo>
                  <a:pt x="42052" y="28432"/>
                </a:lnTo>
                <a:lnTo>
                  <a:pt x="47337" y="23147"/>
                </a:lnTo>
                <a:lnTo>
                  <a:pt x="49275" y="16637"/>
                </a:lnTo>
                <a:lnTo>
                  <a:pt x="47337" y="10179"/>
                </a:lnTo>
                <a:lnTo>
                  <a:pt x="42052" y="4889"/>
                </a:lnTo>
                <a:lnTo>
                  <a:pt x="34220" y="1313"/>
                </a:lnTo>
                <a:lnTo>
                  <a:pt x="24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53000" y="5054600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6637"/>
                </a:moveTo>
                <a:lnTo>
                  <a:pt x="1938" y="10179"/>
                </a:lnTo>
                <a:lnTo>
                  <a:pt x="7223" y="4889"/>
                </a:lnTo>
                <a:lnTo>
                  <a:pt x="15055" y="1313"/>
                </a:lnTo>
                <a:lnTo>
                  <a:pt x="24637" y="0"/>
                </a:lnTo>
                <a:lnTo>
                  <a:pt x="34220" y="1313"/>
                </a:lnTo>
                <a:lnTo>
                  <a:pt x="42052" y="4889"/>
                </a:lnTo>
                <a:lnTo>
                  <a:pt x="47337" y="10179"/>
                </a:lnTo>
                <a:lnTo>
                  <a:pt x="49275" y="16637"/>
                </a:lnTo>
                <a:lnTo>
                  <a:pt x="47337" y="23147"/>
                </a:lnTo>
                <a:lnTo>
                  <a:pt x="42052" y="28432"/>
                </a:lnTo>
                <a:lnTo>
                  <a:pt x="34220" y="31978"/>
                </a:lnTo>
                <a:lnTo>
                  <a:pt x="24637" y="33274"/>
                </a:lnTo>
                <a:lnTo>
                  <a:pt x="15055" y="31978"/>
                </a:lnTo>
                <a:lnTo>
                  <a:pt x="7223" y="28432"/>
                </a:lnTo>
                <a:lnTo>
                  <a:pt x="1938" y="23147"/>
                </a:lnTo>
                <a:lnTo>
                  <a:pt x="0" y="166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53000" y="5964237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24637" y="0"/>
                </a:moveTo>
                <a:lnTo>
                  <a:pt x="15055" y="1310"/>
                </a:lnTo>
                <a:lnTo>
                  <a:pt x="7223" y="4884"/>
                </a:lnTo>
                <a:lnTo>
                  <a:pt x="1938" y="10185"/>
                </a:lnTo>
                <a:lnTo>
                  <a:pt x="0" y="16675"/>
                </a:lnTo>
                <a:lnTo>
                  <a:pt x="1938" y="23157"/>
                </a:lnTo>
                <a:lnTo>
                  <a:pt x="7223" y="28454"/>
                </a:lnTo>
                <a:lnTo>
                  <a:pt x="15055" y="32027"/>
                </a:lnTo>
                <a:lnTo>
                  <a:pt x="24637" y="33337"/>
                </a:lnTo>
                <a:lnTo>
                  <a:pt x="34220" y="32027"/>
                </a:lnTo>
                <a:lnTo>
                  <a:pt x="42052" y="28454"/>
                </a:lnTo>
                <a:lnTo>
                  <a:pt x="47337" y="23157"/>
                </a:lnTo>
                <a:lnTo>
                  <a:pt x="49275" y="16675"/>
                </a:lnTo>
                <a:lnTo>
                  <a:pt x="47337" y="10185"/>
                </a:lnTo>
                <a:lnTo>
                  <a:pt x="42052" y="4884"/>
                </a:lnTo>
                <a:lnTo>
                  <a:pt x="34220" y="1310"/>
                </a:lnTo>
                <a:lnTo>
                  <a:pt x="24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53000" y="5964237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29" h="33654">
                <a:moveTo>
                  <a:pt x="0" y="16675"/>
                </a:moveTo>
                <a:lnTo>
                  <a:pt x="1938" y="10185"/>
                </a:lnTo>
                <a:lnTo>
                  <a:pt x="7223" y="4884"/>
                </a:lnTo>
                <a:lnTo>
                  <a:pt x="15055" y="1310"/>
                </a:lnTo>
                <a:lnTo>
                  <a:pt x="24637" y="0"/>
                </a:lnTo>
                <a:lnTo>
                  <a:pt x="34220" y="1310"/>
                </a:lnTo>
                <a:lnTo>
                  <a:pt x="42052" y="4884"/>
                </a:lnTo>
                <a:lnTo>
                  <a:pt x="47337" y="10185"/>
                </a:lnTo>
                <a:lnTo>
                  <a:pt x="49275" y="16675"/>
                </a:lnTo>
                <a:lnTo>
                  <a:pt x="47337" y="23157"/>
                </a:lnTo>
                <a:lnTo>
                  <a:pt x="42052" y="28454"/>
                </a:lnTo>
                <a:lnTo>
                  <a:pt x="34220" y="32027"/>
                </a:lnTo>
                <a:lnTo>
                  <a:pt x="24637" y="33337"/>
                </a:lnTo>
                <a:lnTo>
                  <a:pt x="15055" y="32027"/>
                </a:lnTo>
                <a:lnTo>
                  <a:pt x="7223" y="28454"/>
                </a:lnTo>
                <a:lnTo>
                  <a:pt x="1938" y="23157"/>
                </a:lnTo>
                <a:lnTo>
                  <a:pt x="0" y="166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7603617" y="4318"/>
            <a:ext cx="1462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Instruction</a:t>
            </a:r>
            <a:r>
              <a:rPr sz="1400" b="1" i="1" spc="-1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Cycle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9" name="object 1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30" name="object 1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5870" y="261619"/>
            <a:ext cx="7468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03780" algn="l"/>
                <a:tab pos="3212465" algn="l"/>
                <a:tab pos="4337685" algn="l"/>
                <a:tab pos="5029200" algn="l"/>
              </a:tabLst>
            </a:pPr>
            <a:r>
              <a:rPr spc="-5" dirty="0"/>
              <a:t>DETERMINE	THE	TYPE	OF	INSTRUCTION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62191" y="3437077"/>
            <a:ext cx="800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= 0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(direct)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503" y="5455107"/>
            <a:ext cx="778510" cy="100012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420"/>
              </a:spcBef>
            </a:pPr>
            <a:r>
              <a:rPr sz="1800" b="1" spc="-5" dirty="0">
                <a:latin typeface="Arial"/>
                <a:cs typeface="Arial"/>
              </a:rPr>
              <a:t>D'</a:t>
            </a:r>
            <a:r>
              <a:rPr sz="1200" b="1" spc="-5" dirty="0">
                <a:latin typeface="Arial"/>
                <a:cs typeface="Arial"/>
              </a:rPr>
              <a:t>7</a:t>
            </a:r>
            <a:r>
              <a:rPr sz="1800" b="1" spc="-5" dirty="0">
                <a:latin typeface="Arial"/>
                <a:cs typeface="Arial"/>
              </a:rPr>
              <a:t>IT</a:t>
            </a:r>
            <a:r>
              <a:rPr sz="1400" b="1" spc="-5" dirty="0">
                <a:latin typeface="Arial"/>
                <a:cs typeface="Arial"/>
              </a:rPr>
              <a:t>3</a:t>
            </a:r>
            <a:r>
              <a:rPr sz="1800" b="1" spc="-5" dirty="0">
                <a:latin typeface="Arial"/>
                <a:cs typeface="Arial"/>
              </a:rPr>
              <a:t>:  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'</a:t>
            </a:r>
            <a:r>
              <a:rPr sz="1400" b="1" spc="-5" dirty="0">
                <a:latin typeface="Arial"/>
                <a:cs typeface="Arial"/>
              </a:rPr>
              <a:t>7</a:t>
            </a:r>
            <a:r>
              <a:rPr sz="1800" b="1" dirty="0">
                <a:latin typeface="Arial"/>
                <a:cs typeface="Arial"/>
              </a:rPr>
              <a:t>I'T</a:t>
            </a:r>
            <a:r>
              <a:rPr sz="1400" b="1" spc="-5" dirty="0">
                <a:latin typeface="Arial"/>
                <a:cs typeface="Arial"/>
              </a:rPr>
              <a:t>3</a:t>
            </a:r>
            <a:r>
              <a:rPr sz="1800" b="1" dirty="0">
                <a:latin typeface="Arial"/>
                <a:cs typeface="Arial"/>
              </a:rPr>
              <a:t>:  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400" b="1" spc="-5" dirty="0">
                <a:latin typeface="Arial"/>
                <a:cs typeface="Arial"/>
              </a:rPr>
              <a:t>7</a:t>
            </a:r>
            <a:r>
              <a:rPr sz="1800" b="1" spc="-5" dirty="0">
                <a:latin typeface="Arial"/>
                <a:cs typeface="Arial"/>
              </a:rPr>
              <a:t>I'T</a:t>
            </a:r>
            <a:r>
              <a:rPr sz="1400" b="1" spc="-5" dirty="0">
                <a:latin typeface="Arial"/>
                <a:cs typeface="Arial"/>
              </a:rPr>
              <a:t>3</a:t>
            </a:r>
            <a:r>
              <a:rPr sz="1800" b="1" spc="-5" dirty="0">
                <a:latin typeface="Arial"/>
                <a:cs typeface="Arial"/>
              </a:rPr>
              <a:t>:  D</a:t>
            </a:r>
            <a:r>
              <a:rPr sz="1400" b="1" spc="-5" dirty="0">
                <a:latin typeface="Arial"/>
                <a:cs typeface="Arial"/>
              </a:rPr>
              <a:t>7</a:t>
            </a:r>
            <a:r>
              <a:rPr sz="1800" b="1" spc="-5" dirty="0">
                <a:latin typeface="Arial"/>
                <a:cs typeface="Arial"/>
              </a:rPr>
              <a:t>IT</a:t>
            </a:r>
            <a:r>
              <a:rPr sz="1400" b="1" spc="-5" dirty="0">
                <a:latin typeface="Arial"/>
                <a:cs typeface="Arial"/>
              </a:rPr>
              <a:t>3</a:t>
            </a:r>
            <a:r>
              <a:rPr sz="1800" b="1" spc="-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6554" y="5455107"/>
            <a:ext cx="3707129" cy="100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AR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8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M[AR]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35"/>
              </a:lnSpc>
            </a:pPr>
            <a:r>
              <a:rPr sz="1800" b="1" dirty="0">
                <a:latin typeface="Arial"/>
                <a:cs typeface="Arial"/>
              </a:rPr>
              <a:t>Nothing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35"/>
              </a:lnSpc>
            </a:pPr>
            <a:r>
              <a:rPr sz="1800" b="1" spc="-5" dirty="0">
                <a:latin typeface="Arial"/>
                <a:cs typeface="Arial"/>
              </a:rPr>
              <a:t>Execute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register-reference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instr.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0"/>
              </a:lnSpc>
            </a:pPr>
            <a:r>
              <a:rPr sz="1800" b="1" spc="-5" dirty="0">
                <a:latin typeface="Arial"/>
                <a:cs typeface="Arial"/>
              </a:rPr>
              <a:t>Execute an </a:t>
            </a:r>
            <a:r>
              <a:rPr sz="1800" b="1" dirty="0">
                <a:latin typeface="Arial"/>
                <a:cs typeface="Arial"/>
              </a:rPr>
              <a:t>input-output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instr.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98" y="0"/>
            <a:ext cx="88830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541259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22	</a:t>
            </a:r>
            <a:r>
              <a:rPr sz="2100" b="1" i="1" spc="-7" baseline="-5952" dirty="0">
                <a:latin typeface="Arial"/>
                <a:cs typeface="Arial"/>
              </a:rPr>
              <a:t>Instrction</a:t>
            </a:r>
            <a:r>
              <a:rPr sz="2100" b="1" i="1" spc="-157" baseline="-5952" dirty="0">
                <a:latin typeface="Arial"/>
                <a:cs typeface="Arial"/>
              </a:rPr>
              <a:t> </a:t>
            </a:r>
            <a:r>
              <a:rPr sz="2100" b="1" i="1" baseline="-5952" dirty="0">
                <a:latin typeface="Arial"/>
                <a:cs typeface="Arial"/>
              </a:rPr>
              <a:t>Cycle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8884" y="832865"/>
            <a:ext cx="530860" cy="3365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5080">
              <a:lnSpc>
                <a:spcPct val="70000"/>
              </a:lnSpc>
              <a:spcBef>
                <a:spcPts val="530"/>
              </a:spcBef>
            </a:pPr>
            <a:r>
              <a:rPr sz="1200" b="1" spc="-5" dirty="0">
                <a:latin typeface="Arial"/>
                <a:cs typeface="Arial"/>
              </a:rPr>
              <a:t>Start  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9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Symbol"/>
                <a:cs typeface="Symbol"/>
              </a:rPr>
              <a:t></a:t>
            </a:r>
            <a:endParaRPr sz="1200">
              <a:latin typeface="Symbol"/>
              <a:cs typeface="Symbo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89401" y="868362"/>
            <a:ext cx="802005" cy="290830"/>
          </a:xfrm>
          <a:custGeom>
            <a:avLst/>
            <a:gdLst/>
            <a:ahLst/>
            <a:cxnLst/>
            <a:rect l="l" t="t" r="r" b="b"/>
            <a:pathLst>
              <a:path w="802004" h="290830">
                <a:moveTo>
                  <a:pt x="0" y="290512"/>
                </a:moveTo>
                <a:lnTo>
                  <a:pt x="801687" y="290512"/>
                </a:lnTo>
                <a:lnTo>
                  <a:pt x="801687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54400" y="1444625"/>
            <a:ext cx="1019175" cy="2032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95"/>
              </a:spcBef>
            </a:pPr>
            <a:r>
              <a:rPr sz="1200" b="1" spc="-25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2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PC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4398" y="1152525"/>
            <a:ext cx="93725" cy="27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36950" y="1252600"/>
            <a:ext cx="93599" cy="179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13834" y="1329944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2275" y="1898713"/>
            <a:ext cx="2200275" cy="21462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10"/>
              </a:spcBef>
            </a:pPr>
            <a:r>
              <a:rPr sz="1800" b="1" spc="-7" baseline="2314" dirty="0">
                <a:latin typeface="Arial"/>
                <a:cs typeface="Arial"/>
              </a:rPr>
              <a:t>IR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800" b="1" spc="-22" baseline="2314" dirty="0">
                <a:latin typeface="Arial"/>
                <a:cs typeface="Arial"/>
              </a:rPr>
              <a:t>M[AR], </a:t>
            </a:r>
            <a:r>
              <a:rPr sz="1800" b="1" spc="-7" baseline="2314" dirty="0">
                <a:latin typeface="Arial"/>
                <a:cs typeface="Arial"/>
              </a:rPr>
              <a:t>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PC </a:t>
            </a:r>
            <a:r>
              <a:rPr sz="1800" b="1" baseline="2314" dirty="0">
                <a:latin typeface="Arial"/>
                <a:cs typeface="Arial"/>
              </a:rPr>
              <a:t>+</a:t>
            </a:r>
            <a:r>
              <a:rPr sz="1800" b="1" spc="-284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1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54398" y="1666875"/>
            <a:ext cx="93725" cy="219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79314" y="1723771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2725" y="2355913"/>
            <a:ext cx="2557780" cy="3829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73685" marR="326390" indent="-135255">
              <a:lnSpc>
                <a:spcPts val="1300"/>
              </a:lnSpc>
              <a:spcBef>
                <a:spcPts val="310"/>
              </a:spcBef>
              <a:tabLst>
                <a:tab pos="1514475" algn="l"/>
              </a:tabLst>
            </a:pPr>
            <a:r>
              <a:rPr sz="1200" b="1" dirty="0">
                <a:latin typeface="Arial"/>
                <a:cs typeface="Arial"/>
              </a:rPr>
              <a:t>Decode </a:t>
            </a:r>
            <a:r>
              <a:rPr sz="1200" b="1" spc="-5" dirty="0">
                <a:latin typeface="Arial"/>
                <a:cs typeface="Arial"/>
              </a:rPr>
              <a:t>Opcode </a:t>
            </a:r>
            <a:r>
              <a:rPr sz="1200" b="1" dirty="0">
                <a:latin typeface="Arial"/>
                <a:cs typeface="Arial"/>
              </a:rPr>
              <a:t>in </a:t>
            </a:r>
            <a:r>
              <a:rPr sz="1200" b="1" spc="-5" dirty="0">
                <a:latin typeface="Arial"/>
                <a:cs typeface="Arial"/>
              </a:rPr>
              <a:t>IR(12-14),  </a:t>
            </a:r>
            <a:r>
              <a:rPr sz="1200" b="1" spc="-25" dirty="0">
                <a:latin typeface="Arial"/>
                <a:cs typeface="Arial"/>
              </a:rPr>
              <a:t>AR</a:t>
            </a:r>
            <a:r>
              <a:rPr sz="1200" b="1" spc="110" dirty="0">
                <a:latin typeface="Arial"/>
                <a:cs typeface="Arial"/>
              </a:rPr>
              <a:t>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6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Arial"/>
                <a:cs typeface="Arial"/>
              </a:rPr>
              <a:t>IR(0-11),	</a:t>
            </a:r>
            <a:r>
              <a:rPr sz="1200" b="1" dirty="0">
                <a:latin typeface="Arial"/>
                <a:cs typeface="Arial"/>
              </a:rPr>
              <a:t>I </a:t>
            </a:r>
            <a:r>
              <a:rPr sz="1800" b="1" spc="-7" baseline="2314" dirty="0">
                <a:latin typeface="Symbol"/>
                <a:cs typeface="Symbol"/>
              </a:rPr>
              <a:t></a:t>
            </a:r>
            <a:r>
              <a:rPr sz="1800" b="1" spc="22" baseline="2314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IR(15)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54398" y="2133600"/>
            <a:ext cx="93725" cy="208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14315" y="2181225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67098" y="2749550"/>
            <a:ext cx="93725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30625" y="3006725"/>
            <a:ext cx="285750" cy="192405"/>
          </a:xfrm>
          <a:custGeom>
            <a:avLst/>
            <a:gdLst/>
            <a:ahLst/>
            <a:cxnLst/>
            <a:rect l="l" t="t" r="r" b="b"/>
            <a:pathLst>
              <a:path w="285750" h="192405">
                <a:moveTo>
                  <a:pt x="285369" y="0"/>
                </a:moveTo>
                <a:lnTo>
                  <a:pt x="0" y="192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5071" y="3006725"/>
            <a:ext cx="241935" cy="192405"/>
          </a:xfrm>
          <a:custGeom>
            <a:avLst/>
            <a:gdLst/>
            <a:ahLst/>
            <a:cxnLst/>
            <a:rect l="l" t="t" r="r" b="b"/>
            <a:pathLst>
              <a:path w="241935" h="192405">
                <a:moveTo>
                  <a:pt x="0" y="0"/>
                </a:moveTo>
                <a:lnTo>
                  <a:pt x="241553" y="192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30625" y="3189604"/>
            <a:ext cx="285750" cy="238125"/>
          </a:xfrm>
          <a:custGeom>
            <a:avLst/>
            <a:gdLst/>
            <a:ahLst/>
            <a:cxnLst/>
            <a:rect l="l" t="t" r="r" b="b"/>
            <a:pathLst>
              <a:path w="285750" h="238125">
                <a:moveTo>
                  <a:pt x="285369" y="23787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05071" y="3189604"/>
            <a:ext cx="241935" cy="238125"/>
          </a:xfrm>
          <a:custGeom>
            <a:avLst/>
            <a:gdLst/>
            <a:ahLst/>
            <a:cxnLst/>
            <a:rect l="l" t="t" r="r" b="b"/>
            <a:pathLst>
              <a:path w="241935" h="238125">
                <a:moveTo>
                  <a:pt x="0" y="237871"/>
                </a:moveTo>
                <a:lnTo>
                  <a:pt x="24155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75659" y="3109976"/>
            <a:ext cx="219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52976" y="3205098"/>
            <a:ext cx="1746250" cy="5080"/>
          </a:xfrm>
          <a:custGeom>
            <a:avLst/>
            <a:gdLst/>
            <a:ahLst/>
            <a:cxnLst/>
            <a:rect l="l" t="t" r="r" b="b"/>
            <a:pathLst>
              <a:path w="1746250" h="5080">
                <a:moveTo>
                  <a:pt x="0" y="4825"/>
                </a:moveTo>
                <a:lnTo>
                  <a:pt x="174625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35300" y="3209925"/>
            <a:ext cx="701675" cy="3175"/>
          </a:xfrm>
          <a:custGeom>
            <a:avLst/>
            <a:gdLst/>
            <a:ahLst/>
            <a:cxnLst/>
            <a:rect l="l" t="t" r="r" b="b"/>
            <a:pathLst>
              <a:path w="701675" h="3175">
                <a:moveTo>
                  <a:pt x="0" y="0"/>
                </a:moveTo>
                <a:lnTo>
                  <a:pt x="701675" y="31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176652" y="2989326"/>
            <a:ext cx="3868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6780" algn="l"/>
              </a:tabLst>
            </a:pPr>
            <a:r>
              <a:rPr sz="1200" b="1" spc="-5" dirty="0">
                <a:latin typeface="Arial"/>
                <a:cs typeface="Arial"/>
              </a:rPr>
              <a:t>(Register or </a:t>
            </a:r>
            <a:r>
              <a:rPr sz="1200" b="1" dirty="0">
                <a:latin typeface="Arial"/>
                <a:cs typeface="Arial"/>
              </a:rPr>
              <a:t>I/O)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	</a:t>
            </a:r>
            <a:r>
              <a:rPr sz="1200" b="1" dirty="0">
                <a:latin typeface="Arial"/>
                <a:cs typeface="Arial"/>
              </a:rPr>
              <a:t>= </a:t>
            </a:r>
            <a:r>
              <a:rPr sz="1200" b="1" spc="-5" dirty="0">
                <a:latin typeface="Arial"/>
                <a:cs typeface="Arial"/>
              </a:rPr>
              <a:t>0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(Memory-reference)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29351" y="3446526"/>
            <a:ext cx="306705" cy="224154"/>
          </a:xfrm>
          <a:custGeom>
            <a:avLst/>
            <a:gdLst/>
            <a:ahLst/>
            <a:cxnLst/>
            <a:rect l="l" t="t" r="r" b="b"/>
            <a:pathLst>
              <a:path w="306704" h="224154">
                <a:moveTo>
                  <a:pt x="306324" y="0"/>
                </a:moveTo>
                <a:lnTo>
                  <a:pt x="0" y="223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24626" y="3446526"/>
            <a:ext cx="269875" cy="224154"/>
          </a:xfrm>
          <a:custGeom>
            <a:avLst/>
            <a:gdLst/>
            <a:ahLst/>
            <a:cxnLst/>
            <a:rect l="l" t="t" r="r" b="b"/>
            <a:pathLst>
              <a:path w="269875" h="224154">
                <a:moveTo>
                  <a:pt x="0" y="0"/>
                </a:moveTo>
                <a:lnTo>
                  <a:pt x="269875" y="223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29351" y="3659251"/>
            <a:ext cx="306705" cy="254000"/>
          </a:xfrm>
          <a:custGeom>
            <a:avLst/>
            <a:gdLst/>
            <a:ahLst/>
            <a:cxnLst/>
            <a:rect l="l" t="t" r="r" b="b"/>
            <a:pathLst>
              <a:path w="306704" h="254000">
                <a:moveTo>
                  <a:pt x="306324" y="254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24626" y="3659251"/>
            <a:ext cx="269875" cy="254000"/>
          </a:xfrm>
          <a:custGeom>
            <a:avLst/>
            <a:gdLst/>
            <a:ahLst/>
            <a:cxnLst/>
            <a:rect l="l" t="t" r="r" b="b"/>
            <a:pathLst>
              <a:path w="269875" h="254000">
                <a:moveTo>
                  <a:pt x="0" y="254000"/>
                </a:moveTo>
                <a:lnTo>
                  <a:pt x="2698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958966" y="3581780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27325" y="3446526"/>
            <a:ext cx="320675" cy="224154"/>
          </a:xfrm>
          <a:custGeom>
            <a:avLst/>
            <a:gdLst/>
            <a:ahLst/>
            <a:cxnLst/>
            <a:rect l="l" t="t" r="r" b="b"/>
            <a:pathLst>
              <a:path w="320675" h="224154">
                <a:moveTo>
                  <a:pt x="320675" y="0"/>
                </a:moveTo>
                <a:lnTo>
                  <a:pt x="0" y="223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35300" y="3446526"/>
            <a:ext cx="259079" cy="224154"/>
          </a:xfrm>
          <a:custGeom>
            <a:avLst/>
            <a:gdLst/>
            <a:ahLst/>
            <a:cxnLst/>
            <a:rect l="l" t="t" r="r" b="b"/>
            <a:pathLst>
              <a:path w="259079" h="224154">
                <a:moveTo>
                  <a:pt x="0" y="0"/>
                </a:moveTo>
                <a:lnTo>
                  <a:pt x="258825" y="223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7325" y="3659251"/>
            <a:ext cx="320675" cy="254000"/>
          </a:xfrm>
          <a:custGeom>
            <a:avLst/>
            <a:gdLst/>
            <a:ahLst/>
            <a:cxnLst/>
            <a:rect l="l" t="t" r="r" b="b"/>
            <a:pathLst>
              <a:path w="320675" h="254000">
                <a:moveTo>
                  <a:pt x="320675" y="254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35300" y="3659251"/>
            <a:ext cx="259079" cy="254000"/>
          </a:xfrm>
          <a:custGeom>
            <a:avLst/>
            <a:gdLst/>
            <a:ahLst/>
            <a:cxnLst/>
            <a:rect l="l" t="t" r="r" b="b"/>
            <a:pathLst>
              <a:path w="259079" h="254000">
                <a:moveTo>
                  <a:pt x="0" y="254000"/>
                </a:moveTo>
                <a:lnTo>
                  <a:pt x="2588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983483" y="3584829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70301" y="4073525"/>
            <a:ext cx="1513205" cy="6731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88900" marR="119380" indent="393700">
              <a:lnSpc>
                <a:spcPct val="76300"/>
              </a:lnSpc>
              <a:spcBef>
                <a:spcPts val="505"/>
              </a:spcBef>
            </a:pPr>
            <a:r>
              <a:rPr sz="1200" b="1" spc="-5" dirty="0">
                <a:latin typeface="Arial"/>
                <a:cs typeface="Arial"/>
              </a:rPr>
              <a:t>Execute  registe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-ref</a:t>
            </a:r>
            <a:r>
              <a:rPr sz="1200" b="1" spc="-20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spc="-15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nce</a:t>
            </a:r>
            <a:endParaRPr sz="1200">
              <a:latin typeface="Arial"/>
              <a:cs typeface="Arial"/>
            </a:endParaRPr>
          </a:p>
          <a:p>
            <a:pPr marL="43815" algn="ctr">
              <a:lnSpc>
                <a:spcPts val="1095"/>
              </a:lnSpc>
            </a:pPr>
            <a:r>
              <a:rPr sz="1200" b="1" spc="-5" dirty="0">
                <a:latin typeface="Arial"/>
                <a:cs typeface="Arial"/>
              </a:rPr>
              <a:t>instruction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ts val="1410"/>
              </a:lnSpc>
            </a:pPr>
            <a:r>
              <a:rPr sz="1200" b="1" spc="-5" dirty="0">
                <a:latin typeface="Arial"/>
                <a:cs typeface="Arial"/>
              </a:rPr>
              <a:t>SC 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2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16176" y="4073525"/>
            <a:ext cx="1021080" cy="6826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52069" marR="64769" indent="10160" algn="ctr">
              <a:lnSpc>
                <a:spcPct val="77200"/>
              </a:lnSpc>
              <a:spcBef>
                <a:spcPts val="495"/>
              </a:spcBef>
            </a:pPr>
            <a:r>
              <a:rPr sz="1200" b="1" spc="-5" dirty="0">
                <a:latin typeface="Arial"/>
                <a:cs typeface="Arial"/>
              </a:rPr>
              <a:t>Execute  </a:t>
            </a:r>
            <a:r>
              <a:rPr sz="1200" b="1" dirty="0">
                <a:latin typeface="Arial"/>
                <a:cs typeface="Arial"/>
              </a:rPr>
              <a:t>inpu</a:t>
            </a:r>
            <a:r>
              <a:rPr sz="1200" b="1" spc="-5" dirty="0">
                <a:latin typeface="Arial"/>
                <a:cs typeface="Arial"/>
              </a:rPr>
              <a:t>t-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put  </a:t>
            </a:r>
            <a:r>
              <a:rPr sz="1200" b="1" spc="-5" dirty="0">
                <a:latin typeface="Arial"/>
                <a:cs typeface="Arial"/>
              </a:rPr>
              <a:t>instruction</a:t>
            </a:r>
            <a:endParaRPr sz="1200">
              <a:latin typeface="Arial"/>
              <a:cs typeface="Arial"/>
            </a:endParaRPr>
          </a:p>
          <a:p>
            <a:pPr marL="15240" algn="ctr">
              <a:lnSpc>
                <a:spcPts val="1375"/>
              </a:lnSpc>
            </a:pPr>
            <a:r>
              <a:rPr sz="1200" b="1" spc="-5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2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57064" y="4085082"/>
            <a:ext cx="923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Arial"/>
                <a:cs typeface="Arial"/>
              </a:rPr>
              <a:t>M[AR]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78117" y="4072254"/>
            <a:ext cx="600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hing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82848" y="3224148"/>
            <a:ext cx="93725" cy="2541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2175" y="3198748"/>
            <a:ext cx="93599" cy="2541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16551" y="4073461"/>
            <a:ext cx="1021080" cy="211454"/>
          </a:xfrm>
          <a:custGeom>
            <a:avLst/>
            <a:gdLst/>
            <a:ahLst/>
            <a:cxnLst/>
            <a:rect l="l" t="t" r="r" b="b"/>
            <a:pathLst>
              <a:path w="1021079" h="211454">
                <a:moveTo>
                  <a:pt x="0" y="211137"/>
                </a:moveTo>
                <a:lnTo>
                  <a:pt x="1020762" y="211137"/>
                </a:lnTo>
                <a:lnTo>
                  <a:pt x="1020762" y="0"/>
                </a:lnTo>
                <a:lnTo>
                  <a:pt x="0" y="0"/>
                </a:lnTo>
                <a:lnTo>
                  <a:pt x="0" y="2111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72200" y="4073461"/>
            <a:ext cx="811530" cy="211454"/>
          </a:xfrm>
          <a:custGeom>
            <a:avLst/>
            <a:gdLst/>
            <a:ahLst/>
            <a:cxnLst/>
            <a:rect l="l" t="t" r="r" b="b"/>
            <a:pathLst>
              <a:path w="811529" h="211454">
                <a:moveTo>
                  <a:pt x="0" y="211137"/>
                </a:moveTo>
                <a:lnTo>
                  <a:pt x="811212" y="211137"/>
                </a:lnTo>
                <a:lnTo>
                  <a:pt x="811212" y="0"/>
                </a:lnTo>
                <a:lnTo>
                  <a:pt x="0" y="0"/>
                </a:lnTo>
                <a:lnTo>
                  <a:pt x="0" y="2111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55850" y="3963923"/>
            <a:ext cx="93599" cy="96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01951" y="3668776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72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54398" y="3963923"/>
            <a:ext cx="93725" cy="96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00500" y="3678301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314198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45048" y="3963923"/>
            <a:ext cx="92075" cy="96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89626" y="3678301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314198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11873" y="3963923"/>
            <a:ext cx="92075" cy="96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56451" y="3659251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333248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08301" y="3673475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5">
                <a:moveTo>
                  <a:pt x="0" y="0"/>
                </a:moveTo>
                <a:lnTo>
                  <a:pt x="3380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87776" y="3673475"/>
            <a:ext cx="714375" cy="0"/>
          </a:xfrm>
          <a:custGeom>
            <a:avLst/>
            <a:gdLst/>
            <a:ahLst/>
            <a:cxnLst/>
            <a:rect l="l" t="t" r="r" b="b"/>
            <a:pathLst>
              <a:path w="714375">
                <a:moveTo>
                  <a:pt x="0" y="0"/>
                </a:moveTo>
                <a:lnTo>
                  <a:pt x="7143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97500" y="3673475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8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88151" y="3663950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111755" y="3456178"/>
            <a:ext cx="2200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8095" algn="l"/>
              </a:tabLst>
            </a:pPr>
            <a:r>
              <a:rPr sz="1800" b="1" baseline="2314" dirty="0">
                <a:latin typeface="Arial"/>
                <a:cs typeface="Arial"/>
              </a:rPr>
              <a:t>(I/O) =</a:t>
            </a:r>
            <a:r>
              <a:rPr sz="1800" b="1" spc="15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1	</a:t>
            </a:r>
            <a:r>
              <a:rPr sz="1200" b="1" dirty="0">
                <a:latin typeface="Arial"/>
                <a:cs typeface="Arial"/>
              </a:rPr>
              <a:t>= </a:t>
            </a:r>
            <a:r>
              <a:rPr sz="1200" b="1" spc="-5" dirty="0">
                <a:latin typeface="Arial"/>
                <a:cs typeface="Arial"/>
              </a:rPr>
              <a:t>0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(register)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60214" y="3456178"/>
            <a:ext cx="935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(indirect)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30754" y="3891153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77258" y="3891153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731890" y="3891153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851142" y="3891153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87950" y="4538598"/>
            <a:ext cx="1670050" cy="6635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51130" marR="182880" indent="405130">
              <a:lnSpc>
                <a:spcPct val="78000"/>
              </a:lnSpc>
              <a:spcBef>
                <a:spcPts val="395"/>
              </a:spcBef>
            </a:pPr>
            <a:r>
              <a:rPr sz="1200" b="1" spc="-5" dirty="0">
                <a:latin typeface="Arial"/>
                <a:cs typeface="Arial"/>
              </a:rPr>
              <a:t>Execute  memor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-refer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nce</a:t>
            </a:r>
            <a:endParaRPr sz="1200">
              <a:latin typeface="Arial"/>
              <a:cs typeface="Arial"/>
            </a:endParaRPr>
          </a:p>
          <a:p>
            <a:pPr marL="34290" algn="ctr">
              <a:lnSpc>
                <a:spcPts val="1030"/>
              </a:lnSpc>
            </a:pPr>
            <a:r>
              <a:rPr sz="1200" b="1" spc="-5" dirty="0">
                <a:latin typeface="Arial"/>
                <a:cs typeface="Arial"/>
              </a:rPr>
              <a:t>instruction</a:t>
            </a:r>
            <a:endParaRPr sz="1200">
              <a:latin typeface="Arial"/>
              <a:cs typeface="Arial"/>
            </a:endParaRPr>
          </a:p>
          <a:p>
            <a:pPr marL="543560">
              <a:lnSpc>
                <a:spcPts val="1370"/>
              </a:lnSpc>
            </a:pPr>
            <a:r>
              <a:rPr sz="1200" b="1" spc="-5" dirty="0">
                <a:latin typeface="Arial"/>
                <a:cs typeface="Arial"/>
              </a:rPr>
              <a:t>SC  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229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345048" y="4284598"/>
            <a:ext cx="92075" cy="2397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11873" y="4284598"/>
            <a:ext cx="92075" cy="2397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72175" y="5211698"/>
            <a:ext cx="93599" cy="1715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82750" y="5392801"/>
            <a:ext cx="4342130" cy="0"/>
          </a:xfrm>
          <a:custGeom>
            <a:avLst/>
            <a:gdLst/>
            <a:ahLst/>
            <a:cxnLst/>
            <a:rect l="l" t="t" r="r" b="b"/>
            <a:pathLst>
              <a:path w="4342130">
                <a:moveTo>
                  <a:pt x="434187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55850" y="5286375"/>
            <a:ext cx="93599" cy="96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01951" y="4765675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55092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81373" y="5286375"/>
            <a:ext cx="93725" cy="96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27475" y="4746625"/>
            <a:ext cx="0" cy="570230"/>
          </a:xfrm>
          <a:custGeom>
            <a:avLst/>
            <a:gdLst/>
            <a:ahLst/>
            <a:cxnLst/>
            <a:rect l="l" t="t" r="r" b="b"/>
            <a:pathLst>
              <a:path h="570229">
                <a:moveTo>
                  <a:pt x="0" y="569976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00276" y="1273175"/>
            <a:ext cx="0" cy="4105275"/>
          </a:xfrm>
          <a:custGeom>
            <a:avLst/>
            <a:gdLst/>
            <a:ahLst/>
            <a:cxnLst/>
            <a:rect l="l" t="t" r="r" b="b"/>
            <a:pathLst>
              <a:path h="4105275">
                <a:moveTo>
                  <a:pt x="0" y="0"/>
                </a:moveTo>
                <a:lnTo>
                  <a:pt x="0" y="41052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82750" y="1258950"/>
            <a:ext cx="1906905" cy="0"/>
          </a:xfrm>
          <a:custGeom>
            <a:avLst/>
            <a:gdLst/>
            <a:ahLst/>
            <a:cxnLst/>
            <a:rect l="l" t="t" r="r" b="b"/>
            <a:pathLst>
              <a:path w="1906904">
                <a:moveTo>
                  <a:pt x="190665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62393" y="4536185"/>
            <a:ext cx="203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T4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6538" y="247268"/>
            <a:ext cx="7087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23110" algn="l"/>
                <a:tab pos="4412615" algn="l"/>
              </a:tabLst>
            </a:pPr>
            <a:r>
              <a:rPr spc="-5" dirty="0"/>
              <a:t>RE</a:t>
            </a:r>
            <a:r>
              <a:rPr spc="-20" dirty="0"/>
              <a:t>G</a:t>
            </a:r>
            <a:r>
              <a:rPr spc="-5" dirty="0"/>
              <a:t>IST</a:t>
            </a:r>
            <a:r>
              <a:rPr spc="-20" dirty="0"/>
              <a:t>E</a:t>
            </a:r>
            <a:r>
              <a:rPr spc="-5" dirty="0"/>
              <a:t>R</a:t>
            </a:r>
            <a:r>
              <a:rPr dirty="0"/>
              <a:t>	</a:t>
            </a:r>
            <a:r>
              <a:rPr spc="-5" dirty="0"/>
              <a:t>RE</a:t>
            </a:r>
            <a:r>
              <a:rPr spc="-15" dirty="0"/>
              <a:t>F</a:t>
            </a:r>
            <a:r>
              <a:rPr spc="-5" dirty="0"/>
              <a:t>ER</a:t>
            </a:r>
            <a:r>
              <a:rPr spc="-20" dirty="0"/>
              <a:t>E</a:t>
            </a:r>
            <a:r>
              <a:rPr spc="-5" dirty="0"/>
              <a:t>NCE</a:t>
            </a:r>
            <a:r>
              <a:rPr dirty="0"/>
              <a:t>	</a:t>
            </a:r>
            <a:r>
              <a:rPr spc="-5" dirty="0"/>
              <a:t>INST</a:t>
            </a:r>
            <a:r>
              <a:rPr spc="-15" dirty="0"/>
              <a:t>R</a:t>
            </a:r>
            <a:r>
              <a:rPr spc="-5" dirty="0"/>
              <a:t>UC</a:t>
            </a:r>
            <a:r>
              <a:rPr spc="-15" dirty="0"/>
              <a:t>T</a:t>
            </a:r>
            <a:r>
              <a:rPr spc="-5" dirty="0"/>
              <a:t>IO</a:t>
            </a:r>
            <a:r>
              <a:rPr dirty="0"/>
              <a:t>N</a:t>
            </a:r>
            <a:r>
              <a:rPr spc="-5" dirty="0"/>
              <a:t>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698" y="0"/>
            <a:ext cx="901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565390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23	</a:t>
            </a:r>
            <a:r>
              <a:rPr sz="2100" b="1" i="1" spc="-7" baseline="-5952" dirty="0">
                <a:latin typeface="Arial"/>
                <a:cs typeface="Arial"/>
              </a:rPr>
              <a:t>Instruction</a:t>
            </a:r>
            <a:r>
              <a:rPr sz="2100" b="1" i="1" spc="-157" baseline="-5952" dirty="0">
                <a:latin typeface="Arial"/>
                <a:cs typeface="Arial"/>
              </a:rPr>
              <a:t> </a:t>
            </a:r>
            <a:r>
              <a:rPr sz="2100" b="1" i="1" baseline="-5952" dirty="0">
                <a:latin typeface="Arial"/>
                <a:cs typeface="Arial"/>
              </a:rPr>
              <a:t>Cycle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951" y="830072"/>
            <a:ext cx="6104890" cy="20078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800" b="1" spc="-5" dirty="0">
                <a:latin typeface="Arial"/>
                <a:cs typeface="Arial"/>
              </a:rPr>
              <a:t>Register Reference Instructions are </a:t>
            </a:r>
            <a:r>
              <a:rPr sz="1800" b="1" dirty="0">
                <a:latin typeface="Arial"/>
                <a:cs typeface="Arial"/>
              </a:rPr>
              <a:t>identified </a:t>
            </a:r>
            <a:r>
              <a:rPr sz="1800" b="1" spc="10" dirty="0">
                <a:latin typeface="Arial"/>
                <a:cs typeface="Arial"/>
              </a:rPr>
              <a:t>when</a:t>
            </a:r>
            <a:endParaRPr sz="1800">
              <a:latin typeface="Arial"/>
              <a:cs typeface="Arial"/>
            </a:endParaRPr>
          </a:p>
          <a:p>
            <a:pPr marL="876300">
              <a:lnSpc>
                <a:spcPts val="2050"/>
              </a:lnSpc>
              <a:spcBef>
                <a:spcPts val="655"/>
              </a:spcBef>
              <a:tabLst>
                <a:tab pos="1905000" algn="l"/>
              </a:tabLst>
            </a:pPr>
            <a:r>
              <a:rPr sz="1800" b="1" dirty="0">
                <a:latin typeface="Arial"/>
                <a:cs typeface="Arial"/>
              </a:rPr>
              <a:t>-  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7</a:t>
            </a:r>
            <a:r>
              <a:rPr sz="1800" b="1" spc="240" baseline="-20833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-10" dirty="0">
                <a:latin typeface="Arial"/>
                <a:cs typeface="Arial"/>
              </a:rPr>
              <a:t>1,	</a:t>
            </a:r>
            <a:r>
              <a:rPr sz="1800" b="1" dirty="0">
                <a:latin typeface="Arial"/>
                <a:cs typeface="Arial"/>
              </a:rPr>
              <a:t>I =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078865" indent="-202565">
              <a:lnSpc>
                <a:spcPts val="1889"/>
              </a:lnSpc>
              <a:buChar char="-"/>
              <a:tabLst>
                <a:tab pos="1079500" algn="l"/>
              </a:tabLst>
            </a:pPr>
            <a:r>
              <a:rPr sz="1800" b="1" spc="-5" dirty="0">
                <a:latin typeface="Arial"/>
                <a:cs typeface="Arial"/>
              </a:rPr>
              <a:t>Register Ref. </a:t>
            </a:r>
            <a:r>
              <a:rPr sz="1800" b="1" spc="-20" dirty="0">
                <a:latin typeface="Arial"/>
                <a:cs typeface="Arial"/>
              </a:rPr>
              <a:t>Instr. </a:t>
            </a:r>
            <a:r>
              <a:rPr sz="1800" b="1" spc="-5" dirty="0">
                <a:latin typeface="Arial"/>
                <a:cs typeface="Arial"/>
              </a:rPr>
              <a:t>is specified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spc="7" baseline="-20833" dirty="0">
                <a:latin typeface="Arial"/>
                <a:cs typeface="Arial"/>
              </a:rPr>
              <a:t>0 </a:t>
            </a:r>
            <a:r>
              <a:rPr sz="1800" b="1" dirty="0">
                <a:latin typeface="Arial"/>
                <a:cs typeface="Arial"/>
              </a:rPr>
              <a:t>~ </a:t>
            </a:r>
            <a:r>
              <a:rPr sz="1800" b="1" spc="-25" dirty="0">
                <a:latin typeface="Arial"/>
                <a:cs typeface="Arial"/>
              </a:rPr>
              <a:t>b</a:t>
            </a:r>
            <a:r>
              <a:rPr sz="1800" b="1" spc="-37" baseline="-20833" dirty="0">
                <a:latin typeface="Arial"/>
                <a:cs typeface="Arial"/>
              </a:rPr>
              <a:t>11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2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IR</a:t>
            </a:r>
            <a:endParaRPr sz="1800">
              <a:latin typeface="Arial"/>
              <a:cs typeface="Arial"/>
            </a:endParaRPr>
          </a:p>
          <a:p>
            <a:pPr marL="1078865" indent="-202565">
              <a:lnSpc>
                <a:spcPts val="2000"/>
              </a:lnSpc>
              <a:buChar char="-"/>
              <a:tabLst>
                <a:tab pos="1079500" algn="l"/>
              </a:tabLst>
            </a:pPr>
            <a:r>
              <a:rPr sz="1800" b="1" spc="-5" dirty="0">
                <a:latin typeface="Arial"/>
                <a:cs typeface="Arial"/>
              </a:rPr>
              <a:t>Execution starts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timing </a:t>
            </a:r>
            <a:r>
              <a:rPr sz="1800" b="1" spc="-5" dirty="0">
                <a:latin typeface="Arial"/>
                <a:cs typeface="Arial"/>
              </a:rPr>
              <a:t>signal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800" b="1" spc="7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431800" marR="813435">
              <a:lnSpc>
                <a:spcPts val="1939"/>
              </a:lnSpc>
              <a:spcBef>
                <a:spcPts val="5"/>
              </a:spcBef>
              <a:tabLst>
                <a:tab pos="1626235" algn="l"/>
              </a:tabLst>
            </a:pPr>
            <a:r>
              <a:rPr sz="1800" b="1" spc="-5" dirty="0">
                <a:latin typeface="Arial"/>
                <a:cs typeface="Arial"/>
              </a:rPr>
              <a:t>r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spc="-15" baseline="-20833" dirty="0">
                <a:latin typeface="Arial"/>
                <a:cs typeface="Arial"/>
              </a:rPr>
              <a:t>7</a:t>
            </a:r>
            <a:r>
              <a:rPr sz="1800" b="1" spc="247" baseline="-20833" dirty="0">
                <a:latin typeface="Arial"/>
                <a:cs typeface="Arial"/>
              </a:rPr>
              <a:t> </a:t>
            </a:r>
            <a:r>
              <a:rPr sz="1800" b="1" spc="-335" dirty="0">
                <a:latin typeface="Arial"/>
                <a:cs typeface="Arial"/>
              </a:rPr>
              <a:t>I</a:t>
            </a:r>
            <a:r>
              <a:rPr sz="1800" b="1" spc="-335" dirty="0">
                <a:latin typeface="Symbol"/>
                <a:cs typeface="Symbol"/>
              </a:rPr>
              <a:t></a:t>
            </a:r>
            <a:r>
              <a:rPr sz="1800" b="1" spc="-335" dirty="0">
                <a:latin typeface="Arial"/>
                <a:cs typeface="Arial"/>
              </a:rPr>
              <a:t>T</a:t>
            </a:r>
            <a:r>
              <a:rPr sz="1800" b="1" spc="-502" baseline="-20833" dirty="0">
                <a:latin typeface="Arial"/>
                <a:cs typeface="Arial"/>
              </a:rPr>
              <a:t>3	</a:t>
            </a:r>
            <a:r>
              <a:rPr sz="1800" b="1" dirty="0">
                <a:latin typeface="Arial"/>
                <a:cs typeface="Arial"/>
              </a:rPr>
              <a:t>=&gt; </a:t>
            </a:r>
            <a:r>
              <a:rPr sz="1800" b="1" spc="-5" dirty="0">
                <a:latin typeface="Arial"/>
                <a:cs typeface="Arial"/>
              </a:rPr>
              <a:t>Register Reference Instruction  B</a:t>
            </a:r>
            <a:r>
              <a:rPr sz="1800" b="1" spc="-7" baseline="-20833" dirty="0">
                <a:latin typeface="Arial"/>
                <a:cs typeface="Arial"/>
              </a:rPr>
              <a:t>i </a:t>
            </a:r>
            <a:r>
              <a:rPr sz="1800" b="1" dirty="0">
                <a:latin typeface="Arial"/>
                <a:cs typeface="Arial"/>
              </a:rPr>
              <a:t>= IR(i) ,</a:t>
            </a:r>
            <a:r>
              <a:rPr sz="1800" b="1" spc="-1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i=0,1,2,...,11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16000" y="2968625"/>
          <a:ext cx="6677025" cy="3309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866775"/>
                <a:gridCol w="5048250"/>
              </a:tblGrid>
              <a:tr h="487680">
                <a:tc>
                  <a:txBody>
                    <a:bodyPr/>
                    <a:lstStyle/>
                    <a:p>
                      <a:pPr marL="164465">
                        <a:lnSpc>
                          <a:spcPts val="2050"/>
                        </a:lnSpc>
                        <a:spcBef>
                          <a:spcPts val="169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CLA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152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2">
                  <a:txBody>
                    <a:bodyPr/>
                    <a:lstStyle/>
                    <a:p>
                      <a:pPr marL="164465" marR="194310">
                        <a:lnSpc>
                          <a:spcPts val="1939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r: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spc="-89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64465" marR="279400" algn="just">
                        <a:lnSpc>
                          <a:spcPts val="1939"/>
                        </a:lnSpc>
                        <a:spcBef>
                          <a:spcPts val="1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64465" marR="279400" algn="just">
                        <a:lnSpc>
                          <a:spcPts val="1939"/>
                        </a:lnSpc>
                        <a:spcBef>
                          <a:spcPts val="2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 marL="822325">
                        <a:lnSpc>
                          <a:spcPts val="180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>
                        <a:lnSpc>
                          <a:spcPts val="1945"/>
                        </a:lnSpc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>
                        <a:lnSpc>
                          <a:spcPts val="194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>
                        <a:lnSpc>
                          <a:spcPts val="1945"/>
                        </a:lnSpc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AC’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>
                        <a:lnSpc>
                          <a:spcPts val="194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E’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 marR="209550">
                        <a:lnSpc>
                          <a:spcPts val="1939"/>
                        </a:lnSpc>
                        <a:spcBef>
                          <a:spcPts val="140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shr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AC, 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AC(15)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E, E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AC(0) 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shl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AC, 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AC(0)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E, E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AC(15)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>
                        <a:lnSpc>
                          <a:spcPts val="1814"/>
                        </a:lnSpc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>
                        <a:lnSpc>
                          <a:spcPts val="194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(AC(15)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0)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then (PC </a:t>
                      </a:r>
                      <a:r>
                        <a:rPr sz="18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PC+1)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>
                        <a:lnSpc>
                          <a:spcPts val="194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(AC(15)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1)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then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(PC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PC+1)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 marR="1136015">
                        <a:lnSpc>
                          <a:spcPts val="1939"/>
                        </a:lnSpc>
                        <a:spcBef>
                          <a:spcPts val="14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(AC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0)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then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(PC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PC+1)  if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(E =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0)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then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(PC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PC+1)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22325">
                        <a:lnSpc>
                          <a:spcPts val="1920"/>
                        </a:lnSpc>
                        <a:tabLst>
                          <a:tab pos="1579245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	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(S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is a start-stop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flip-flop)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CIR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CIL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INC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SPA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SZA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164465">
                        <a:lnSpc>
                          <a:spcPts val="184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SZE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164465">
                        <a:lnSpc>
                          <a:spcPts val="1955"/>
                        </a:lnSpc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HLT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3347" y="271017"/>
            <a:ext cx="68713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7210" algn="l"/>
                <a:tab pos="4196080" algn="l"/>
              </a:tabLst>
            </a:pPr>
            <a:r>
              <a:rPr spc="-5" dirty="0"/>
              <a:t>MEM</a:t>
            </a:r>
            <a:r>
              <a:rPr spc="-20" dirty="0"/>
              <a:t>O</a:t>
            </a:r>
            <a:r>
              <a:rPr spc="-5" dirty="0"/>
              <a:t>RY</a:t>
            </a:r>
            <a:r>
              <a:rPr dirty="0"/>
              <a:t>	</a:t>
            </a:r>
            <a:r>
              <a:rPr spc="-5" dirty="0"/>
              <a:t>RE</a:t>
            </a:r>
            <a:r>
              <a:rPr spc="-20" dirty="0"/>
              <a:t>F</a:t>
            </a:r>
            <a:r>
              <a:rPr spc="-5" dirty="0"/>
              <a:t>ER</a:t>
            </a:r>
            <a:r>
              <a:rPr spc="-20" dirty="0"/>
              <a:t>E</a:t>
            </a:r>
            <a:r>
              <a:rPr dirty="0"/>
              <a:t>N</a:t>
            </a:r>
            <a:r>
              <a:rPr spc="-5" dirty="0"/>
              <a:t>CE</a:t>
            </a:r>
            <a:r>
              <a:rPr dirty="0"/>
              <a:t>	</a:t>
            </a:r>
            <a:r>
              <a:rPr spc="-5" dirty="0"/>
              <a:t>INST</a:t>
            </a:r>
            <a:r>
              <a:rPr spc="-15" dirty="0"/>
              <a:t>R</a:t>
            </a:r>
            <a:r>
              <a:rPr spc="-5" dirty="0"/>
              <a:t>UC</a:t>
            </a:r>
            <a:r>
              <a:rPr spc="-15" dirty="0"/>
              <a:t>T</a:t>
            </a:r>
            <a:r>
              <a:rPr spc="-5" dirty="0"/>
              <a:t>I</a:t>
            </a:r>
            <a:r>
              <a:rPr dirty="0"/>
              <a:t>O</a:t>
            </a:r>
            <a:r>
              <a:rPr spc="-5" dirty="0"/>
              <a:t>NS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46630" y="4870145"/>
            <a:ext cx="254889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DR </a:t>
            </a:r>
            <a:r>
              <a:rPr sz="1800" b="1" dirty="0">
                <a:latin typeface="Symbol"/>
                <a:cs typeface="Symbol"/>
              </a:rPr>
              <a:t>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M[AR]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b="1" spc="-30" dirty="0">
                <a:latin typeface="Arial"/>
                <a:cs typeface="Arial"/>
              </a:rPr>
              <a:t>AC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Arial"/>
                <a:cs typeface="Arial"/>
              </a:rPr>
              <a:t>AC </a:t>
            </a:r>
            <a:r>
              <a:rPr sz="1800" b="1" spc="-5" dirty="0">
                <a:latin typeface="Symbol"/>
                <a:cs typeface="Symbol"/>
              </a:rPr>
              <a:t>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DR, SC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19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7265" y="4870145"/>
            <a:ext cx="154749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Read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operand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00" b="1" spc="-20" dirty="0">
                <a:latin typeface="Arial"/>
                <a:cs typeface="Arial"/>
              </a:rPr>
              <a:t>AND </a:t>
            </a:r>
            <a:r>
              <a:rPr sz="1800" b="1" spc="10" dirty="0">
                <a:latin typeface="Arial"/>
                <a:cs typeface="Arial"/>
              </a:rPr>
              <a:t>with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300" y="4870145"/>
            <a:ext cx="1339850" cy="142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baseline="-20833" dirty="0">
                <a:latin typeface="Arial"/>
                <a:cs typeface="Arial"/>
              </a:rPr>
              <a:t>0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800" b="1" baseline="-20833" dirty="0">
                <a:latin typeface="Arial"/>
                <a:cs typeface="Arial"/>
              </a:rPr>
              <a:t>4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5080" indent="762000">
              <a:lnSpc>
                <a:spcPct val="101699"/>
              </a:lnSpc>
              <a:spcBef>
                <a:spcPts val="10"/>
              </a:spcBef>
            </a:pP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0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:  </a:t>
            </a:r>
            <a:r>
              <a:rPr sz="1800" b="1" spc="-20" dirty="0">
                <a:latin typeface="Arial"/>
                <a:cs typeface="Arial"/>
              </a:rPr>
              <a:t>ADD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  <a:p>
            <a:pPr marL="774700" marR="5080">
              <a:lnSpc>
                <a:spcPct val="102200"/>
              </a:lnSpc>
              <a:spcBef>
                <a:spcPts val="5"/>
              </a:spcBef>
            </a:pP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1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dirty="0">
                <a:latin typeface="Arial"/>
                <a:cs typeface="Arial"/>
              </a:rPr>
              <a:t>:  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1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6630" y="5710224"/>
            <a:ext cx="357886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M[AR]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b="1" spc="-30" dirty="0">
                <a:latin typeface="Arial"/>
                <a:cs typeface="Arial"/>
              </a:rPr>
              <a:t>AC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Arial"/>
                <a:cs typeface="Arial"/>
              </a:rPr>
              <a:t>AC </a:t>
            </a:r>
            <a:r>
              <a:rPr sz="1800" b="1" dirty="0">
                <a:latin typeface="Arial"/>
                <a:cs typeface="Arial"/>
              </a:rPr>
              <a:t>+ </a:t>
            </a:r>
            <a:r>
              <a:rPr sz="1800" b="1" spc="-5" dirty="0">
                <a:latin typeface="Arial"/>
                <a:cs typeface="Arial"/>
              </a:rPr>
              <a:t>DR, 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7" baseline="-20833" dirty="0">
                <a:latin typeface="Arial"/>
                <a:cs typeface="Arial"/>
              </a:rPr>
              <a:t>out</a:t>
            </a:r>
            <a:r>
              <a:rPr sz="1800" b="1" spc="-5" dirty="0">
                <a:latin typeface="Arial"/>
                <a:cs typeface="Arial"/>
              </a:rPr>
              <a:t>, SC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2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57265" y="5710224"/>
            <a:ext cx="332803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Read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operand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b="1" spc="-20" dirty="0">
                <a:latin typeface="Arial"/>
                <a:cs typeface="Arial"/>
              </a:rPr>
              <a:t>Add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25" dirty="0">
                <a:latin typeface="Arial"/>
                <a:cs typeface="Arial"/>
              </a:rPr>
              <a:t>AC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store carry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32740" marR="5080" indent="-332740">
              <a:lnSpc>
                <a:spcPts val="1950"/>
              </a:lnSpc>
              <a:spcBef>
                <a:spcPts val="340"/>
              </a:spcBef>
              <a:buChar char="-"/>
              <a:tabLst>
                <a:tab pos="332740" algn="l"/>
              </a:tabLst>
            </a:pPr>
            <a:r>
              <a:rPr dirty="0"/>
              <a:t>The </a:t>
            </a:r>
            <a:r>
              <a:rPr spc="-10" dirty="0"/>
              <a:t>effective </a:t>
            </a:r>
            <a:r>
              <a:rPr spc="-5" dirty="0"/>
              <a:t>address </a:t>
            </a:r>
            <a:r>
              <a:rPr dirty="0"/>
              <a:t>of </a:t>
            </a:r>
            <a:r>
              <a:rPr spc="-5" dirty="0"/>
              <a:t>the instruction is </a:t>
            </a:r>
            <a:r>
              <a:rPr dirty="0"/>
              <a:t>in </a:t>
            </a:r>
            <a:r>
              <a:rPr spc="-30" dirty="0"/>
              <a:t>AR </a:t>
            </a:r>
            <a:r>
              <a:rPr dirty="0"/>
              <a:t>and </a:t>
            </a:r>
            <a:r>
              <a:rPr spc="10" dirty="0"/>
              <a:t>was </a:t>
            </a:r>
            <a:r>
              <a:rPr spc="-5" dirty="0"/>
              <a:t>placed there </a:t>
            </a:r>
            <a:r>
              <a:rPr dirty="0"/>
              <a:t>during  timing signal T</a:t>
            </a:r>
            <a:r>
              <a:rPr sz="1800" baseline="-20833" dirty="0"/>
              <a:t>2 </a:t>
            </a:r>
            <a:r>
              <a:rPr sz="1800" spc="10" dirty="0"/>
              <a:t>when </a:t>
            </a:r>
            <a:r>
              <a:rPr sz="1800" dirty="0"/>
              <a:t>I = </a:t>
            </a:r>
            <a:r>
              <a:rPr sz="1800" spc="-10" dirty="0"/>
              <a:t>0, </a:t>
            </a:r>
            <a:r>
              <a:rPr sz="1800" spc="-5" dirty="0"/>
              <a:t>or </a:t>
            </a:r>
            <a:r>
              <a:rPr sz="1800" dirty="0"/>
              <a:t>during timing </a:t>
            </a:r>
            <a:r>
              <a:rPr sz="1800" spc="-5" dirty="0"/>
              <a:t>signal </a:t>
            </a:r>
            <a:r>
              <a:rPr sz="1800" spc="5" dirty="0"/>
              <a:t>T</a:t>
            </a:r>
            <a:r>
              <a:rPr sz="1800" spc="7" baseline="-20833" dirty="0"/>
              <a:t>3 </a:t>
            </a:r>
            <a:r>
              <a:rPr sz="1800" spc="5" dirty="0"/>
              <a:t>when </a:t>
            </a:r>
            <a:r>
              <a:rPr sz="1800" dirty="0"/>
              <a:t>I =</a:t>
            </a:r>
            <a:r>
              <a:rPr sz="1800" spc="160" dirty="0"/>
              <a:t> </a:t>
            </a:r>
            <a:r>
              <a:rPr sz="1800" spc="-5" dirty="0"/>
              <a:t>1</a:t>
            </a:r>
            <a:endParaRPr sz="1800"/>
          </a:p>
          <a:p>
            <a:pPr marL="332740" indent="-332740">
              <a:lnSpc>
                <a:spcPts val="1800"/>
              </a:lnSpc>
              <a:buChar char="-"/>
              <a:tabLst>
                <a:tab pos="332740" algn="l"/>
              </a:tabLst>
            </a:pPr>
            <a:r>
              <a:rPr spc="-5" dirty="0"/>
              <a:t>Memory </a:t>
            </a:r>
            <a:r>
              <a:rPr spc="-10" dirty="0"/>
              <a:t>cycle </a:t>
            </a:r>
            <a:r>
              <a:rPr spc="-5" dirty="0"/>
              <a:t>is assumed </a:t>
            </a:r>
            <a:r>
              <a:rPr dirty="0"/>
              <a:t>to </a:t>
            </a:r>
            <a:r>
              <a:rPr spc="-5" dirty="0"/>
              <a:t>be short </a:t>
            </a:r>
            <a:r>
              <a:rPr dirty="0"/>
              <a:t>enough to </a:t>
            </a:r>
            <a:r>
              <a:rPr spc="-5" dirty="0"/>
              <a:t>complete </a:t>
            </a:r>
            <a:r>
              <a:rPr dirty="0"/>
              <a:t>in </a:t>
            </a:r>
            <a:r>
              <a:rPr spc="-5" dirty="0"/>
              <a:t>a CPU</a:t>
            </a:r>
            <a:r>
              <a:rPr spc="85" dirty="0"/>
              <a:t> </a:t>
            </a:r>
            <a:r>
              <a:rPr spc="-10" dirty="0"/>
              <a:t>cycle</a:t>
            </a:r>
          </a:p>
          <a:p>
            <a:pPr marL="332740" indent="-332740">
              <a:lnSpc>
                <a:spcPts val="2050"/>
              </a:lnSpc>
              <a:buChar char="-"/>
              <a:tabLst>
                <a:tab pos="332740" algn="l"/>
              </a:tabLst>
            </a:pPr>
            <a:r>
              <a:rPr dirty="0"/>
              <a:t>The </a:t>
            </a:r>
            <a:r>
              <a:rPr spc="-5" dirty="0"/>
              <a:t>execution </a:t>
            </a:r>
            <a:r>
              <a:rPr dirty="0"/>
              <a:t>of </a:t>
            </a:r>
            <a:r>
              <a:rPr spc="-5" dirty="0"/>
              <a:t>MR instruction starts </a:t>
            </a:r>
            <a:r>
              <a:rPr spc="10" dirty="0"/>
              <a:t>with</a:t>
            </a:r>
            <a:r>
              <a:rPr spc="-50" dirty="0"/>
              <a:t> </a:t>
            </a:r>
            <a:r>
              <a:rPr spc="5" dirty="0"/>
              <a:t>T</a:t>
            </a:r>
            <a:r>
              <a:rPr sz="1800" spc="7" baseline="-20833" dirty="0"/>
              <a:t>4</a:t>
            </a:r>
            <a:endParaRPr sz="1800" baseline="-20833"/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pc="-20" dirty="0"/>
              <a:t>AND </a:t>
            </a:r>
            <a:r>
              <a:rPr dirty="0"/>
              <a:t>to</a:t>
            </a:r>
            <a:r>
              <a:rPr spc="-10" dirty="0"/>
              <a:t> </a:t>
            </a:r>
            <a:r>
              <a:rPr spc="-30" dirty="0"/>
              <a:t>AC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698" y="0"/>
            <a:ext cx="9017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659370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24	</a:t>
            </a:r>
            <a:r>
              <a:rPr sz="2100" b="1" i="1" baseline="-5952" dirty="0">
                <a:latin typeface="Arial"/>
                <a:cs typeface="Arial"/>
              </a:rPr>
              <a:t>MR</a:t>
            </a:r>
            <a:r>
              <a:rPr sz="2100" b="1" i="1" spc="-82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Instructions</a:t>
            </a:r>
            <a:endParaRPr sz="2100" baseline="-5952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15925" y="939800"/>
          <a:ext cx="7701280" cy="2187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925"/>
                <a:gridCol w="914400"/>
                <a:gridCol w="5989955"/>
              </a:tblGrid>
              <a:tr h="400050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Symbol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marR="33020">
                        <a:lnSpc>
                          <a:spcPts val="139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Operation  Decoder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Symbolic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Description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87525">
                <a:tc>
                  <a:txBody>
                    <a:bodyPr/>
                    <a:lstStyle/>
                    <a:p>
                      <a:pPr marL="145415" marR="149225" algn="just">
                        <a:lnSpc>
                          <a:spcPct val="90000"/>
                        </a:lnSpc>
                        <a:spcBef>
                          <a:spcPts val="75"/>
                        </a:spcBef>
                      </a:pPr>
                      <a:r>
                        <a:rPr sz="1800" b="1" spc="-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ND  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DD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LDA 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STA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  BSA  ISZ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marR="419734" algn="just">
                        <a:lnSpc>
                          <a:spcPct val="90000"/>
                        </a:lnSpc>
                        <a:spcBef>
                          <a:spcPts val="7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0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1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2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3 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4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5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6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1914"/>
                        </a:lnSpc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</a:t>
                      </a:r>
                      <a:r>
                        <a:rPr sz="1800" b="1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M[AR]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9700" marR="2808605">
                        <a:lnSpc>
                          <a:spcPts val="1939"/>
                        </a:lnSpc>
                        <a:spcBef>
                          <a:spcPts val="140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M[AR],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15" baseline="-20833" dirty="0">
                          <a:latin typeface="Arial"/>
                          <a:cs typeface="Arial"/>
                        </a:rPr>
                        <a:t>out 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M[AR]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ts val="1814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M[AR]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AC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ts val="194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PC </a:t>
                      </a:r>
                      <a:r>
                        <a:rPr sz="18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AR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ts val="1945"/>
                        </a:lnSpc>
                        <a:tabLst>
                          <a:tab pos="1236980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M[AR]</a:t>
                      </a:r>
                      <a:r>
                        <a:rPr sz="1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PC, PC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AR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ts val="2050"/>
                        </a:lnSpc>
                        <a:tabLst>
                          <a:tab pos="1236980" algn="l"/>
                        </a:tabLst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M[AR]</a:t>
                      </a:r>
                      <a:r>
                        <a:rPr sz="18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M[AR]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M[AR]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then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PC+1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8730" y="277748"/>
            <a:ext cx="6875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8480" algn="l"/>
                <a:tab pos="4198620" algn="l"/>
              </a:tabLst>
            </a:pPr>
            <a:r>
              <a:rPr spc="-5" dirty="0"/>
              <a:t>MEMORY	RE</a:t>
            </a:r>
            <a:r>
              <a:rPr spc="-15" dirty="0"/>
              <a:t>F</a:t>
            </a:r>
            <a:r>
              <a:rPr spc="-5" dirty="0"/>
              <a:t>ER</a:t>
            </a:r>
            <a:r>
              <a:rPr spc="-20" dirty="0"/>
              <a:t>E</a:t>
            </a:r>
            <a:r>
              <a:rPr dirty="0"/>
              <a:t>N</a:t>
            </a:r>
            <a:r>
              <a:rPr spc="-5" dirty="0"/>
              <a:t>CE</a:t>
            </a:r>
            <a:r>
              <a:rPr dirty="0"/>
              <a:t>	</a:t>
            </a:r>
            <a:r>
              <a:rPr spc="-5" dirty="0"/>
              <a:t>INSTRUC</a:t>
            </a:r>
            <a:r>
              <a:rPr spc="-15" dirty="0"/>
              <a:t>T</a:t>
            </a:r>
            <a:r>
              <a:rPr spc="-5" dirty="0"/>
              <a:t>I</a:t>
            </a:r>
            <a:r>
              <a:rPr spc="5" dirty="0"/>
              <a:t>O</a:t>
            </a:r>
            <a:r>
              <a:rPr spc="-5" dirty="0"/>
              <a:t>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07558" y="3349878"/>
            <a:ext cx="2021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Memory, </a:t>
            </a:r>
            <a:r>
              <a:rPr sz="1200" b="1" spc="-5" dirty="0">
                <a:latin typeface="Arial"/>
                <a:cs typeface="Arial"/>
              </a:rPr>
              <a:t>PC after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execution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4882" y="3575303"/>
            <a:ext cx="579755" cy="49275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495"/>
              </a:spcBef>
            </a:pPr>
            <a:r>
              <a:rPr sz="1200" b="1" spc="-5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200" b="1" spc="-5" dirty="0">
                <a:latin typeface="Arial"/>
                <a:cs typeface="Arial"/>
              </a:rPr>
              <a:t>PC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4330" y="4680585"/>
            <a:ext cx="672465" cy="5530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200" b="1" spc="-25" dirty="0">
                <a:latin typeface="Arial"/>
                <a:cs typeface="Arial"/>
              </a:rPr>
              <a:t>AR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135</a:t>
            </a:r>
            <a:endParaRPr sz="120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635"/>
              </a:spcBef>
            </a:pPr>
            <a:r>
              <a:rPr sz="1200" b="1" spc="-5" dirty="0">
                <a:latin typeface="Arial"/>
                <a:cs typeface="Arial"/>
              </a:rPr>
              <a:t>136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146425" y="3622611"/>
          <a:ext cx="1505584" cy="2620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79"/>
                <a:gridCol w="649605"/>
                <a:gridCol w="596900"/>
              </a:tblGrid>
              <a:tr h="24765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BSA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Next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40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76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90600">
                <a:tc gridSpan="3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Subroutine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04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BUN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519165" y="3559555"/>
            <a:ext cx="208915" cy="5245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620"/>
              </a:spcBef>
            </a:pPr>
            <a:r>
              <a:rPr sz="1200" b="1" spc="-5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200" b="1" spc="-5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1364" y="4696460"/>
            <a:ext cx="664845" cy="5530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735"/>
              </a:spcBef>
            </a:pPr>
            <a:r>
              <a:rPr sz="1200" b="1" spc="-5" dirty="0">
                <a:latin typeface="Arial"/>
                <a:cs typeface="Arial"/>
              </a:rPr>
              <a:t>135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b="1" spc="-5" dirty="0">
                <a:latin typeface="Arial"/>
                <a:cs typeface="Arial"/>
              </a:rPr>
              <a:t>PC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136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810250" y="3637026"/>
          <a:ext cx="1503680" cy="2620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415"/>
                <a:gridCol w="645160"/>
                <a:gridCol w="586105"/>
              </a:tblGrid>
              <a:tr h="233045">
                <a:tc>
                  <a:txBody>
                    <a:bodyPr/>
                    <a:lstStyle/>
                    <a:p>
                      <a:pPr marL="89535">
                        <a:lnSpc>
                          <a:spcPts val="14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40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BSA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40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Next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40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7650">
                <a:tc gridSpan="3">
                  <a:txBody>
                    <a:bodyPr/>
                    <a:lstStyle/>
                    <a:p>
                      <a:pPr marR="110489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90600">
                <a:tc gridSpan="3"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Subroutine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765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BUN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135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832225" y="5705475"/>
            <a:ext cx="96774" cy="13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9850" y="5272151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0"/>
                </a:moveTo>
                <a:lnTo>
                  <a:pt x="0" y="4523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8750" y="5705475"/>
            <a:ext cx="96774" cy="13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6375" y="5272151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0"/>
                </a:moveTo>
                <a:lnTo>
                  <a:pt x="0" y="4523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05910" y="6279591"/>
            <a:ext cx="61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Memory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44590" y="6307937"/>
            <a:ext cx="610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emory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949" y="829436"/>
            <a:ext cx="4398010" cy="270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LDA: </a:t>
            </a:r>
            <a:r>
              <a:rPr sz="1800" b="1" dirty="0">
                <a:latin typeface="Arial"/>
                <a:cs typeface="Arial"/>
              </a:rPr>
              <a:t>Load to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  <a:p>
            <a:pPr marL="774700">
              <a:lnSpc>
                <a:spcPts val="2100"/>
              </a:lnSpc>
              <a:tabLst>
                <a:tab pos="1536700" algn="l"/>
              </a:tabLst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:	DR </a:t>
            </a:r>
            <a:r>
              <a:rPr sz="1800" b="1" dirty="0">
                <a:latin typeface="Symbol"/>
                <a:cs typeface="Symbol"/>
              </a:rPr>
              <a:t>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M[AR]</a:t>
            </a:r>
            <a:endParaRPr sz="1800">
              <a:latin typeface="Arial"/>
              <a:cs typeface="Arial"/>
            </a:endParaRPr>
          </a:p>
          <a:p>
            <a:pPr marL="774700">
              <a:lnSpc>
                <a:spcPts val="2095"/>
              </a:lnSpc>
              <a:tabLst>
                <a:tab pos="1536700" algn="l"/>
              </a:tabLst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r>
              <a:rPr sz="1800" b="1" spc="-5" dirty="0">
                <a:latin typeface="Arial"/>
                <a:cs typeface="Arial"/>
              </a:rPr>
              <a:t>:	</a:t>
            </a:r>
            <a:r>
              <a:rPr sz="1800" b="1" spc="-30" dirty="0">
                <a:latin typeface="Arial"/>
                <a:cs typeface="Arial"/>
              </a:rPr>
              <a:t>AC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DR, </a:t>
            </a:r>
            <a:r>
              <a:rPr sz="1800" b="1" dirty="0">
                <a:latin typeface="Arial"/>
                <a:cs typeface="Arial"/>
              </a:rPr>
              <a:t>SC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sz="1800" b="1" spc="-45" dirty="0">
                <a:latin typeface="Arial"/>
                <a:cs typeface="Arial"/>
              </a:rPr>
              <a:t>STA: </a:t>
            </a:r>
            <a:r>
              <a:rPr sz="1800" b="1" dirty="0">
                <a:latin typeface="Arial"/>
                <a:cs typeface="Arial"/>
              </a:rPr>
              <a:t>Store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  <a:p>
            <a:pPr marL="774700">
              <a:lnSpc>
                <a:spcPts val="2095"/>
              </a:lnSpc>
              <a:tabLst>
                <a:tab pos="1536700" algn="l"/>
              </a:tabLst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3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:	</a:t>
            </a:r>
            <a:r>
              <a:rPr sz="1800" b="1" spc="-10" dirty="0">
                <a:latin typeface="Arial"/>
                <a:cs typeface="Arial"/>
              </a:rPr>
              <a:t>M[AR]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AC, </a:t>
            </a:r>
            <a:r>
              <a:rPr sz="1800" b="1" spc="-5" dirty="0">
                <a:latin typeface="Arial"/>
                <a:cs typeface="Arial"/>
              </a:rPr>
              <a:t>SC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774700" marR="937894" indent="-762635">
              <a:lnSpc>
                <a:spcPts val="2100"/>
              </a:lnSpc>
              <a:spcBef>
                <a:spcPts val="85"/>
              </a:spcBef>
              <a:tabLst>
                <a:tab pos="1536700" algn="l"/>
              </a:tabLst>
            </a:pPr>
            <a:r>
              <a:rPr sz="1800" b="1" spc="-5" dirty="0">
                <a:latin typeface="Arial"/>
                <a:cs typeface="Arial"/>
              </a:rPr>
              <a:t>BUN: Branch </a:t>
            </a:r>
            <a:r>
              <a:rPr sz="1800" b="1" dirty="0">
                <a:latin typeface="Arial"/>
                <a:cs typeface="Arial"/>
              </a:rPr>
              <a:t>Unconditionally  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:	PC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AR, </a:t>
            </a:r>
            <a:r>
              <a:rPr sz="1800" b="1" spc="-5" dirty="0">
                <a:latin typeface="Arial"/>
                <a:cs typeface="Arial"/>
              </a:rPr>
              <a:t>SC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sz="1800" b="1" spc="-15" dirty="0">
                <a:latin typeface="Arial"/>
                <a:cs typeface="Arial"/>
              </a:rPr>
              <a:t>BSA: </a:t>
            </a:r>
            <a:r>
              <a:rPr sz="1800" b="1" spc="-5" dirty="0">
                <a:latin typeface="Arial"/>
                <a:cs typeface="Arial"/>
              </a:rPr>
              <a:t>Branch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15" dirty="0">
                <a:latin typeface="Arial"/>
                <a:cs typeface="Arial"/>
              </a:rPr>
              <a:t>Save </a:t>
            </a:r>
            <a:r>
              <a:rPr sz="1800" b="1" spc="-5" dirty="0">
                <a:latin typeface="Arial"/>
                <a:cs typeface="Arial"/>
              </a:rPr>
              <a:t>Return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Address</a:t>
            </a:r>
            <a:endParaRPr sz="1800">
              <a:latin typeface="Arial"/>
              <a:cs typeface="Arial"/>
            </a:endParaRPr>
          </a:p>
          <a:p>
            <a:pPr marL="1536700">
              <a:lnSpc>
                <a:spcPts val="2125"/>
              </a:lnSpc>
            </a:pPr>
            <a:r>
              <a:rPr sz="1800" b="1" spc="-10" dirty="0">
                <a:latin typeface="Arial"/>
                <a:cs typeface="Arial"/>
              </a:rPr>
              <a:t>M[AR]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PC, PC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Arial"/>
                <a:cs typeface="Arial"/>
              </a:rPr>
              <a:t>AR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2266950">
              <a:lnSpc>
                <a:spcPct val="100000"/>
              </a:lnSpc>
              <a:spcBef>
                <a:spcPts val="690"/>
              </a:spcBef>
            </a:pPr>
            <a:r>
              <a:rPr sz="1200" b="1" spc="-20" dirty="0">
                <a:latin typeface="Arial"/>
                <a:cs typeface="Arial"/>
              </a:rPr>
              <a:t>Memory, </a:t>
            </a:r>
            <a:r>
              <a:rPr sz="1200" b="1" spc="-5" dirty="0">
                <a:latin typeface="Arial"/>
                <a:cs typeface="Arial"/>
              </a:rPr>
              <a:t>PC, </a:t>
            </a:r>
            <a:r>
              <a:rPr sz="1200" b="1" spc="-25" dirty="0">
                <a:latin typeface="Arial"/>
                <a:cs typeface="Arial"/>
              </a:rPr>
              <a:t>AR </a:t>
            </a:r>
            <a:r>
              <a:rPr sz="1200" b="1" spc="-5" dirty="0">
                <a:latin typeface="Arial"/>
                <a:cs typeface="Arial"/>
              </a:rPr>
              <a:t>at time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8095" y="277748"/>
            <a:ext cx="68713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7210" algn="l"/>
                <a:tab pos="4196080" algn="l"/>
              </a:tabLst>
            </a:pPr>
            <a:r>
              <a:rPr spc="-5" dirty="0"/>
              <a:t>MEM</a:t>
            </a:r>
            <a:r>
              <a:rPr spc="-20" dirty="0"/>
              <a:t>O</a:t>
            </a:r>
            <a:r>
              <a:rPr spc="-5" dirty="0"/>
              <a:t>RY</a:t>
            </a:r>
            <a:r>
              <a:rPr dirty="0"/>
              <a:t>	</a:t>
            </a:r>
            <a:r>
              <a:rPr spc="-5" dirty="0"/>
              <a:t>RE</a:t>
            </a:r>
            <a:r>
              <a:rPr spc="-20" dirty="0"/>
              <a:t>F</a:t>
            </a:r>
            <a:r>
              <a:rPr spc="-5" dirty="0"/>
              <a:t>ER</a:t>
            </a:r>
            <a:r>
              <a:rPr spc="-20" dirty="0"/>
              <a:t>E</a:t>
            </a:r>
            <a:r>
              <a:rPr dirty="0"/>
              <a:t>N</a:t>
            </a:r>
            <a:r>
              <a:rPr spc="-5" dirty="0"/>
              <a:t>CE</a:t>
            </a:r>
            <a:r>
              <a:rPr dirty="0"/>
              <a:t>	</a:t>
            </a:r>
            <a:r>
              <a:rPr spc="-5" dirty="0"/>
              <a:t>INST</a:t>
            </a:r>
            <a:r>
              <a:rPr spc="-15" dirty="0"/>
              <a:t>R</a:t>
            </a:r>
            <a:r>
              <a:rPr spc="-5" dirty="0"/>
              <a:t>UC</a:t>
            </a:r>
            <a:r>
              <a:rPr spc="-15" dirty="0"/>
              <a:t>T</a:t>
            </a:r>
            <a:r>
              <a:rPr spc="-5" dirty="0"/>
              <a:t>I</a:t>
            </a:r>
            <a:r>
              <a:rPr dirty="0"/>
              <a:t>O</a:t>
            </a:r>
            <a:r>
              <a:rPr spc="-5" dirty="0"/>
              <a:t>NS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698" y="0"/>
            <a:ext cx="88861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529195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26	</a:t>
            </a:r>
            <a:r>
              <a:rPr sz="2100" b="1" i="1" spc="-7" baseline="-5952" dirty="0">
                <a:latin typeface="Arial"/>
                <a:cs typeface="Arial"/>
              </a:rPr>
              <a:t>MR</a:t>
            </a:r>
            <a:r>
              <a:rPr sz="2100" b="1" i="1" spc="-75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Instructions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9152" y="1629917"/>
            <a:ext cx="729234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BSA:</a:t>
            </a:r>
            <a:endParaRPr sz="1800">
              <a:latin typeface="Arial"/>
              <a:cs typeface="Arial"/>
            </a:endParaRPr>
          </a:p>
          <a:p>
            <a:pPr marL="774700" marR="2831465">
              <a:lnSpc>
                <a:spcPts val="2100"/>
              </a:lnSpc>
              <a:spcBef>
                <a:spcPts val="90"/>
              </a:spcBef>
              <a:tabLst>
                <a:tab pos="1536700" algn="l"/>
              </a:tabLst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:	</a:t>
            </a:r>
            <a:r>
              <a:rPr sz="1800" b="1" spc="-15" dirty="0">
                <a:latin typeface="Arial"/>
                <a:cs typeface="Arial"/>
              </a:rPr>
              <a:t>M[AR]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PC, </a:t>
            </a:r>
            <a:r>
              <a:rPr sz="1800" b="1" spc="-30" dirty="0">
                <a:latin typeface="Arial"/>
                <a:cs typeface="Arial"/>
              </a:rPr>
              <a:t>AR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Arial"/>
                <a:cs typeface="Arial"/>
              </a:rPr>
              <a:t>AR </a:t>
            </a:r>
            <a:r>
              <a:rPr sz="1800" b="1" dirty="0">
                <a:latin typeface="Arial"/>
                <a:cs typeface="Arial"/>
              </a:rPr>
              <a:t>+ </a:t>
            </a:r>
            <a:r>
              <a:rPr sz="1800" b="1" spc="-5" dirty="0">
                <a:latin typeface="Arial"/>
                <a:cs typeface="Arial"/>
              </a:rPr>
              <a:t>1  D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r>
              <a:rPr sz="1800" b="1" spc="-5" dirty="0">
                <a:latin typeface="Arial"/>
                <a:cs typeface="Arial"/>
              </a:rPr>
              <a:t>:	PC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AR, </a:t>
            </a:r>
            <a:r>
              <a:rPr sz="1800" b="1" spc="-5" dirty="0">
                <a:latin typeface="Arial"/>
                <a:cs typeface="Arial"/>
              </a:rPr>
              <a:t>SC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774700" marR="3879850" indent="-762635">
              <a:lnSpc>
                <a:spcPct val="96900"/>
              </a:lnSpc>
              <a:spcBef>
                <a:spcPts val="2035"/>
              </a:spcBef>
              <a:tabLst>
                <a:tab pos="1536700" algn="l"/>
              </a:tabLst>
            </a:pPr>
            <a:r>
              <a:rPr sz="1800" b="1" dirty="0">
                <a:latin typeface="Arial"/>
                <a:cs typeface="Arial"/>
              </a:rPr>
              <a:t>ISZ: </a:t>
            </a:r>
            <a:r>
              <a:rPr sz="1800" b="1" spc="-5" dirty="0">
                <a:latin typeface="Arial"/>
                <a:cs typeface="Arial"/>
              </a:rPr>
              <a:t>Increment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Skip-if-Zero  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:	DR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M[AR]  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r>
              <a:rPr sz="1800" b="1" spc="-5" dirty="0">
                <a:latin typeface="Arial"/>
                <a:cs typeface="Arial"/>
              </a:rPr>
              <a:t>:	DR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DR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774700">
              <a:lnSpc>
                <a:spcPts val="2100"/>
              </a:lnSpc>
              <a:tabLst>
                <a:tab pos="1536700" algn="l"/>
                <a:tab pos="3081020" algn="l"/>
              </a:tabLst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:	</a:t>
            </a:r>
            <a:r>
              <a:rPr sz="1800" b="1" spc="-15" dirty="0">
                <a:latin typeface="Arial"/>
                <a:cs typeface="Arial"/>
              </a:rPr>
              <a:t>M[AR]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DR,	</a:t>
            </a:r>
            <a:r>
              <a:rPr sz="1800" b="1" dirty="0">
                <a:latin typeface="Arial"/>
                <a:cs typeface="Arial"/>
              </a:rPr>
              <a:t>if </a:t>
            </a:r>
            <a:r>
              <a:rPr sz="1800" b="1" spc="-5" dirty="0">
                <a:latin typeface="Arial"/>
                <a:cs typeface="Arial"/>
              </a:rPr>
              <a:t>(DR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-5" dirty="0">
                <a:latin typeface="Arial"/>
                <a:cs typeface="Arial"/>
              </a:rPr>
              <a:t>0) </a:t>
            </a:r>
            <a:r>
              <a:rPr sz="1800" b="1" dirty="0">
                <a:latin typeface="Arial"/>
                <a:cs typeface="Arial"/>
              </a:rPr>
              <a:t>then </a:t>
            </a:r>
            <a:r>
              <a:rPr sz="1800" b="1" spc="-5" dirty="0">
                <a:latin typeface="Arial"/>
                <a:cs typeface="Arial"/>
              </a:rPr>
              <a:t>(PC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PC </a:t>
            </a:r>
            <a:r>
              <a:rPr sz="1800" b="1" dirty="0">
                <a:latin typeface="Arial"/>
                <a:cs typeface="Arial"/>
              </a:rPr>
              <a:t>+ </a:t>
            </a:r>
            <a:r>
              <a:rPr sz="1800" b="1" spc="-5" dirty="0">
                <a:latin typeface="Arial"/>
                <a:cs typeface="Arial"/>
              </a:rPr>
              <a:t>1), SC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4324" y="272288"/>
            <a:ext cx="8503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FLOWCHART </a:t>
            </a:r>
            <a:r>
              <a:rPr sz="2400" dirty="0"/>
              <a:t>FOR MEMORY </a:t>
            </a:r>
            <a:r>
              <a:rPr sz="2400" spc="-10" dirty="0"/>
              <a:t>REFERENCE</a:t>
            </a:r>
            <a:r>
              <a:rPr sz="2400" spc="30" dirty="0"/>
              <a:t> </a:t>
            </a:r>
            <a:r>
              <a:rPr sz="2400" spc="-5" dirty="0"/>
              <a:t>INSTRUCTIONS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50698" y="0"/>
            <a:ext cx="88861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529195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27	</a:t>
            </a:r>
            <a:r>
              <a:rPr sz="2100" b="1" i="1" spc="-7" baseline="-5952" dirty="0">
                <a:latin typeface="Arial"/>
                <a:cs typeface="Arial"/>
              </a:rPr>
              <a:t>MR</a:t>
            </a:r>
            <a:r>
              <a:rPr sz="2100" b="1" i="1" spc="-75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Instructions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55948" y="1476375"/>
            <a:ext cx="100075" cy="112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5225" y="1147825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7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8851" y="1600200"/>
            <a:ext cx="4679950" cy="0"/>
          </a:xfrm>
          <a:custGeom>
            <a:avLst/>
            <a:gdLst/>
            <a:ahLst/>
            <a:cxnLst/>
            <a:rect l="l" t="t" r="r" b="b"/>
            <a:pathLst>
              <a:path w="4679950">
                <a:moveTo>
                  <a:pt x="0" y="0"/>
                </a:moveTo>
                <a:lnTo>
                  <a:pt x="46799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4587" y="2003488"/>
            <a:ext cx="1141730" cy="3162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35"/>
              </a:spcBef>
            </a:pPr>
            <a:r>
              <a:rPr sz="1200" b="1" spc="-5" dirty="0">
                <a:latin typeface="Arial"/>
                <a:cs typeface="Arial"/>
              </a:rPr>
              <a:t>DR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Arial"/>
                <a:cs typeface="Arial"/>
              </a:rPr>
              <a:t>M[AR]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6975" y="2003488"/>
            <a:ext cx="1141730" cy="3162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459"/>
              </a:spcBef>
            </a:pPr>
            <a:r>
              <a:rPr sz="1200" b="1" spc="-5" dirty="0">
                <a:latin typeface="Arial"/>
                <a:cs typeface="Arial"/>
              </a:rPr>
              <a:t>DR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Arial"/>
                <a:cs typeface="Arial"/>
              </a:rPr>
              <a:t>M[AR]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0950" y="2003488"/>
            <a:ext cx="1139825" cy="3162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535"/>
              </a:spcBef>
            </a:pPr>
            <a:r>
              <a:rPr sz="1200" b="1" spc="-5" dirty="0">
                <a:latin typeface="Arial"/>
                <a:cs typeface="Arial"/>
              </a:rPr>
              <a:t>DR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Arial"/>
                <a:cs typeface="Arial"/>
              </a:rPr>
              <a:t>M[AR]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8711" y="1998726"/>
            <a:ext cx="913130" cy="3702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69545" marR="5080" indent="-157480">
              <a:lnSpc>
                <a:spcPts val="1270"/>
              </a:lnSpc>
              <a:spcBef>
                <a:spcPts val="280"/>
              </a:spcBef>
            </a:pPr>
            <a:r>
              <a:rPr sz="1200" b="1" spc="-15" dirty="0">
                <a:latin typeface="Arial"/>
                <a:cs typeface="Arial"/>
              </a:rPr>
              <a:t>M[AR]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Arial"/>
                <a:cs typeface="Arial"/>
              </a:rPr>
              <a:t>AC  </a:t>
            </a:r>
            <a:r>
              <a:rPr sz="1200" b="1" spc="-5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13401" y="2003425"/>
            <a:ext cx="1154430" cy="374650"/>
          </a:xfrm>
          <a:custGeom>
            <a:avLst/>
            <a:gdLst/>
            <a:ahLst/>
            <a:cxnLst/>
            <a:rect l="l" t="t" r="r" b="b"/>
            <a:pathLst>
              <a:path w="1154429" h="374650">
                <a:moveTo>
                  <a:pt x="0" y="374650"/>
                </a:moveTo>
                <a:lnTo>
                  <a:pt x="1154112" y="374650"/>
                </a:lnTo>
                <a:lnTo>
                  <a:pt x="1154112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4748" y="1874901"/>
            <a:ext cx="96900" cy="11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2501" y="15875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32067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95548" y="1874901"/>
            <a:ext cx="100075" cy="111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4825" y="1600200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30797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8000" y="1874901"/>
            <a:ext cx="99949" cy="111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40323" y="1874901"/>
            <a:ext cx="100075" cy="111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89600" y="160337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57655" y="1412494"/>
            <a:ext cx="351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27040" y="1412494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90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44587" y="2741548"/>
            <a:ext cx="1141730" cy="374650"/>
          </a:xfrm>
          <a:custGeom>
            <a:avLst/>
            <a:gdLst/>
            <a:ahLst/>
            <a:cxnLst/>
            <a:rect l="l" t="t" r="r" b="b"/>
            <a:pathLst>
              <a:path w="1141730" h="374650">
                <a:moveTo>
                  <a:pt x="0" y="374650"/>
                </a:moveTo>
                <a:lnTo>
                  <a:pt x="1141412" y="374650"/>
                </a:lnTo>
                <a:lnTo>
                  <a:pt x="1141412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05582" y="2744851"/>
            <a:ext cx="1088390" cy="53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AC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Arial"/>
                <a:cs typeface="Arial"/>
              </a:rPr>
              <a:t>AC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DR</a:t>
            </a:r>
            <a:endParaRPr sz="1200">
              <a:latin typeface="Arial"/>
              <a:cs typeface="Arial"/>
            </a:endParaRPr>
          </a:p>
          <a:p>
            <a:pPr marL="12700" marR="384175">
              <a:lnSpc>
                <a:spcPts val="1290"/>
              </a:lnSpc>
              <a:spcBef>
                <a:spcPts val="105"/>
              </a:spcBef>
            </a:pP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Cout  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66975" y="2741612"/>
            <a:ext cx="1141730" cy="570230"/>
          </a:xfrm>
          <a:custGeom>
            <a:avLst/>
            <a:gdLst/>
            <a:ahLst/>
            <a:cxnLst/>
            <a:rect l="l" t="t" r="r" b="b"/>
            <a:pathLst>
              <a:path w="1141729" h="570229">
                <a:moveTo>
                  <a:pt x="0" y="569912"/>
                </a:moveTo>
                <a:lnTo>
                  <a:pt x="1141412" y="569912"/>
                </a:lnTo>
                <a:lnTo>
                  <a:pt x="1141412" y="0"/>
                </a:lnTo>
                <a:lnTo>
                  <a:pt x="0" y="0"/>
                </a:lnTo>
                <a:lnTo>
                  <a:pt x="0" y="5699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48759" y="2736850"/>
            <a:ext cx="699135" cy="3702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64769" marR="5080" indent="-52705">
              <a:lnSpc>
                <a:spcPts val="1280"/>
              </a:lnSpc>
              <a:spcBef>
                <a:spcPts val="275"/>
              </a:spcBef>
            </a:pPr>
            <a:r>
              <a:rPr sz="1200" b="1" spc="-25" dirty="0">
                <a:latin typeface="Arial"/>
                <a:cs typeface="Arial"/>
              </a:rPr>
              <a:t>AC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Arial"/>
                <a:cs typeface="Arial"/>
              </a:rPr>
              <a:t>DR  </a:t>
            </a:r>
            <a:r>
              <a:rPr sz="1200" b="1" spc="-5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90950" y="2741548"/>
            <a:ext cx="1139825" cy="374650"/>
          </a:xfrm>
          <a:custGeom>
            <a:avLst/>
            <a:gdLst/>
            <a:ahLst/>
            <a:cxnLst/>
            <a:rect l="l" t="t" r="r" b="b"/>
            <a:pathLst>
              <a:path w="1139825" h="374650">
                <a:moveTo>
                  <a:pt x="0" y="374650"/>
                </a:moveTo>
                <a:lnTo>
                  <a:pt x="1139825" y="374650"/>
                </a:lnTo>
                <a:lnTo>
                  <a:pt x="1139825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011807" y="1763648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latin typeface="Arial"/>
                <a:cs typeface="Arial"/>
              </a:rPr>
              <a:t>D</a:t>
            </a:r>
            <a:r>
              <a:rPr sz="1800" b="1" spc="52" baseline="-25462" dirty="0">
                <a:latin typeface="Arial"/>
                <a:cs typeface="Arial"/>
              </a:rPr>
              <a:t>0</a:t>
            </a:r>
            <a:r>
              <a:rPr sz="1200" b="1" spc="90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16504" y="919099"/>
            <a:ext cx="2547620" cy="1052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Memory-reference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instruction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234950">
              <a:lnSpc>
                <a:spcPct val="100000"/>
              </a:lnSpc>
              <a:tabLst>
                <a:tab pos="1776730" algn="l"/>
              </a:tabLst>
            </a:pPr>
            <a:r>
              <a:rPr sz="1200" b="1" spc="-15" dirty="0">
                <a:latin typeface="Arial"/>
                <a:cs typeface="Arial"/>
              </a:rPr>
              <a:t>ADD	</a:t>
            </a:r>
            <a:r>
              <a:rPr sz="1200" b="1" spc="-5" dirty="0">
                <a:latin typeface="Arial"/>
                <a:cs typeface="Arial"/>
              </a:rPr>
              <a:t>LDA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829944">
              <a:lnSpc>
                <a:spcPct val="100000"/>
              </a:lnSpc>
              <a:tabLst>
                <a:tab pos="2153920" algn="l"/>
              </a:tabLst>
            </a:pPr>
            <a:r>
              <a:rPr sz="1200" b="1" spc="-60" dirty="0">
                <a:latin typeface="Arial"/>
                <a:cs typeface="Arial"/>
              </a:rPr>
              <a:t>D</a:t>
            </a:r>
            <a:r>
              <a:rPr sz="1800" b="1" spc="52" baseline="-20833" dirty="0">
                <a:latin typeface="Arial"/>
                <a:cs typeface="Arial"/>
              </a:rPr>
              <a:t>1</a:t>
            </a:r>
            <a:r>
              <a:rPr sz="1200" b="1" spc="9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baseline="-20833" dirty="0">
                <a:latin typeface="Arial"/>
                <a:cs typeface="Arial"/>
              </a:rPr>
              <a:t>	</a:t>
            </a:r>
            <a:r>
              <a:rPr sz="1200" b="1" spc="-60" dirty="0">
                <a:latin typeface="Arial"/>
                <a:cs typeface="Arial"/>
              </a:rPr>
              <a:t>D</a:t>
            </a:r>
            <a:r>
              <a:rPr sz="1800" b="1" spc="52" baseline="-20833" dirty="0">
                <a:latin typeface="Arial"/>
                <a:cs typeface="Arial"/>
              </a:rPr>
              <a:t>2</a:t>
            </a:r>
            <a:r>
              <a:rPr sz="1200" b="1" spc="70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79414" y="1763648"/>
            <a:ext cx="41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</a:t>
            </a:r>
            <a:r>
              <a:rPr sz="1800" b="1" spc="-15" baseline="-20833" dirty="0">
                <a:latin typeface="Arial"/>
                <a:cs typeface="Arial"/>
              </a:rPr>
              <a:t>3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spc="-270" dirty="0">
                <a:latin typeface="Arial"/>
                <a:cs typeface="Arial"/>
              </a:rPr>
              <a:t> 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11807" y="2501900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D</a:t>
            </a:r>
            <a:r>
              <a:rPr sz="1800" b="1" spc="37" baseline="-20833" dirty="0">
                <a:latin typeface="Arial"/>
                <a:cs typeface="Arial"/>
              </a:rPr>
              <a:t>0</a:t>
            </a:r>
            <a:r>
              <a:rPr sz="1200" b="1" spc="90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34258" y="2501900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D</a:t>
            </a:r>
            <a:r>
              <a:rPr sz="1800" b="1" spc="30" baseline="-20833" dirty="0">
                <a:latin typeface="Arial"/>
                <a:cs typeface="Arial"/>
              </a:rPr>
              <a:t>1</a:t>
            </a:r>
            <a:r>
              <a:rPr sz="1200" b="1" spc="9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56835" y="2501900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D</a:t>
            </a:r>
            <a:r>
              <a:rPr sz="1800" b="1" spc="30" baseline="-20833" dirty="0">
                <a:latin typeface="Arial"/>
                <a:cs typeface="Arial"/>
              </a:rPr>
              <a:t>2</a:t>
            </a:r>
            <a:r>
              <a:rPr sz="1200" b="1" spc="9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74748" y="2613025"/>
            <a:ext cx="96900" cy="111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22501" y="2319401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70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95548" y="2613025"/>
            <a:ext cx="100075" cy="111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4825" y="2319401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70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18000" y="2613025"/>
            <a:ext cx="99949" cy="111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27851" y="1603375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0"/>
                </a:moveTo>
                <a:lnTo>
                  <a:pt x="0" y="20558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28851" y="3659251"/>
            <a:ext cx="4719955" cy="0"/>
          </a:xfrm>
          <a:custGeom>
            <a:avLst/>
            <a:gdLst/>
            <a:ahLst/>
            <a:cxnLst/>
            <a:rect l="l" t="t" r="r" b="b"/>
            <a:pathLst>
              <a:path w="4719955">
                <a:moveTo>
                  <a:pt x="0" y="0"/>
                </a:moveTo>
                <a:lnTo>
                  <a:pt x="47195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357630" y="4102354"/>
            <a:ext cx="68580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85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Arial"/>
                <a:cs typeface="Arial"/>
              </a:rPr>
              <a:t>AR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latin typeface="Arial"/>
                <a:cs typeface="Arial"/>
              </a:rPr>
              <a:t>SC </a:t>
            </a:r>
            <a:r>
              <a:rPr sz="1200" b="1" dirty="0">
                <a:latin typeface="Symbol"/>
                <a:cs typeface="Symbol"/>
              </a:rPr>
              <a:t>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66975" y="4063936"/>
            <a:ext cx="1141730" cy="446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71755">
              <a:lnSpc>
                <a:spcPts val="1435"/>
              </a:lnSpc>
              <a:spcBef>
                <a:spcPts val="480"/>
              </a:spcBef>
            </a:pPr>
            <a:r>
              <a:rPr sz="1200" b="1" spc="-10" dirty="0">
                <a:latin typeface="Arial"/>
                <a:cs typeface="Arial"/>
              </a:rPr>
              <a:t>M[AR]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PC</a:t>
            </a:r>
            <a:endParaRPr sz="1200">
              <a:latin typeface="Arial"/>
              <a:cs typeface="Arial"/>
            </a:endParaRPr>
          </a:p>
          <a:p>
            <a:pPr marL="62230">
              <a:lnSpc>
                <a:spcPts val="1435"/>
              </a:lnSpc>
            </a:pPr>
            <a:r>
              <a:rPr sz="1200" b="1" spc="-20" dirty="0">
                <a:latin typeface="Arial"/>
                <a:cs typeface="Arial"/>
              </a:rPr>
              <a:t>AR </a:t>
            </a:r>
            <a:r>
              <a:rPr sz="1200" b="1" dirty="0">
                <a:latin typeface="Symbol"/>
                <a:cs typeface="Symbol"/>
              </a:rPr>
              <a:t>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Arial"/>
                <a:cs typeface="Arial"/>
              </a:rPr>
              <a:t>AR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90950" y="4064000"/>
            <a:ext cx="1139825" cy="3175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475"/>
              </a:spcBef>
            </a:pPr>
            <a:r>
              <a:rPr sz="1200" b="1" spc="-5" dirty="0">
                <a:latin typeface="Arial"/>
                <a:cs typeface="Arial"/>
              </a:rPr>
              <a:t>DR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Arial"/>
                <a:cs typeface="Arial"/>
              </a:rPr>
              <a:t>M[AR]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44587" y="4063936"/>
            <a:ext cx="1141730" cy="446405"/>
          </a:xfrm>
          <a:custGeom>
            <a:avLst/>
            <a:gdLst/>
            <a:ahLst/>
            <a:cxnLst/>
            <a:rect l="l" t="t" r="r" b="b"/>
            <a:pathLst>
              <a:path w="1141730" h="446404">
                <a:moveTo>
                  <a:pt x="0" y="446087"/>
                </a:moveTo>
                <a:lnTo>
                  <a:pt x="1141412" y="446087"/>
                </a:lnTo>
                <a:lnTo>
                  <a:pt x="1141412" y="0"/>
                </a:lnTo>
                <a:lnTo>
                  <a:pt x="0" y="0"/>
                </a:lnTo>
                <a:lnTo>
                  <a:pt x="0" y="4460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4748" y="3937000"/>
            <a:ext cx="96900" cy="111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2501" y="3659251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31102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95548" y="3937000"/>
            <a:ext cx="100075" cy="111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4825" y="3659251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31102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18000" y="3937000"/>
            <a:ext cx="99949" cy="111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557655" y="3472053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BUN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738754" y="3472053"/>
            <a:ext cx="347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BSA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282185" y="3472053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ISZ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11807" y="3824732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D</a:t>
            </a:r>
            <a:r>
              <a:rPr sz="1800" b="1" spc="37" baseline="-20833" dirty="0">
                <a:latin typeface="Arial"/>
                <a:cs typeface="Arial"/>
              </a:rPr>
              <a:t>4</a:t>
            </a:r>
            <a:r>
              <a:rPr sz="1200" b="1" spc="90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34258" y="3824732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D</a:t>
            </a:r>
            <a:r>
              <a:rPr sz="1800" b="1" spc="30" baseline="-20833" dirty="0">
                <a:latin typeface="Arial"/>
                <a:cs typeface="Arial"/>
              </a:rPr>
              <a:t>5</a:t>
            </a:r>
            <a:r>
              <a:rPr sz="1200" b="1" spc="9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56835" y="3824732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D</a:t>
            </a:r>
            <a:r>
              <a:rPr sz="1800" b="1" spc="30" baseline="-20833" dirty="0">
                <a:latin typeface="Arial"/>
                <a:cs typeface="Arial"/>
              </a:rPr>
              <a:t>6</a:t>
            </a:r>
            <a:r>
              <a:rPr sz="1200" b="1" spc="9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995548" y="4803775"/>
            <a:ext cx="100075" cy="1126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44825" y="4510023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70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790950" y="4930775"/>
            <a:ext cx="1139825" cy="3048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330"/>
              </a:spcBef>
            </a:pPr>
            <a:r>
              <a:rPr sz="1200" b="1" spc="-5" dirty="0">
                <a:latin typeface="Arial"/>
                <a:cs typeface="Arial"/>
              </a:rPr>
              <a:t>DR </a:t>
            </a:r>
            <a:r>
              <a:rPr sz="1200" b="1" dirty="0">
                <a:latin typeface="Symbol"/>
                <a:cs typeface="Symbol"/>
              </a:rPr>
              <a:t>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DR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466975" y="4930838"/>
            <a:ext cx="1141730" cy="446405"/>
          </a:xfrm>
          <a:custGeom>
            <a:avLst/>
            <a:gdLst/>
            <a:ahLst/>
            <a:cxnLst/>
            <a:rect l="l" t="t" r="r" b="b"/>
            <a:pathLst>
              <a:path w="1141729" h="446404">
                <a:moveTo>
                  <a:pt x="0" y="446087"/>
                </a:moveTo>
                <a:lnTo>
                  <a:pt x="1141412" y="446087"/>
                </a:lnTo>
                <a:lnTo>
                  <a:pt x="1141412" y="0"/>
                </a:lnTo>
                <a:lnTo>
                  <a:pt x="0" y="0"/>
                </a:lnTo>
                <a:lnTo>
                  <a:pt x="0" y="4460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334258" y="4693157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D</a:t>
            </a:r>
            <a:r>
              <a:rPr sz="1800" b="1" spc="30" baseline="-20833" dirty="0">
                <a:latin typeface="Arial"/>
                <a:cs typeface="Arial"/>
              </a:rPr>
              <a:t>5</a:t>
            </a:r>
            <a:r>
              <a:rPr sz="1200" b="1" spc="9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56835" y="4693157"/>
            <a:ext cx="408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Arial"/>
                <a:cs typeface="Arial"/>
              </a:rPr>
              <a:t>D</a:t>
            </a:r>
            <a:r>
              <a:rPr sz="1800" b="1" spc="30" baseline="-20833" dirty="0">
                <a:latin typeface="Arial"/>
                <a:cs typeface="Arial"/>
              </a:rPr>
              <a:t>6</a:t>
            </a:r>
            <a:r>
              <a:rPr sz="1200" b="1" spc="9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318000" y="5529326"/>
            <a:ext cx="99949" cy="1126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661030" y="4998211"/>
            <a:ext cx="676275" cy="3721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1290"/>
              </a:lnSpc>
              <a:spcBef>
                <a:spcPts val="265"/>
              </a:spcBef>
            </a:pPr>
            <a:r>
              <a:rPr sz="1200" b="1" spc="-5" dirty="0">
                <a:latin typeface="Arial"/>
                <a:cs typeface="Arial"/>
              </a:rPr>
              <a:t>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Arial"/>
                <a:cs typeface="Arial"/>
              </a:rPr>
              <a:t>AR  </a:t>
            </a:r>
            <a:r>
              <a:rPr sz="1200" b="1" spc="-5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318000" y="4803775"/>
            <a:ext cx="99949" cy="1126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11575" y="5657850"/>
            <a:ext cx="1517650" cy="713105"/>
          </a:xfrm>
          <a:custGeom>
            <a:avLst/>
            <a:gdLst/>
            <a:ahLst/>
            <a:cxnLst/>
            <a:rect l="l" t="t" r="r" b="b"/>
            <a:pathLst>
              <a:path w="1517650" h="713104">
                <a:moveTo>
                  <a:pt x="0" y="712787"/>
                </a:moveTo>
                <a:lnTo>
                  <a:pt x="1517650" y="712787"/>
                </a:lnTo>
                <a:lnTo>
                  <a:pt x="1517650" y="0"/>
                </a:lnTo>
                <a:lnTo>
                  <a:pt x="0" y="0"/>
                </a:lnTo>
                <a:lnTo>
                  <a:pt x="0" y="7127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751834" y="5355437"/>
            <a:ext cx="1456690" cy="10102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00"/>
              </a:spcBef>
            </a:pPr>
            <a:r>
              <a:rPr sz="1200" b="1" spc="-50" dirty="0">
                <a:latin typeface="Arial"/>
                <a:cs typeface="Arial"/>
              </a:rPr>
              <a:t>D</a:t>
            </a:r>
            <a:r>
              <a:rPr sz="1800" b="1" spc="30" baseline="-20833" dirty="0">
                <a:latin typeface="Arial"/>
                <a:cs typeface="Arial"/>
              </a:rPr>
              <a:t>6</a:t>
            </a:r>
            <a:r>
              <a:rPr sz="1200" b="1" spc="90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6</a:t>
            </a:r>
            <a:endParaRPr sz="1800" baseline="-20833">
              <a:latin typeface="Arial"/>
              <a:cs typeface="Arial"/>
            </a:endParaRPr>
          </a:p>
          <a:p>
            <a:pPr marL="12700" marR="533400">
              <a:lnSpc>
                <a:spcPts val="1270"/>
              </a:lnSpc>
              <a:spcBef>
                <a:spcPts val="680"/>
              </a:spcBef>
            </a:pPr>
            <a:r>
              <a:rPr sz="1200" b="1" spc="-15" dirty="0">
                <a:latin typeface="Arial"/>
                <a:cs typeface="Arial"/>
              </a:rPr>
              <a:t>M[AR]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Arial"/>
                <a:cs typeface="Arial"/>
              </a:rPr>
              <a:t>DR  </a:t>
            </a:r>
            <a:r>
              <a:rPr sz="1200" b="1" dirty="0">
                <a:latin typeface="Arial"/>
                <a:cs typeface="Arial"/>
              </a:rPr>
              <a:t>If </a:t>
            </a:r>
            <a:r>
              <a:rPr sz="1200" b="1" spc="-5" dirty="0">
                <a:latin typeface="Arial"/>
                <a:cs typeface="Arial"/>
              </a:rPr>
              <a:t>(DR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0)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15"/>
              </a:lnSpc>
            </a:pPr>
            <a:r>
              <a:rPr sz="1200" b="1" spc="-5" dirty="0">
                <a:latin typeface="Arial"/>
                <a:cs typeface="Arial"/>
              </a:rPr>
              <a:t>then (PC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PC </a:t>
            </a:r>
            <a:r>
              <a:rPr sz="1200" b="1" dirty="0">
                <a:latin typeface="Arial"/>
                <a:cs typeface="Arial"/>
              </a:rPr>
              <a:t>+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5"/>
              </a:lnSpc>
            </a:pPr>
            <a:r>
              <a:rPr sz="1200" b="1" spc="-5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68704" y="2706751"/>
            <a:ext cx="1083310" cy="4006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21615" marR="5080" indent="-209550">
              <a:lnSpc>
                <a:spcPct val="88400"/>
              </a:lnSpc>
              <a:spcBef>
                <a:spcPts val="295"/>
              </a:spcBef>
            </a:pPr>
            <a:r>
              <a:rPr sz="1800" b="1" spc="-37" baseline="2314" dirty="0">
                <a:latin typeface="Arial"/>
                <a:cs typeface="Arial"/>
              </a:rPr>
              <a:t>AC </a:t>
            </a:r>
            <a:r>
              <a:rPr sz="1800" b="1" spc="-7" baseline="2314" dirty="0">
                <a:latin typeface="Symbol"/>
                <a:cs typeface="Symbol"/>
              </a:rPr>
              <a:t></a:t>
            </a:r>
            <a:r>
              <a:rPr sz="1800" b="1" spc="-7" baseline="2314" dirty="0">
                <a:latin typeface="Times New Roman"/>
                <a:cs typeface="Times New Roman"/>
              </a:rPr>
              <a:t> </a:t>
            </a:r>
            <a:r>
              <a:rPr sz="1800" b="1" spc="-37" baseline="2314" dirty="0">
                <a:latin typeface="Arial"/>
                <a:cs typeface="Arial"/>
              </a:rPr>
              <a:t>AC </a:t>
            </a:r>
            <a:r>
              <a:rPr sz="1400" b="1" dirty="0">
                <a:latin typeface="Symbol"/>
                <a:cs typeface="Symbol"/>
              </a:rPr>
              <a:t></a:t>
            </a:r>
            <a:r>
              <a:rPr sz="1400" b="1" spc="-160" dirty="0">
                <a:latin typeface="Times New Roman"/>
                <a:cs typeface="Times New Roman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DR  </a:t>
            </a:r>
            <a:r>
              <a:rPr sz="1200" b="1" spc="-5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371975" y="159067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68800" y="2319401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70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59275" y="3659251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31102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59275" y="4383023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59275" y="5253101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3270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9795" y="272618"/>
            <a:ext cx="5867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55595" algn="l"/>
                <a:tab pos="3823335" algn="l"/>
              </a:tabLst>
            </a:pPr>
            <a:r>
              <a:rPr spc="-5" dirty="0"/>
              <a:t>IN</a:t>
            </a:r>
            <a:r>
              <a:rPr spc="-15" dirty="0"/>
              <a:t>P</a:t>
            </a:r>
            <a:r>
              <a:rPr spc="-5" dirty="0"/>
              <a:t>U</a:t>
            </a:r>
            <a:r>
              <a:rPr spc="-20" dirty="0"/>
              <a:t>T</a:t>
            </a:r>
            <a:r>
              <a:rPr spc="-5" dirty="0"/>
              <a:t>-O</a:t>
            </a:r>
            <a:r>
              <a:rPr spc="-15" dirty="0"/>
              <a:t>U</a:t>
            </a:r>
            <a:r>
              <a:rPr spc="-5" dirty="0"/>
              <a:t>T</a:t>
            </a:r>
            <a:r>
              <a:rPr spc="-20" dirty="0"/>
              <a:t>P</a:t>
            </a:r>
            <a:r>
              <a:rPr spc="-5" dirty="0"/>
              <a:t>UT</a:t>
            </a:r>
            <a:r>
              <a:rPr dirty="0"/>
              <a:t>	</a:t>
            </a:r>
            <a:r>
              <a:rPr spc="-5" dirty="0"/>
              <a:t>AND</a:t>
            </a:r>
            <a:r>
              <a:rPr dirty="0"/>
              <a:t>	</a:t>
            </a:r>
            <a:r>
              <a:rPr spc="-5" dirty="0"/>
              <a:t>INT</a:t>
            </a:r>
            <a:r>
              <a:rPr spc="-20" dirty="0"/>
              <a:t>E</a:t>
            </a:r>
            <a:r>
              <a:rPr spc="-5" dirty="0"/>
              <a:t>R</a:t>
            </a:r>
            <a:r>
              <a:rPr spc="-15" dirty="0"/>
              <a:t>R</a:t>
            </a:r>
            <a:r>
              <a:rPr spc="-5" dirty="0"/>
              <a:t>UPT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2775" y="1469263"/>
            <a:ext cx="3114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54940" algn="l"/>
              </a:tabLst>
            </a:pPr>
            <a:r>
              <a:rPr sz="1800" b="1" dirty="0">
                <a:latin typeface="Arial"/>
                <a:cs typeface="Arial"/>
              </a:rPr>
              <a:t>Input-Output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Configuration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450" y="3538537"/>
            <a:ext cx="2851150" cy="10560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34620" marR="198120">
              <a:lnSpc>
                <a:spcPts val="1560"/>
              </a:lnSpc>
              <a:spcBef>
                <a:spcPts val="254"/>
              </a:spcBef>
              <a:tabLst>
                <a:tab pos="744220" algn="l"/>
              </a:tabLst>
            </a:pPr>
            <a:r>
              <a:rPr sz="1400" b="1" i="1" dirty="0">
                <a:latin typeface="Arial"/>
                <a:cs typeface="Arial"/>
              </a:rPr>
              <a:t>INPR	</a:t>
            </a:r>
            <a:r>
              <a:rPr sz="1400" b="1" spc="-5" dirty="0">
                <a:latin typeface="Arial"/>
                <a:cs typeface="Arial"/>
              </a:rPr>
              <a:t>Input </a:t>
            </a:r>
            <a:r>
              <a:rPr sz="1400" b="1" dirty="0">
                <a:latin typeface="Arial"/>
                <a:cs typeface="Arial"/>
              </a:rPr>
              <a:t>register - 8 bits  </a:t>
            </a:r>
            <a:r>
              <a:rPr sz="1400" b="1" i="1" spc="-5" dirty="0">
                <a:latin typeface="Arial"/>
                <a:cs typeface="Arial"/>
              </a:rPr>
              <a:t>OUTR </a:t>
            </a:r>
            <a:r>
              <a:rPr sz="1400" b="1" spc="-5" dirty="0">
                <a:latin typeface="Arial"/>
                <a:cs typeface="Arial"/>
              </a:rPr>
              <a:t>Output </a:t>
            </a:r>
            <a:r>
              <a:rPr sz="1400" b="1" dirty="0">
                <a:latin typeface="Arial"/>
                <a:cs typeface="Arial"/>
              </a:rPr>
              <a:t>register - 8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bits  </a:t>
            </a:r>
            <a:r>
              <a:rPr sz="1400" b="1" i="1" spc="-5" dirty="0">
                <a:latin typeface="Arial"/>
                <a:cs typeface="Arial"/>
              </a:rPr>
              <a:t>FGI	</a:t>
            </a:r>
            <a:r>
              <a:rPr sz="1400" b="1" spc="-5" dirty="0">
                <a:latin typeface="Arial"/>
                <a:cs typeface="Arial"/>
              </a:rPr>
              <a:t>Input </a:t>
            </a:r>
            <a:r>
              <a:rPr sz="1400" b="1" dirty="0">
                <a:latin typeface="Arial"/>
                <a:cs typeface="Arial"/>
              </a:rPr>
              <a:t>flag - 1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bit</a:t>
            </a:r>
            <a:endParaRPr sz="1400">
              <a:latin typeface="Arial"/>
              <a:cs typeface="Arial"/>
            </a:endParaRPr>
          </a:p>
          <a:p>
            <a:pPr marL="134620">
              <a:lnSpc>
                <a:spcPts val="1475"/>
              </a:lnSpc>
              <a:tabLst>
                <a:tab pos="744220" algn="l"/>
              </a:tabLst>
            </a:pPr>
            <a:r>
              <a:rPr sz="1400" b="1" i="1" spc="-5" dirty="0">
                <a:latin typeface="Arial"/>
                <a:cs typeface="Arial"/>
              </a:rPr>
              <a:t>FGO	</a:t>
            </a:r>
            <a:r>
              <a:rPr sz="1400" b="1" spc="-5" dirty="0">
                <a:latin typeface="Arial"/>
                <a:cs typeface="Arial"/>
              </a:rPr>
              <a:t>Output </a:t>
            </a:r>
            <a:r>
              <a:rPr sz="1400" b="1" dirty="0">
                <a:latin typeface="Arial"/>
                <a:cs typeface="Arial"/>
              </a:rPr>
              <a:t>flag - 1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bit</a:t>
            </a:r>
            <a:endParaRPr sz="1400">
              <a:latin typeface="Arial"/>
              <a:cs typeface="Arial"/>
            </a:endParaRPr>
          </a:p>
          <a:p>
            <a:pPr marL="134620">
              <a:lnSpc>
                <a:spcPts val="1625"/>
              </a:lnSpc>
              <a:tabLst>
                <a:tab pos="744220" algn="l"/>
              </a:tabLst>
            </a:pPr>
            <a:r>
              <a:rPr sz="1400" b="1" i="1" dirty="0">
                <a:latin typeface="Arial"/>
                <a:cs typeface="Arial"/>
              </a:rPr>
              <a:t>IEN	</a:t>
            </a:r>
            <a:r>
              <a:rPr sz="1400" b="1" spc="-5" dirty="0">
                <a:latin typeface="Arial"/>
                <a:cs typeface="Arial"/>
              </a:rPr>
              <a:t>Interrupt enable </a:t>
            </a:r>
            <a:r>
              <a:rPr sz="1400" b="1" dirty="0">
                <a:latin typeface="Arial"/>
                <a:cs typeface="Arial"/>
              </a:rPr>
              <a:t>- 1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500" y="4681220"/>
            <a:ext cx="6050915" cy="174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51765">
              <a:lnSpc>
                <a:spcPts val="2035"/>
              </a:lnSpc>
              <a:spcBef>
                <a:spcPts val="100"/>
              </a:spcBef>
              <a:buChar char="-"/>
              <a:tabLst>
                <a:tab pos="151765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terminal </a:t>
            </a:r>
            <a:r>
              <a:rPr sz="1800" b="1" dirty="0">
                <a:latin typeface="Arial"/>
                <a:cs typeface="Arial"/>
              </a:rPr>
              <a:t>sends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spc="-10" dirty="0">
                <a:latin typeface="Arial"/>
                <a:cs typeface="Arial"/>
              </a:rPr>
              <a:t>receives </a:t>
            </a:r>
            <a:r>
              <a:rPr sz="1800" b="1" spc="-5" dirty="0">
                <a:latin typeface="Arial"/>
                <a:cs typeface="Arial"/>
              </a:rPr>
              <a:t>serial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information</a:t>
            </a:r>
            <a:endParaRPr sz="1800">
              <a:latin typeface="Arial"/>
              <a:cs typeface="Arial"/>
            </a:endParaRPr>
          </a:p>
          <a:p>
            <a:pPr marL="151765" indent="-151765">
              <a:lnSpc>
                <a:spcPts val="1900"/>
              </a:lnSpc>
              <a:buChar char="-"/>
              <a:tabLst>
                <a:tab pos="151765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serial </a:t>
            </a:r>
            <a:r>
              <a:rPr sz="1800" b="1" dirty="0">
                <a:latin typeface="Arial"/>
                <a:cs typeface="Arial"/>
              </a:rPr>
              <a:t>info. </a:t>
            </a:r>
            <a:r>
              <a:rPr sz="1800" b="1" spc="-5" dirty="0">
                <a:latin typeface="Arial"/>
                <a:cs typeface="Arial"/>
              </a:rPr>
              <a:t>from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keyboard is </a:t>
            </a:r>
            <a:r>
              <a:rPr sz="1800" b="1" dirty="0">
                <a:latin typeface="Arial"/>
                <a:cs typeface="Arial"/>
              </a:rPr>
              <a:t>shifted into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INPR</a:t>
            </a:r>
            <a:endParaRPr sz="1800">
              <a:latin typeface="Arial"/>
              <a:cs typeface="Arial"/>
            </a:endParaRPr>
          </a:p>
          <a:p>
            <a:pPr marL="151765" indent="-151765">
              <a:lnSpc>
                <a:spcPts val="1905"/>
              </a:lnSpc>
              <a:buChar char="-"/>
              <a:tabLst>
                <a:tab pos="151765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serial </a:t>
            </a:r>
            <a:r>
              <a:rPr sz="1800" b="1" dirty="0">
                <a:latin typeface="Arial"/>
                <a:cs typeface="Arial"/>
              </a:rPr>
              <a:t>info. </a:t>
            </a:r>
            <a:r>
              <a:rPr sz="1800" b="1" spc="-5" dirty="0">
                <a:latin typeface="Arial"/>
                <a:cs typeface="Arial"/>
              </a:rPr>
              <a:t>for </a:t>
            </a:r>
            <a:r>
              <a:rPr sz="1800" b="1" dirty="0">
                <a:latin typeface="Arial"/>
                <a:cs typeface="Arial"/>
              </a:rPr>
              <a:t>the printer is </a:t>
            </a:r>
            <a:r>
              <a:rPr sz="1800" b="1" spc="-5" dirty="0">
                <a:latin typeface="Arial"/>
                <a:cs typeface="Arial"/>
              </a:rPr>
              <a:t>stored </a:t>
            </a:r>
            <a:r>
              <a:rPr sz="1800" b="1" dirty="0">
                <a:latin typeface="Arial"/>
                <a:cs typeface="Arial"/>
              </a:rPr>
              <a:t>in 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OUTR</a:t>
            </a:r>
            <a:endParaRPr sz="1800">
              <a:latin typeface="Arial"/>
              <a:cs typeface="Arial"/>
            </a:endParaRPr>
          </a:p>
          <a:p>
            <a:pPr marL="151765" indent="-151765">
              <a:lnSpc>
                <a:spcPts val="1905"/>
              </a:lnSpc>
              <a:buChar char="-"/>
              <a:tabLst>
                <a:tab pos="151765" algn="l"/>
              </a:tabLst>
            </a:pPr>
            <a:r>
              <a:rPr sz="1800" b="1" dirty="0">
                <a:latin typeface="Arial"/>
                <a:cs typeface="Arial"/>
              </a:rPr>
              <a:t>INPR and OUTR communicate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terminal</a:t>
            </a:r>
            <a:endParaRPr sz="1800">
              <a:latin typeface="Arial"/>
              <a:cs typeface="Arial"/>
            </a:endParaRPr>
          </a:p>
          <a:p>
            <a:pPr marR="727710" algn="ctr">
              <a:lnSpc>
                <a:spcPts val="1895"/>
              </a:lnSpc>
            </a:pPr>
            <a:r>
              <a:rPr sz="1800" b="1" spc="-5" dirty="0">
                <a:latin typeface="Arial"/>
                <a:cs typeface="Arial"/>
              </a:rPr>
              <a:t>serially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30" dirty="0">
                <a:latin typeface="Arial"/>
                <a:cs typeface="Arial"/>
              </a:rPr>
              <a:t>AC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parallel.</a:t>
            </a:r>
            <a:endParaRPr sz="1800">
              <a:latin typeface="Arial"/>
              <a:cs typeface="Arial"/>
            </a:endParaRPr>
          </a:p>
          <a:p>
            <a:pPr marL="151765" marR="5080" indent="-151765">
              <a:lnSpc>
                <a:spcPts val="1910"/>
              </a:lnSpc>
              <a:spcBef>
                <a:spcPts val="140"/>
              </a:spcBef>
              <a:buChar char="-"/>
              <a:tabLst>
                <a:tab pos="151765" algn="l"/>
              </a:tabLst>
            </a:pPr>
            <a:r>
              <a:rPr sz="1800" b="1" dirty="0">
                <a:latin typeface="Arial"/>
                <a:cs typeface="Arial"/>
              </a:rPr>
              <a:t>The flags </a:t>
            </a:r>
            <a:r>
              <a:rPr sz="1800" b="1" spc="-5" dirty="0">
                <a:latin typeface="Arial"/>
                <a:cs typeface="Arial"/>
              </a:rPr>
              <a:t>are </a:t>
            </a:r>
            <a:r>
              <a:rPr sz="1800" b="1" dirty="0">
                <a:latin typeface="Arial"/>
                <a:cs typeface="Arial"/>
              </a:rPr>
              <a:t>needed to </a:t>
            </a:r>
            <a:r>
              <a:rPr sz="1800" b="1" i="1" dirty="0">
                <a:solidFill>
                  <a:srgbClr val="008011"/>
                </a:solidFill>
                <a:latin typeface="Arial"/>
                <a:cs typeface="Arial"/>
              </a:rPr>
              <a:t>synchronize </a:t>
            </a:r>
            <a:r>
              <a:rPr sz="1800" b="1" dirty="0">
                <a:latin typeface="Arial"/>
                <a:cs typeface="Arial"/>
              </a:rPr>
              <a:t>the timing  difference </a:t>
            </a:r>
            <a:r>
              <a:rPr sz="1800" b="1" spc="5" dirty="0">
                <a:latin typeface="Arial"/>
                <a:cs typeface="Arial"/>
              </a:rPr>
              <a:t>between </a:t>
            </a:r>
            <a:r>
              <a:rPr sz="1800" b="1" dirty="0">
                <a:latin typeface="Arial"/>
                <a:cs typeface="Arial"/>
              </a:rPr>
              <a:t>I/O </a:t>
            </a:r>
            <a:r>
              <a:rPr sz="1800" b="1" spc="-10" dirty="0">
                <a:latin typeface="Arial"/>
                <a:cs typeface="Arial"/>
              </a:rPr>
              <a:t>device </a:t>
            </a:r>
            <a:r>
              <a:rPr sz="1800" b="1" dirty="0">
                <a:latin typeface="Arial"/>
                <a:cs typeface="Arial"/>
              </a:rPr>
              <a:t>and the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computer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7775" y="1036700"/>
            <a:ext cx="4780280" cy="3397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285"/>
              </a:spcBef>
            </a:pP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spc="-20" dirty="0">
                <a:latin typeface="Arial"/>
                <a:cs typeface="Arial"/>
              </a:rPr>
              <a:t>Terminal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spc="-5" dirty="0">
                <a:latin typeface="Arial"/>
                <a:cs typeface="Arial"/>
              </a:rPr>
              <a:t>a </a:t>
            </a:r>
            <a:r>
              <a:rPr sz="1800" b="1" spc="-10" dirty="0">
                <a:latin typeface="Arial"/>
                <a:cs typeface="Arial"/>
              </a:rPr>
              <a:t>keyboard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Printer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3545" y="4318"/>
            <a:ext cx="14052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I/O </a:t>
            </a:r>
            <a:r>
              <a:rPr sz="1400" b="1" i="1" spc="-5" dirty="0">
                <a:latin typeface="Arial"/>
                <a:cs typeface="Arial"/>
              </a:rPr>
              <a:t>and</a:t>
            </a:r>
            <a:r>
              <a:rPr sz="1400" b="1" i="1" spc="-100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Interrupt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7183" y="1807845"/>
            <a:ext cx="921385" cy="3340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66370" marR="5080" indent="-154305">
              <a:lnSpc>
                <a:spcPct val="68700"/>
              </a:lnSpc>
              <a:spcBef>
                <a:spcPts val="550"/>
              </a:spcBef>
            </a:pPr>
            <a:r>
              <a:rPr sz="1200" b="1" dirty="0">
                <a:latin typeface="Arial"/>
                <a:cs typeface="Arial"/>
              </a:rPr>
              <a:t>Inpu</a:t>
            </a:r>
            <a:r>
              <a:rPr sz="1200" b="1" spc="-5" dirty="0">
                <a:latin typeface="Arial"/>
                <a:cs typeface="Arial"/>
              </a:rPr>
              <a:t>t-</a:t>
            </a:r>
            <a:r>
              <a:rPr sz="1200" b="1" dirty="0">
                <a:latin typeface="Arial"/>
                <a:cs typeface="Arial"/>
              </a:rPr>
              <a:t>ou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put  </a:t>
            </a:r>
            <a:r>
              <a:rPr sz="1200" b="1" spc="-5" dirty="0">
                <a:latin typeface="Arial"/>
                <a:cs typeface="Arial"/>
              </a:rPr>
              <a:t>terminal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30139" y="1866646"/>
            <a:ext cx="873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communica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1614" y="1739646"/>
            <a:ext cx="781685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Serial</a:t>
            </a:r>
            <a:endParaRPr sz="1200">
              <a:latin typeface="Arial"/>
              <a:cs typeface="Arial"/>
            </a:endParaRPr>
          </a:p>
          <a:p>
            <a:pPr marL="489584">
              <a:lnSpc>
                <a:spcPts val="1220"/>
              </a:lnSpc>
            </a:pPr>
            <a:r>
              <a:rPr sz="1200" b="1" dirty="0">
                <a:latin typeface="Arial"/>
                <a:cs typeface="Arial"/>
              </a:rPr>
              <a:t>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7314" y="1992248"/>
            <a:ext cx="661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interface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47992" y="1750821"/>
            <a:ext cx="979169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Arial"/>
                <a:cs typeface="Arial"/>
              </a:rPr>
              <a:t>Computer  registers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  flip-flops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3175" y="2235263"/>
            <a:ext cx="1019175" cy="3511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960"/>
              </a:spcBef>
            </a:pPr>
            <a:r>
              <a:rPr sz="1200" b="1" spc="-5" dirty="0">
                <a:latin typeface="Arial"/>
                <a:cs typeface="Arial"/>
              </a:rPr>
              <a:t>Printer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3175" y="3300412"/>
            <a:ext cx="1019175" cy="3511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975"/>
              </a:spcBef>
            </a:pPr>
            <a:r>
              <a:rPr sz="1200" b="1" spc="-5" dirty="0">
                <a:latin typeface="Arial"/>
                <a:cs typeface="Arial"/>
              </a:rPr>
              <a:t>Keyboard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02275" y="2235263"/>
            <a:ext cx="1005205" cy="3511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51130" marR="208915" indent="-19685">
              <a:lnSpc>
                <a:spcPct val="74700"/>
              </a:lnSpc>
              <a:spcBef>
                <a:spcPts val="550"/>
              </a:spcBef>
            </a:pPr>
            <a:r>
              <a:rPr sz="1200" b="1" spc="-5" dirty="0">
                <a:latin typeface="Arial"/>
                <a:cs typeface="Arial"/>
              </a:rPr>
              <a:t>Receiver  interface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07226" y="3300476"/>
            <a:ext cx="60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245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02275" y="3300412"/>
            <a:ext cx="1005205" cy="3511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44780" marR="96520" indent="-76200">
              <a:lnSpc>
                <a:spcPct val="71300"/>
              </a:lnSpc>
              <a:spcBef>
                <a:spcPts val="509"/>
              </a:spcBef>
            </a:pPr>
            <a:r>
              <a:rPr sz="1200" b="1" spc="-65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ransm</a:t>
            </a:r>
            <a:r>
              <a:rPr sz="1200" b="1" dirty="0">
                <a:latin typeface="Arial"/>
                <a:cs typeface="Arial"/>
              </a:rPr>
              <a:t>it</a:t>
            </a:r>
            <a:r>
              <a:rPr sz="1200" b="1" spc="-5" dirty="0">
                <a:latin typeface="Arial"/>
                <a:cs typeface="Arial"/>
              </a:rPr>
              <a:t>ter  interface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02651" y="2333688"/>
            <a:ext cx="360680" cy="20827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85"/>
              </a:spcBef>
            </a:pPr>
            <a:r>
              <a:rPr sz="1200" b="1" dirty="0">
                <a:latin typeface="Arial"/>
                <a:cs typeface="Arial"/>
              </a:rPr>
              <a:t>FGO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64145" y="2344673"/>
            <a:ext cx="457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OUTR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58076" y="2886138"/>
            <a:ext cx="1082675" cy="19875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R="59690" algn="ctr">
              <a:lnSpc>
                <a:spcPct val="100000"/>
              </a:lnSpc>
              <a:spcBef>
                <a:spcPts val="110"/>
              </a:spcBef>
            </a:pPr>
            <a:r>
              <a:rPr sz="1200" b="1" spc="-45" dirty="0">
                <a:latin typeface="Arial"/>
                <a:cs typeface="Arial"/>
              </a:rPr>
              <a:t>AC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77151" y="3398901"/>
            <a:ext cx="644525" cy="2000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56210">
              <a:lnSpc>
                <a:spcPts val="1375"/>
              </a:lnSpc>
              <a:spcBef>
                <a:spcPts val="200"/>
              </a:spcBef>
            </a:pPr>
            <a:r>
              <a:rPr sz="1200" b="1" spc="-5" dirty="0">
                <a:latin typeface="Arial"/>
                <a:cs typeface="Arial"/>
              </a:rPr>
              <a:t>INPR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89951" y="3398901"/>
            <a:ext cx="347980" cy="1905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51435">
              <a:lnSpc>
                <a:spcPts val="1300"/>
              </a:lnSpc>
              <a:spcBef>
                <a:spcPts val="200"/>
              </a:spcBef>
            </a:pPr>
            <a:r>
              <a:rPr sz="1200" b="1" dirty="0">
                <a:latin typeface="Arial"/>
                <a:cs typeface="Arial"/>
              </a:rPr>
              <a:t>FGI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77151" y="2341562"/>
            <a:ext cx="644525" cy="192405"/>
          </a:xfrm>
          <a:custGeom>
            <a:avLst/>
            <a:gdLst/>
            <a:ahLst/>
            <a:cxnLst/>
            <a:rect l="l" t="t" r="r" b="b"/>
            <a:pathLst>
              <a:path w="644525" h="192405">
                <a:moveTo>
                  <a:pt x="0" y="192087"/>
                </a:moveTo>
                <a:lnTo>
                  <a:pt x="644525" y="192087"/>
                </a:lnTo>
                <a:lnTo>
                  <a:pt x="644525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35850" y="2525776"/>
            <a:ext cx="96774" cy="8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7976" y="3076575"/>
            <a:ext cx="98298" cy="319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9926" y="2403475"/>
            <a:ext cx="122174" cy="6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3050" y="2441575"/>
            <a:ext cx="541655" cy="0"/>
          </a:xfrm>
          <a:custGeom>
            <a:avLst/>
            <a:gdLst/>
            <a:ahLst/>
            <a:cxnLst/>
            <a:rect l="l" t="t" r="r" b="b"/>
            <a:pathLst>
              <a:path w="541654">
                <a:moveTo>
                  <a:pt x="0" y="0"/>
                </a:moveTo>
                <a:lnTo>
                  <a:pt x="5414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56501" y="3468623"/>
            <a:ext cx="122174" cy="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38700" y="2403475"/>
            <a:ext cx="122300" cy="69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48301" y="2441575"/>
            <a:ext cx="541655" cy="0"/>
          </a:xfrm>
          <a:custGeom>
            <a:avLst/>
            <a:gdLst/>
            <a:ahLst/>
            <a:cxnLst/>
            <a:rect l="l" t="t" r="r" b="b"/>
            <a:pathLst>
              <a:path w="541654">
                <a:moveTo>
                  <a:pt x="0" y="0"/>
                </a:moveTo>
                <a:lnTo>
                  <a:pt x="54127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0101" y="3468623"/>
            <a:ext cx="122174" cy="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45050" y="3508375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7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73950" y="2592323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69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99350" y="2592323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69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83275" y="3836923"/>
            <a:ext cx="122300" cy="68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53075" y="3878326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0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83275" y="4025900"/>
            <a:ext cx="122300" cy="68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21325" y="4075048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>
                <a:moveTo>
                  <a:pt x="0" y="0"/>
                </a:moveTo>
                <a:lnTo>
                  <a:pt x="372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21325" y="4049648"/>
            <a:ext cx="373380" cy="0"/>
          </a:xfrm>
          <a:custGeom>
            <a:avLst/>
            <a:gdLst/>
            <a:ahLst/>
            <a:cxnLst/>
            <a:rect l="l" t="t" r="r" b="b"/>
            <a:pathLst>
              <a:path w="373379">
                <a:moveTo>
                  <a:pt x="0" y="0"/>
                </a:moveTo>
                <a:lnTo>
                  <a:pt x="372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046089" y="3732657"/>
            <a:ext cx="2579370" cy="4476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3970" marR="5080" indent="-1905">
              <a:lnSpc>
                <a:spcPts val="1639"/>
              </a:lnSpc>
              <a:spcBef>
                <a:spcPts val="190"/>
              </a:spcBef>
            </a:pPr>
            <a:r>
              <a:rPr sz="1400" b="1" dirty="0">
                <a:latin typeface="Arial"/>
                <a:cs typeface="Arial"/>
              </a:rPr>
              <a:t>Serial </a:t>
            </a:r>
            <a:r>
              <a:rPr sz="1400" b="1" spc="-5" dirty="0">
                <a:latin typeface="Arial"/>
                <a:cs typeface="Arial"/>
              </a:rPr>
              <a:t>Communications </a:t>
            </a:r>
            <a:r>
              <a:rPr sz="1400" b="1" dirty="0">
                <a:latin typeface="Arial"/>
                <a:cs typeface="Arial"/>
              </a:rPr>
              <a:t>Path  Parallel </a:t>
            </a:r>
            <a:r>
              <a:rPr sz="1400" b="1" spc="-5" dirty="0">
                <a:latin typeface="Arial"/>
                <a:cs typeface="Arial"/>
              </a:rPr>
              <a:t>Communications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Path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7910" y="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8" y="0"/>
            <a:ext cx="3336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 &amp;</a:t>
            </a:r>
            <a:r>
              <a:rPr sz="1400" b="1" i="1" spc="-1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4368" y="4318"/>
            <a:ext cx="1405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I/O </a:t>
            </a:r>
            <a:r>
              <a:rPr sz="1400" b="1" i="1" spc="-5" dirty="0">
                <a:latin typeface="Arial"/>
                <a:cs typeface="Arial"/>
              </a:rPr>
              <a:t>and</a:t>
            </a:r>
            <a:r>
              <a:rPr sz="1400" b="1" i="1" spc="-9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Interrupt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4775" y="3068573"/>
            <a:ext cx="1198880" cy="265430"/>
          </a:xfrm>
          <a:custGeom>
            <a:avLst/>
            <a:gdLst/>
            <a:ahLst/>
            <a:cxnLst/>
            <a:rect l="l" t="t" r="r" b="b"/>
            <a:pathLst>
              <a:path w="1198879" h="265429">
                <a:moveTo>
                  <a:pt x="0" y="33147"/>
                </a:moveTo>
                <a:lnTo>
                  <a:pt x="2607" y="20252"/>
                </a:lnTo>
                <a:lnTo>
                  <a:pt x="9715" y="9715"/>
                </a:lnTo>
                <a:lnTo>
                  <a:pt x="20252" y="2607"/>
                </a:lnTo>
                <a:lnTo>
                  <a:pt x="33147" y="0"/>
                </a:lnTo>
                <a:lnTo>
                  <a:pt x="1165478" y="0"/>
                </a:lnTo>
                <a:lnTo>
                  <a:pt x="1178373" y="2607"/>
                </a:lnTo>
                <a:lnTo>
                  <a:pt x="1188910" y="9715"/>
                </a:lnTo>
                <a:lnTo>
                  <a:pt x="1196018" y="20252"/>
                </a:lnTo>
                <a:lnTo>
                  <a:pt x="1198626" y="33147"/>
                </a:lnTo>
                <a:lnTo>
                  <a:pt x="1198626" y="232028"/>
                </a:lnTo>
                <a:lnTo>
                  <a:pt x="1196018" y="244923"/>
                </a:lnTo>
                <a:lnTo>
                  <a:pt x="1188910" y="255460"/>
                </a:lnTo>
                <a:lnTo>
                  <a:pt x="1178373" y="262568"/>
                </a:lnTo>
                <a:lnTo>
                  <a:pt x="1165478" y="265175"/>
                </a:lnTo>
                <a:lnTo>
                  <a:pt x="33147" y="265175"/>
                </a:lnTo>
                <a:lnTo>
                  <a:pt x="20252" y="262568"/>
                </a:lnTo>
                <a:lnTo>
                  <a:pt x="9715" y="255460"/>
                </a:lnTo>
                <a:lnTo>
                  <a:pt x="2607" y="244923"/>
                </a:lnTo>
                <a:lnTo>
                  <a:pt x="0" y="232028"/>
                </a:lnTo>
                <a:lnTo>
                  <a:pt x="0" y="3314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5976" y="3516312"/>
            <a:ext cx="776605" cy="208279"/>
          </a:xfrm>
          <a:custGeom>
            <a:avLst/>
            <a:gdLst/>
            <a:ahLst/>
            <a:cxnLst/>
            <a:rect l="l" t="t" r="r" b="b"/>
            <a:pathLst>
              <a:path w="776604" h="208279">
                <a:moveTo>
                  <a:pt x="0" y="207962"/>
                </a:moveTo>
                <a:lnTo>
                  <a:pt x="776287" y="207962"/>
                </a:lnTo>
                <a:lnTo>
                  <a:pt x="776287" y="0"/>
                </a:lnTo>
                <a:lnTo>
                  <a:pt x="0" y="0"/>
                </a:lnTo>
                <a:lnTo>
                  <a:pt x="0" y="2079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3675" y="3948048"/>
            <a:ext cx="989330" cy="427355"/>
          </a:xfrm>
          <a:custGeom>
            <a:avLst/>
            <a:gdLst/>
            <a:ahLst/>
            <a:cxnLst/>
            <a:rect l="l" t="t" r="r" b="b"/>
            <a:pathLst>
              <a:path w="989329" h="427354">
                <a:moveTo>
                  <a:pt x="0" y="213613"/>
                </a:moveTo>
                <a:lnTo>
                  <a:pt x="494538" y="0"/>
                </a:lnTo>
                <a:lnTo>
                  <a:pt x="989076" y="213613"/>
                </a:lnTo>
                <a:lnTo>
                  <a:pt x="494538" y="427100"/>
                </a:lnTo>
                <a:lnTo>
                  <a:pt x="0" y="21361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7150" y="4670425"/>
            <a:ext cx="1392555" cy="228600"/>
          </a:xfrm>
          <a:custGeom>
            <a:avLst/>
            <a:gdLst/>
            <a:ahLst/>
            <a:cxnLst/>
            <a:rect l="l" t="t" r="r" b="b"/>
            <a:pathLst>
              <a:path w="1392554" h="228600">
                <a:moveTo>
                  <a:pt x="0" y="228600"/>
                </a:moveTo>
                <a:lnTo>
                  <a:pt x="1392301" y="228600"/>
                </a:lnTo>
                <a:lnTo>
                  <a:pt x="139230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7150" y="5178425"/>
            <a:ext cx="1294130" cy="592455"/>
          </a:xfrm>
          <a:custGeom>
            <a:avLst/>
            <a:gdLst/>
            <a:ahLst/>
            <a:cxnLst/>
            <a:rect l="l" t="t" r="r" b="b"/>
            <a:pathLst>
              <a:path w="1294129" h="592454">
                <a:moveTo>
                  <a:pt x="0" y="296037"/>
                </a:moveTo>
                <a:lnTo>
                  <a:pt x="646938" y="0"/>
                </a:lnTo>
                <a:lnTo>
                  <a:pt x="1293876" y="296037"/>
                </a:lnTo>
                <a:lnTo>
                  <a:pt x="646938" y="592137"/>
                </a:lnTo>
                <a:lnTo>
                  <a:pt x="0" y="2960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27451" y="3338576"/>
            <a:ext cx="0" cy="167005"/>
          </a:xfrm>
          <a:custGeom>
            <a:avLst/>
            <a:gdLst/>
            <a:ahLst/>
            <a:cxnLst/>
            <a:rect l="l" t="t" r="r" b="b"/>
            <a:pathLst>
              <a:path h="167004">
                <a:moveTo>
                  <a:pt x="0" y="0"/>
                </a:moveTo>
                <a:lnTo>
                  <a:pt x="0" y="1666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3326" y="3729101"/>
            <a:ext cx="0" cy="224154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3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9223" y="4379848"/>
            <a:ext cx="76200" cy="282575"/>
          </a:xfrm>
          <a:custGeom>
            <a:avLst/>
            <a:gdLst/>
            <a:ahLst/>
            <a:cxnLst/>
            <a:rect l="l" t="t" r="r" b="b"/>
            <a:pathLst>
              <a:path w="76200" h="282575">
                <a:moveTo>
                  <a:pt x="25400" y="206375"/>
                </a:moveTo>
                <a:lnTo>
                  <a:pt x="0" y="206375"/>
                </a:lnTo>
                <a:lnTo>
                  <a:pt x="38100" y="282575"/>
                </a:lnTo>
                <a:lnTo>
                  <a:pt x="69850" y="219075"/>
                </a:lnTo>
                <a:lnTo>
                  <a:pt x="25400" y="219075"/>
                </a:lnTo>
                <a:lnTo>
                  <a:pt x="25400" y="206375"/>
                </a:lnTo>
                <a:close/>
              </a:path>
              <a:path w="76200" h="282575">
                <a:moveTo>
                  <a:pt x="50800" y="0"/>
                </a:moveTo>
                <a:lnTo>
                  <a:pt x="25400" y="0"/>
                </a:lnTo>
                <a:lnTo>
                  <a:pt x="25400" y="219075"/>
                </a:lnTo>
                <a:lnTo>
                  <a:pt x="50800" y="219075"/>
                </a:lnTo>
                <a:lnTo>
                  <a:pt x="50800" y="0"/>
                </a:lnTo>
                <a:close/>
              </a:path>
              <a:path w="76200" h="282575">
                <a:moveTo>
                  <a:pt x="76200" y="206375"/>
                </a:moveTo>
                <a:lnTo>
                  <a:pt x="50800" y="206375"/>
                </a:lnTo>
                <a:lnTo>
                  <a:pt x="50800" y="219075"/>
                </a:lnTo>
                <a:lnTo>
                  <a:pt x="69850" y="219075"/>
                </a:lnTo>
                <a:lnTo>
                  <a:pt x="76200" y="206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60725" y="4899025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3900" y="4168775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7651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81200" y="3833876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344424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7075" y="3795648"/>
            <a:ext cx="1214755" cy="76200"/>
          </a:xfrm>
          <a:custGeom>
            <a:avLst/>
            <a:gdLst/>
            <a:ahLst/>
            <a:cxnLst/>
            <a:rect l="l" t="t" r="r" b="b"/>
            <a:pathLst>
              <a:path w="1214755" h="76200">
                <a:moveTo>
                  <a:pt x="1138174" y="0"/>
                </a:moveTo>
                <a:lnTo>
                  <a:pt x="1138174" y="76200"/>
                </a:lnTo>
                <a:lnTo>
                  <a:pt x="1188974" y="50800"/>
                </a:lnTo>
                <a:lnTo>
                  <a:pt x="1151001" y="50800"/>
                </a:lnTo>
                <a:lnTo>
                  <a:pt x="1151001" y="25400"/>
                </a:lnTo>
                <a:lnTo>
                  <a:pt x="1188974" y="25400"/>
                </a:lnTo>
                <a:lnTo>
                  <a:pt x="1138174" y="0"/>
                </a:lnTo>
                <a:close/>
              </a:path>
              <a:path w="1214755" h="76200">
                <a:moveTo>
                  <a:pt x="11381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138174" y="50800"/>
                </a:lnTo>
                <a:lnTo>
                  <a:pt x="1138174" y="25400"/>
                </a:lnTo>
                <a:close/>
              </a:path>
              <a:path w="1214755" h="76200">
                <a:moveTo>
                  <a:pt x="1188974" y="25400"/>
                </a:moveTo>
                <a:lnTo>
                  <a:pt x="1151001" y="25400"/>
                </a:lnTo>
                <a:lnTo>
                  <a:pt x="1151001" y="50800"/>
                </a:lnTo>
                <a:lnTo>
                  <a:pt x="1188974" y="50800"/>
                </a:lnTo>
                <a:lnTo>
                  <a:pt x="1214374" y="38100"/>
                </a:lnTo>
                <a:lnTo>
                  <a:pt x="1188974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22625" y="5775325"/>
            <a:ext cx="76200" cy="20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11375" y="5480050"/>
            <a:ext cx="1017905" cy="0"/>
          </a:xfrm>
          <a:custGeom>
            <a:avLst/>
            <a:gdLst/>
            <a:ahLst/>
            <a:cxnLst/>
            <a:rect l="l" t="t" r="r" b="b"/>
            <a:pathLst>
              <a:path w="1017905">
                <a:moveTo>
                  <a:pt x="1017524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8200" y="3433826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7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5600" y="3395598"/>
            <a:ext cx="1586230" cy="76200"/>
          </a:xfrm>
          <a:custGeom>
            <a:avLst/>
            <a:gdLst/>
            <a:ahLst/>
            <a:cxnLst/>
            <a:rect l="l" t="t" r="r" b="b"/>
            <a:pathLst>
              <a:path w="1586230" h="76200">
                <a:moveTo>
                  <a:pt x="1509649" y="0"/>
                </a:moveTo>
                <a:lnTo>
                  <a:pt x="1509649" y="76200"/>
                </a:lnTo>
                <a:lnTo>
                  <a:pt x="1560449" y="50800"/>
                </a:lnTo>
                <a:lnTo>
                  <a:pt x="1522476" y="50800"/>
                </a:lnTo>
                <a:lnTo>
                  <a:pt x="1522476" y="25400"/>
                </a:lnTo>
                <a:lnTo>
                  <a:pt x="1560449" y="25400"/>
                </a:lnTo>
                <a:lnTo>
                  <a:pt x="1509649" y="0"/>
                </a:lnTo>
                <a:close/>
              </a:path>
              <a:path w="1586230" h="76200">
                <a:moveTo>
                  <a:pt x="1509649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09649" y="50800"/>
                </a:lnTo>
                <a:lnTo>
                  <a:pt x="1509649" y="25400"/>
                </a:lnTo>
                <a:close/>
              </a:path>
              <a:path w="1586230" h="76200">
                <a:moveTo>
                  <a:pt x="1560449" y="25400"/>
                </a:moveTo>
                <a:lnTo>
                  <a:pt x="1522476" y="25400"/>
                </a:lnTo>
                <a:lnTo>
                  <a:pt x="1522476" y="50800"/>
                </a:lnTo>
                <a:lnTo>
                  <a:pt x="1560449" y="50800"/>
                </a:lnTo>
                <a:lnTo>
                  <a:pt x="1585849" y="38100"/>
                </a:lnTo>
                <a:lnTo>
                  <a:pt x="1560449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22575" y="5980112"/>
            <a:ext cx="894080" cy="247650"/>
          </a:xfrm>
          <a:custGeom>
            <a:avLst/>
            <a:gdLst/>
            <a:ahLst/>
            <a:cxnLst/>
            <a:rect l="l" t="t" r="r" b="b"/>
            <a:pathLst>
              <a:path w="894079" h="247650">
                <a:moveTo>
                  <a:pt x="0" y="30949"/>
                </a:moveTo>
                <a:lnTo>
                  <a:pt x="2430" y="18902"/>
                </a:lnTo>
                <a:lnTo>
                  <a:pt x="9064" y="9064"/>
                </a:lnTo>
                <a:lnTo>
                  <a:pt x="18913" y="2432"/>
                </a:lnTo>
                <a:lnTo>
                  <a:pt x="30987" y="0"/>
                </a:lnTo>
                <a:lnTo>
                  <a:pt x="862838" y="0"/>
                </a:lnTo>
                <a:lnTo>
                  <a:pt x="874859" y="2432"/>
                </a:lnTo>
                <a:lnTo>
                  <a:pt x="884713" y="9064"/>
                </a:lnTo>
                <a:lnTo>
                  <a:pt x="891377" y="18902"/>
                </a:lnTo>
                <a:lnTo>
                  <a:pt x="893826" y="30949"/>
                </a:lnTo>
                <a:lnTo>
                  <a:pt x="893826" y="216700"/>
                </a:lnTo>
                <a:lnTo>
                  <a:pt x="891377" y="228747"/>
                </a:lnTo>
                <a:lnTo>
                  <a:pt x="884713" y="238585"/>
                </a:lnTo>
                <a:lnTo>
                  <a:pt x="874859" y="245217"/>
                </a:lnTo>
                <a:lnTo>
                  <a:pt x="862838" y="247650"/>
                </a:lnTo>
                <a:lnTo>
                  <a:pt x="30987" y="247650"/>
                </a:lnTo>
                <a:lnTo>
                  <a:pt x="18913" y="245217"/>
                </a:lnTo>
                <a:lnTo>
                  <a:pt x="9064" y="238585"/>
                </a:lnTo>
                <a:lnTo>
                  <a:pt x="2430" y="228747"/>
                </a:lnTo>
                <a:lnTo>
                  <a:pt x="0" y="216700"/>
                </a:lnTo>
                <a:lnTo>
                  <a:pt x="0" y="3094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9325" y="3097148"/>
            <a:ext cx="1376680" cy="264160"/>
          </a:xfrm>
          <a:custGeom>
            <a:avLst/>
            <a:gdLst/>
            <a:ahLst/>
            <a:cxnLst/>
            <a:rect l="l" t="t" r="r" b="b"/>
            <a:pathLst>
              <a:path w="1376679" h="264160">
                <a:moveTo>
                  <a:pt x="0" y="33020"/>
                </a:moveTo>
                <a:lnTo>
                  <a:pt x="2585" y="20198"/>
                </a:lnTo>
                <a:lnTo>
                  <a:pt x="9636" y="9699"/>
                </a:lnTo>
                <a:lnTo>
                  <a:pt x="20091" y="2605"/>
                </a:lnTo>
                <a:lnTo>
                  <a:pt x="32892" y="0"/>
                </a:lnTo>
                <a:lnTo>
                  <a:pt x="1343405" y="0"/>
                </a:lnTo>
                <a:lnTo>
                  <a:pt x="1356227" y="2605"/>
                </a:lnTo>
                <a:lnTo>
                  <a:pt x="1366726" y="9699"/>
                </a:lnTo>
                <a:lnTo>
                  <a:pt x="1373820" y="20198"/>
                </a:lnTo>
                <a:lnTo>
                  <a:pt x="1376426" y="33020"/>
                </a:lnTo>
                <a:lnTo>
                  <a:pt x="1376426" y="230631"/>
                </a:lnTo>
                <a:lnTo>
                  <a:pt x="1373820" y="243453"/>
                </a:lnTo>
                <a:lnTo>
                  <a:pt x="1366726" y="253952"/>
                </a:lnTo>
                <a:lnTo>
                  <a:pt x="1356227" y="261046"/>
                </a:lnTo>
                <a:lnTo>
                  <a:pt x="1343405" y="263651"/>
                </a:lnTo>
                <a:lnTo>
                  <a:pt x="32892" y="263651"/>
                </a:lnTo>
                <a:lnTo>
                  <a:pt x="20091" y="261046"/>
                </a:lnTo>
                <a:lnTo>
                  <a:pt x="9636" y="253952"/>
                </a:lnTo>
                <a:lnTo>
                  <a:pt x="2585" y="243453"/>
                </a:lnTo>
                <a:lnTo>
                  <a:pt x="0" y="230631"/>
                </a:lnTo>
                <a:lnTo>
                  <a:pt x="0" y="3302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9251" y="4029075"/>
            <a:ext cx="1005205" cy="446405"/>
          </a:xfrm>
          <a:custGeom>
            <a:avLst/>
            <a:gdLst/>
            <a:ahLst/>
            <a:cxnLst/>
            <a:rect l="l" t="t" r="r" b="b"/>
            <a:pathLst>
              <a:path w="1005204" h="446404">
                <a:moveTo>
                  <a:pt x="0" y="223012"/>
                </a:moveTo>
                <a:lnTo>
                  <a:pt x="502412" y="0"/>
                </a:lnTo>
                <a:lnTo>
                  <a:pt x="1004824" y="223012"/>
                </a:lnTo>
                <a:lnTo>
                  <a:pt x="502412" y="446024"/>
                </a:lnTo>
                <a:lnTo>
                  <a:pt x="0" y="2230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62726" y="5514975"/>
            <a:ext cx="1295400" cy="592455"/>
          </a:xfrm>
          <a:custGeom>
            <a:avLst/>
            <a:gdLst/>
            <a:ahLst/>
            <a:cxnLst/>
            <a:rect l="l" t="t" r="r" b="b"/>
            <a:pathLst>
              <a:path w="1295400" h="592454">
                <a:moveTo>
                  <a:pt x="0" y="296062"/>
                </a:moveTo>
                <a:lnTo>
                  <a:pt x="647700" y="0"/>
                </a:lnTo>
                <a:lnTo>
                  <a:pt x="1295400" y="296062"/>
                </a:lnTo>
                <a:lnTo>
                  <a:pt x="647700" y="592137"/>
                </a:lnTo>
                <a:lnTo>
                  <a:pt x="0" y="2960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26301" y="3360801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88073" y="4475098"/>
            <a:ext cx="76200" cy="295275"/>
          </a:xfrm>
          <a:custGeom>
            <a:avLst/>
            <a:gdLst/>
            <a:ahLst/>
            <a:cxnLst/>
            <a:rect l="l" t="t" r="r" b="b"/>
            <a:pathLst>
              <a:path w="76200" h="295275">
                <a:moveTo>
                  <a:pt x="25400" y="219075"/>
                </a:moveTo>
                <a:lnTo>
                  <a:pt x="0" y="219075"/>
                </a:lnTo>
                <a:lnTo>
                  <a:pt x="38100" y="295275"/>
                </a:lnTo>
                <a:lnTo>
                  <a:pt x="69850" y="231775"/>
                </a:lnTo>
                <a:lnTo>
                  <a:pt x="25400" y="231775"/>
                </a:lnTo>
                <a:lnTo>
                  <a:pt x="25400" y="219075"/>
                </a:lnTo>
                <a:close/>
              </a:path>
              <a:path w="76200" h="295275">
                <a:moveTo>
                  <a:pt x="50800" y="0"/>
                </a:moveTo>
                <a:lnTo>
                  <a:pt x="25400" y="0"/>
                </a:lnTo>
                <a:lnTo>
                  <a:pt x="25400" y="231775"/>
                </a:lnTo>
                <a:lnTo>
                  <a:pt x="50800" y="231775"/>
                </a:lnTo>
                <a:lnTo>
                  <a:pt x="50800" y="0"/>
                </a:lnTo>
                <a:close/>
              </a:path>
              <a:path w="76200" h="295275">
                <a:moveTo>
                  <a:pt x="76200" y="219075"/>
                </a:moveTo>
                <a:lnTo>
                  <a:pt x="50800" y="219075"/>
                </a:lnTo>
                <a:lnTo>
                  <a:pt x="50800" y="231775"/>
                </a:lnTo>
                <a:lnTo>
                  <a:pt x="69850" y="231775"/>
                </a:lnTo>
                <a:lnTo>
                  <a:pt x="76200" y="219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1701" y="4251325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7747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6400" y="3978275"/>
            <a:ext cx="0" cy="273050"/>
          </a:xfrm>
          <a:custGeom>
            <a:avLst/>
            <a:gdLst/>
            <a:ahLst/>
            <a:cxnLst/>
            <a:rect l="l" t="t" r="r" b="b"/>
            <a:pathLst>
              <a:path h="273050">
                <a:moveTo>
                  <a:pt x="0" y="27305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95925" y="3949700"/>
            <a:ext cx="1214755" cy="76200"/>
          </a:xfrm>
          <a:custGeom>
            <a:avLst/>
            <a:gdLst/>
            <a:ahLst/>
            <a:cxnLst/>
            <a:rect l="l" t="t" r="r" b="b"/>
            <a:pathLst>
              <a:path w="1214754" h="76200">
                <a:moveTo>
                  <a:pt x="1138174" y="0"/>
                </a:moveTo>
                <a:lnTo>
                  <a:pt x="1138174" y="76200"/>
                </a:lnTo>
                <a:lnTo>
                  <a:pt x="1188974" y="50800"/>
                </a:lnTo>
                <a:lnTo>
                  <a:pt x="1150874" y="50800"/>
                </a:lnTo>
                <a:lnTo>
                  <a:pt x="1150874" y="25400"/>
                </a:lnTo>
                <a:lnTo>
                  <a:pt x="1188974" y="25400"/>
                </a:lnTo>
                <a:lnTo>
                  <a:pt x="1138174" y="0"/>
                </a:lnTo>
                <a:close/>
              </a:path>
              <a:path w="1214754" h="76200">
                <a:moveTo>
                  <a:pt x="11381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138174" y="50800"/>
                </a:lnTo>
                <a:lnTo>
                  <a:pt x="1138174" y="25400"/>
                </a:lnTo>
                <a:close/>
              </a:path>
              <a:path w="1214754" h="76200">
                <a:moveTo>
                  <a:pt x="1188974" y="25400"/>
                </a:moveTo>
                <a:lnTo>
                  <a:pt x="1150874" y="25400"/>
                </a:lnTo>
                <a:lnTo>
                  <a:pt x="1150874" y="50800"/>
                </a:lnTo>
                <a:lnTo>
                  <a:pt x="1188974" y="50800"/>
                </a:lnTo>
                <a:lnTo>
                  <a:pt x="1214374" y="38100"/>
                </a:lnTo>
                <a:lnTo>
                  <a:pt x="1188974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6089713" y="4767262"/>
          <a:ext cx="1280160" cy="73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205"/>
                <a:gridCol w="655955"/>
              </a:tblGrid>
              <a:tr h="198120">
                <a:tc gridSpan="2">
                  <a:txBody>
                    <a:bodyPr/>
                    <a:lstStyle/>
                    <a:p>
                      <a:pPr marL="153670">
                        <a:lnSpc>
                          <a:spcPts val="145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OUTR </a:t>
                      </a:r>
                      <a:r>
                        <a:rPr sz="14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AC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820">
                <a:tc gridSpan="2">
                  <a:txBody>
                    <a:bodyPr/>
                    <a:lstStyle/>
                    <a:p>
                      <a:pPr marL="339090">
                        <a:lnSpc>
                          <a:spcPts val="1465"/>
                        </a:lnSpc>
                        <a:spcBef>
                          <a:spcPts val="9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FGO </a:t>
                      </a:r>
                      <a:r>
                        <a:rPr sz="14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6688073" y="6107112"/>
            <a:ext cx="76200" cy="20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41900" y="5824537"/>
            <a:ext cx="1068705" cy="0"/>
          </a:xfrm>
          <a:custGeom>
            <a:avLst/>
            <a:gdLst/>
            <a:ahLst/>
            <a:cxnLst/>
            <a:rect l="l" t="t" r="r" b="b"/>
            <a:pathLst>
              <a:path w="1068704">
                <a:moveTo>
                  <a:pt x="106845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57775" y="3524250"/>
            <a:ext cx="0" cy="2310130"/>
          </a:xfrm>
          <a:custGeom>
            <a:avLst/>
            <a:gdLst/>
            <a:ahLst/>
            <a:cxnLst/>
            <a:rect l="l" t="t" r="r" b="b"/>
            <a:pathLst>
              <a:path h="2310129">
                <a:moveTo>
                  <a:pt x="0" y="230981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73650" y="3495675"/>
            <a:ext cx="1603375" cy="76200"/>
          </a:xfrm>
          <a:custGeom>
            <a:avLst/>
            <a:gdLst/>
            <a:ahLst/>
            <a:cxnLst/>
            <a:rect l="l" t="t" r="r" b="b"/>
            <a:pathLst>
              <a:path w="1603375" h="76200">
                <a:moveTo>
                  <a:pt x="1527175" y="0"/>
                </a:moveTo>
                <a:lnTo>
                  <a:pt x="1527175" y="76200"/>
                </a:lnTo>
                <a:lnTo>
                  <a:pt x="1577975" y="50800"/>
                </a:lnTo>
                <a:lnTo>
                  <a:pt x="1539875" y="50800"/>
                </a:lnTo>
                <a:lnTo>
                  <a:pt x="1539875" y="25400"/>
                </a:lnTo>
                <a:lnTo>
                  <a:pt x="1577975" y="25400"/>
                </a:lnTo>
                <a:lnTo>
                  <a:pt x="1527175" y="0"/>
                </a:lnTo>
                <a:close/>
              </a:path>
              <a:path w="1603375" h="76200">
                <a:moveTo>
                  <a:pt x="1527175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527175" y="50800"/>
                </a:lnTo>
                <a:lnTo>
                  <a:pt x="1527175" y="25400"/>
                </a:lnTo>
                <a:close/>
              </a:path>
              <a:path w="1603375" h="76200">
                <a:moveTo>
                  <a:pt x="1577975" y="25400"/>
                </a:moveTo>
                <a:lnTo>
                  <a:pt x="1539875" y="25400"/>
                </a:lnTo>
                <a:lnTo>
                  <a:pt x="1539875" y="50800"/>
                </a:lnTo>
                <a:lnTo>
                  <a:pt x="1577975" y="50800"/>
                </a:lnTo>
                <a:lnTo>
                  <a:pt x="1603375" y="38100"/>
                </a:lnTo>
                <a:lnTo>
                  <a:pt x="1577975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38450" y="2813050"/>
            <a:ext cx="917575" cy="201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8450" y="2813050"/>
            <a:ext cx="917575" cy="201930"/>
          </a:xfrm>
          <a:custGeom>
            <a:avLst/>
            <a:gdLst/>
            <a:ahLst/>
            <a:cxnLst/>
            <a:rect l="l" t="t" r="r" b="b"/>
            <a:pathLst>
              <a:path w="917575" h="201930">
                <a:moveTo>
                  <a:pt x="0" y="25146"/>
                </a:moveTo>
                <a:lnTo>
                  <a:pt x="1982" y="15376"/>
                </a:lnTo>
                <a:lnTo>
                  <a:pt x="7381" y="7381"/>
                </a:lnTo>
                <a:lnTo>
                  <a:pt x="15376" y="1982"/>
                </a:lnTo>
                <a:lnTo>
                  <a:pt x="25145" y="0"/>
                </a:lnTo>
                <a:lnTo>
                  <a:pt x="892428" y="0"/>
                </a:lnTo>
                <a:lnTo>
                  <a:pt x="902198" y="1982"/>
                </a:lnTo>
                <a:lnTo>
                  <a:pt x="910193" y="7381"/>
                </a:lnTo>
                <a:lnTo>
                  <a:pt x="915592" y="15376"/>
                </a:lnTo>
                <a:lnTo>
                  <a:pt x="917575" y="25146"/>
                </a:lnTo>
                <a:lnTo>
                  <a:pt x="917575" y="176402"/>
                </a:lnTo>
                <a:lnTo>
                  <a:pt x="915592" y="186225"/>
                </a:lnTo>
                <a:lnTo>
                  <a:pt x="910193" y="194214"/>
                </a:lnTo>
                <a:lnTo>
                  <a:pt x="902198" y="199584"/>
                </a:lnTo>
                <a:lnTo>
                  <a:pt x="892428" y="201549"/>
                </a:lnTo>
                <a:lnTo>
                  <a:pt x="25145" y="201549"/>
                </a:lnTo>
                <a:lnTo>
                  <a:pt x="15376" y="199584"/>
                </a:lnTo>
                <a:lnTo>
                  <a:pt x="7381" y="194214"/>
                </a:lnTo>
                <a:lnTo>
                  <a:pt x="1982" y="186225"/>
                </a:lnTo>
                <a:lnTo>
                  <a:pt x="0" y="176402"/>
                </a:lnTo>
                <a:lnTo>
                  <a:pt x="0" y="2514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23000" y="2822575"/>
            <a:ext cx="989076" cy="209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23000" y="2822575"/>
            <a:ext cx="989330" cy="209550"/>
          </a:xfrm>
          <a:custGeom>
            <a:avLst/>
            <a:gdLst/>
            <a:ahLst/>
            <a:cxnLst/>
            <a:rect l="l" t="t" r="r" b="b"/>
            <a:pathLst>
              <a:path w="989329" h="209550">
                <a:moveTo>
                  <a:pt x="0" y="26162"/>
                </a:moveTo>
                <a:lnTo>
                  <a:pt x="2051" y="15966"/>
                </a:lnTo>
                <a:lnTo>
                  <a:pt x="7651" y="7651"/>
                </a:lnTo>
                <a:lnTo>
                  <a:pt x="15966" y="2051"/>
                </a:lnTo>
                <a:lnTo>
                  <a:pt x="26162" y="0"/>
                </a:lnTo>
                <a:lnTo>
                  <a:pt x="962786" y="0"/>
                </a:lnTo>
                <a:lnTo>
                  <a:pt x="973002" y="2051"/>
                </a:lnTo>
                <a:lnTo>
                  <a:pt x="981360" y="7651"/>
                </a:lnTo>
                <a:lnTo>
                  <a:pt x="987004" y="15966"/>
                </a:lnTo>
                <a:lnTo>
                  <a:pt x="989076" y="26162"/>
                </a:lnTo>
                <a:lnTo>
                  <a:pt x="989076" y="183387"/>
                </a:lnTo>
                <a:lnTo>
                  <a:pt x="987004" y="193583"/>
                </a:lnTo>
                <a:lnTo>
                  <a:pt x="981360" y="201898"/>
                </a:lnTo>
                <a:lnTo>
                  <a:pt x="973002" y="207498"/>
                </a:lnTo>
                <a:lnTo>
                  <a:pt x="962786" y="209550"/>
                </a:lnTo>
                <a:lnTo>
                  <a:pt x="26162" y="209550"/>
                </a:lnTo>
                <a:lnTo>
                  <a:pt x="15966" y="207498"/>
                </a:lnTo>
                <a:lnTo>
                  <a:pt x="7651" y="201898"/>
                </a:lnTo>
                <a:lnTo>
                  <a:pt x="2051" y="193583"/>
                </a:lnTo>
                <a:lnTo>
                  <a:pt x="0" y="183387"/>
                </a:lnTo>
                <a:lnTo>
                  <a:pt x="0" y="2616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10351" y="3668776"/>
            <a:ext cx="1198880" cy="219075"/>
          </a:xfrm>
          <a:custGeom>
            <a:avLst/>
            <a:gdLst/>
            <a:ahLst/>
            <a:cxnLst/>
            <a:rect l="l" t="t" r="r" b="b"/>
            <a:pathLst>
              <a:path w="1198879" h="219075">
                <a:moveTo>
                  <a:pt x="0" y="219075"/>
                </a:moveTo>
                <a:lnTo>
                  <a:pt x="1198562" y="219075"/>
                </a:lnTo>
                <a:lnTo>
                  <a:pt x="1198562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26301" y="3895725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5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107950" y="231775"/>
          <a:ext cx="8915400" cy="6295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5375"/>
                <a:gridCol w="873125"/>
                <a:gridCol w="1866900"/>
              </a:tblGrid>
              <a:tr h="523875">
                <a:tc gridSpan="3">
                  <a:txBody>
                    <a:bodyPr/>
                    <a:lstStyle/>
                    <a:p>
                      <a:pPr marL="615950">
                        <a:lnSpc>
                          <a:spcPct val="100000"/>
                        </a:lnSpc>
                        <a:spcBef>
                          <a:spcPts val="130"/>
                        </a:spcBef>
                        <a:tabLst>
                          <a:tab pos="2667635" algn="l"/>
                          <a:tab pos="5334000" algn="l"/>
                          <a:tab pos="6519545" algn="l"/>
                        </a:tabLst>
                      </a:pPr>
                      <a:r>
                        <a:rPr sz="2800" b="1" spc="-10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PROGRAM	</a:t>
                      </a:r>
                      <a:r>
                        <a:rPr sz="2800" b="1" spc="-5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CONTROLLED	</a:t>
                      </a:r>
                      <a:r>
                        <a:rPr sz="2800" b="1" spc="-10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DATA	TRANSFER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54345">
                <a:tc gridSpan="3">
                  <a:txBody>
                    <a:bodyPr/>
                    <a:lstStyle/>
                    <a:p>
                      <a:pPr marL="1824355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494411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--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CPU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--	-- I/O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Device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--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0">
                        <a:lnSpc>
                          <a:spcPts val="1395"/>
                        </a:lnSpc>
                        <a:spcBef>
                          <a:spcPts val="810"/>
                        </a:spcBef>
                        <a:tabLst>
                          <a:tab pos="2192655" algn="l"/>
                          <a:tab pos="469646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/*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Input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*/	/* Initially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FGI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*/	</a:t>
                      </a:r>
                      <a:r>
                        <a:rPr sz="2100" b="1" spc="-7" baseline="-5952" dirty="0">
                          <a:latin typeface="Arial"/>
                          <a:cs typeface="Arial"/>
                        </a:rPr>
                        <a:t>loop: </a:t>
                      </a:r>
                      <a:r>
                        <a:rPr sz="2100" b="1" baseline="-5952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2100" b="1" spc="-7" baseline="-5952" dirty="0">
                          <a:latin typeface="Arial"/>
                          <a:cs typeface="Arial"/>
                        </a:rPr>
                        <a:t>FGI </a:t>
                      </a:r>
                      <a:r>
                        <a:rPr sz="2100" b="1" baseline="-5952" dirty="0">
                          <a:latin typeface="Arial"/>
                          <a:cs typeface="Arial"/>
                        </a:rPr>
                        <a:t>= 1 </a:t>
                      </a:r>
                      <a:r>
                        <a:rPr sz="2100" b="1" spc="-7" baseline="-5952" dirty="0">
                          <a:latin typeface="Arial"/>
                          <a:cs typeface="Arial"/>
                        </a:rPr>
                        <a:t>goto</a:t>
                      </a:r>
                      <a:r>
                        <a:rPr sz="2100" b="1" spc="-165" baseline="-5952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7" baseline="-5952" dirty="0">
                          <a:latin typeface="Arial"/>
                          <a:cs typeface="Arial"/>
                        </a:rPr>
                        <a:t>loop</a:t>
                      </a:r>
                      <a:endParaRPr sz="2100" baseline="-5952">
                        <a:latin typeface="Arial"/>
                        <a:cs typeface="Arial"/>
                      </a:endParaRPr>
                    </a:p>
                    <a:p>
                      <a:pPr marL="1714500" marR="1386205" indent="-584200">
                        <a:lnSpc>
                          <a:spcPts val="1860"/>
                        </a:lnSpc>
                        <a:spcBef>
                          <a:spcPts val="30"/>
                        </a:spcBef>
                        <a:tabLst>
                          <a:tab pos="5138420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loop: 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FGI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= 0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goto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loop	</a:t>
                      </a:r>
                      <a:r>
                        <a:rPr sz="2100" b="1" spc="-7" baseline="-31746" dirty="0">
                          <a:latin typeface="Arial"/>
                          <a:cs typeface="Arial"/>
                        </a:rPr>
                        <a:t>INPR </a:t>
                      </a:r>
                      <a:r>
                        <a:rPr sz="2700" b="1" spc="-7" baseline="-2469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2700" b="1" spc="-7" baseline="-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spc="-7" baseline="-31746" dirty="0">
                          <a:latin typeface="Arial"/>
                          <a:cs typeface="Arial"/>
                        </a:rPr>
                        <a:t>new data, FGI </a:t>
                      </a:r>
                      <a:r>
                        <a:rPr sz="2700" b="1" spc="-7" baseline="-2469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2700" b="1" spc="-7" baseline="-2469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baseline="-31746" dirty="0">
                          <a:latin typeface="Arial"/>
                          <a:cs typeface="Arial"/>
                        </a:rPr>
                        <a:t>1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INPR, FGI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0">
                        <a:lnSpc>
                          <a:spcPts val="1395"/>
                        </a:lnSpc>
                        <a:spcBef>
                          <a:spcPts val="1340"/>
                        </a:spcBef>
                        <a:tabLst>
                          <a:tab pos="2340610" algn="l"/>
                          <a:tab pos="469646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/*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Output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*/	/* Initially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FGO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*/	</a:t>
                      </a:r>
                      <a:r>
                        <a:rPr sz="2100" b="1" spc="-7" baseline="19841" dirty="0">
                          <a:latin typeface="Arial"/>
                          <a:cs typeface="Arial"/>
                        </a:rPr>
                        <a:t>loop: </a:t>
                      </a:r>
                      <a:r>
                        <a:rPr sz="2100" b="1" baseline="19841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2100" b="1" spc="-7" baseline="19841" dirty="0">
                          <a:latin typeface="Arial"/>
                          <a:cs typeface="Arial"/>
                        </a:rPr>
                        <a:t>FGO </a:t>
                      </a:r>
                      <a:r>
                        <a:rPr sz="2100" b="1" baseline="19841" dirty="0">
                          <a:latin typeface="Arial"/>
                          <a:cs typeface="Arial"/>
                        </a:rPr>
                        <a:t>= 1 </a:t>
                      </a:r>
                      <a:r>
                        <a:rPr sz="2100" b="1" spc="-7" baseline="19841" dirty="0">
                          <a:latin typeface="Arial"/>
                          <a:cs typeface="Arial"/>
                        </a:rPr>
                        <a:t>goto</a:t>
                      </a:r>
                      <a:r>
                        <a:rPr sz="2100" b="1" spc="-165" baseline="1984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7" baseline="19841" dirty="0">
                          <a:latin typeface="Arial"/>
                          <a:cs typeface="Arial"/>
                        </a:rPr>
                        <a:t>loop</a:t>
                      </a:r>
                      <a:endParaRPr sz="2100" baseline="19841">
                        <a:latin typeface="Arial"/>
                        <a:cs typeface="Arial"/>
                      </a:endParaRPr>
                    </a:p>
                    <a:p>
                      <a:pPr marL="1720214" marR="1532890" indent="-589915">
                        <a:lnSpc>
                          <a:spcPts val="1860"/>
                        </a:lnSpc>
                        <a:spcBef>
                          <a:spcPts val="25"/>
                        </a:spcBef>
                        <a:tabLst>
                          <a:tab pos="5138420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loop: 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If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FGO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= 0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goto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loop	</a:t>
                      </a:r>
                      <a:r>
                        <a:rPr sz="2100" b="1" spc="-7" baseline="-5952" dirty="0">
                          <a:latin typeface="Arial"/>
                          <a:cs typeface="Arial"/>
                        </a:rPr>
                        <a:t>consume OUTR, FGO </a:t>
                      </a:r>
                      <a:r>
                        <a:rPr sz="2700" b="1" spc="-7" baseline="-4629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2700" b="1" spc="-209" baseline="-46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00" b="1" baseline="-5952" dirty="0">
                          <a:latin typeface="Arial"/>
                          <a:cs typeface="Arial"/>
                        </a:rPr>
                        <a:t>1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OUTR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AC,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FGO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87675">
                        <a:lnSpc>
                          <a:spcPct val="100000"/>
                        </a:lnSpc>
                        <a:spcBef>
                          <a:spcPts val="1130"/>
                        </a:spcBef>
                        <a:tabLst>
                          <a:tab pos="632460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FGI=0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FGO=1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1828164" algn="r">
                        <a:lnSpc>
                          <a:spcPct val="100000"/>
                        </a:lnSpc>
                        <a:spcBef>
                          <a:spcPts val="830"/>
                        </a:spcBef>
                        <a:tabLst>
                          <a:tab pos="3375025" algn="l"/>
                        </a:tabLst>
                      </a:pPr>
                      <a:r>
                        <a:rPr sz="2100" b="1" baseline="7936" dirty="0">
                          <a:latin typeface="Arial"/>
                          <a:cs typeface="Arial"/>
                        </a:rPr>
                        <a:t>Start</a:t>
                      </a:r>
                      <a:r>
                        <a:rPr sz="2100" b="1" spc="-44" baseline="79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7" baseline="7936" dirty="0">
                          <a:latin typeface="Arial"/>
                          <a:cs typeface="Arial"/>
                        </a:rPr>
                        <a:t>Input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Start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Output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2613025" algn="ctr">
                        <a:lnSpc>
                          <a:spcPts val="1490"/>
                        </a:lnSpc>
                        <a:spcBef>
                          <a:spcPts val="12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FGI </a:t>
                      </a:r>
                      <a:r>
                        <a:rPr sz="14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1797050" algn="r">
                        <a:lnSpc>
                          <a:spcPts val="1490"/>
                        </a:lnSpc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4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Data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279650">
                        <a:lnSpc>
                          <a:spcPct val="100000"/>
                        </a:lnSpc>
                        <a:spcBef>
                          <a:spcPts val="1395"/>
                        </a:spcBef>
                        <a:tabLst>
                          <a:tab pos="2879725" algn="l"/>
                          <a:tab pos="5720080" algn="l"/>
                          <a:tab pos="6307455" algn="l"/>
                        </a:tabLst>
                      </a:pPr>
                      <a:r>
                        <a:rPr sz="2100" b="1" spc="-22" baseline="31746" dirty="0">
                          <a:latin typeface="Arial"/>
                          <a:cs typeface="Arial"/>
                        </a:rPr>
                        <a:t>yes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FGI=0	</a:t>
                      </a:r>
                      <a:r>
                        <a:rPr sz="2100" b="1" spc="-22" baseline="9920" dirty="0">
                          <a:latin typeface="Arial"/>
                          <a:cs typeface="Arial"/>
                        </a:rPr>
                        <a:t>yes	</a:t>
                      </a:r>
                      <a:r>
                        <a:rPr sz="2100" b="1" spc="-7" baseline="-27777" dirty="0">
                          <a:latin typeface="Arial"/>
                          <a:cs typeface="Arial"/>
                        </a:rPr>
                        <a:t>FGO=0</a:t>
                      </a:r>
                      <a:endParaRPr sz="2100" baseline="-27777">
                        <a:latin typeface="Arial"/>
                        <a:cs typeface="Arial"/>
                      </a:endParaRPr>
                    </a:p>
                    <a:p>
                      <a:pPr marL="3225800">
                        <a:lnSpc>
                          <a:spcPct val="100000"/>
                        </a:lnSpc>
                        <a:spcBef>
                          <a:spcPts val="545"/>
                        </a:spcBef>
                        <a:tabLst>
                          <a:tab pos="6722109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no	</a:t>
                      </a:r>
                      <a:r>
                        <a:rPr sz="2100" b="1" spc="-15" baseline="-35714" dirty="0">
                          <a:latin typeface="Arial"/>
                          <a:cs typeface="Arial"/>
                        </a:rPr>
                        <a:t>no</a:t>
                      </a:r>
                      <a:endParaRPr sz="2100" baseline="-35714">
                        <a:latin typeface="Arial"/>
                        <a:cs typeface="Arial"/>
                      </a:endParaRPr>
                    </a:p>
                    <a:p>
                      <a:pPr marL="272542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4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400" b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INPR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146300">
                        <a:lnSpc>
                          <a:spcPts val="1595"/>
                        </a:lnSpc>
                        <a:tabLst>
                          <a:tab pos="2937510" algn="l"/>
                        </a:tabLst>
                      </a:pPr>
                      <a:r>
                        <a:rPr sz="2100" b="1" spc="-22" baseline="5952" dirty="0">
                          <a:latin typeface="Arial"/>
                          <a:cs typeface="Arial"/>
                        </a:rPr>
                        <a:t>yes	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More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2602865" algn="ctr">
                        <a:lnSpc>
                          <a:spcPts val="1325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Character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532755">
                        <a:lnSpc>
                          <a:spcPts val="1325"/>
                        </a:lnSpc>
                        <a:tabLst>
                          <a:tab pos="6393815" algn="l"/>
                        </a:tabLst>
                      </a:pPr>
                      <a:r>
                        <a:rPr sz="2100" b="1" spc="-22" baseline="-3968" dirty="0">
                          <a:latin typeface="Arial"/>
                          <a:cs typeface="Arial"/>
                        </a:rPr>
                        <a:t>yes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More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274060">
                        <a:lnSpc>
                          <a:spcPts val="1595"/>
                        </a:lnSpc>
                        <a:tabLst>
                          <a:tab pos="6192520" algn="l"/>
                        </a:tabLst>
                      </a:pPr>
                      <a:r>
                        <a:rPr sz="2100" b="1" spc="-7" baseline="13888" dirty="0">
                          <a:latin typeface="Arial"/>
                          <a:cs typeface="Arial"/>
                        </a:rPr>
                        <a:t>no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Character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6354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6706234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END	</a:t>
                      </a:r>
                      <a:r>
                        <a:rPr sz="2100" b="1" spc="-15" baseline="-23809" dirty="0">
                          <a:latin typeface="Arial"/>
                          <a:cs typeface="Arial"/>
                        </a:rPr>
                        <a:t>no</a:t>
                      </a:r>
                      <a:endParaRPr sz="2100" baseline="-23809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ts val="1525"/>
                        </a:lnSpc>
                        <a:spcBef>
                          <a:spcPts val="8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END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442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9933" y="257936"/>
            <a:ext cx="4067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BASIC</a:t>
            </a:r>
            <a:r>
              <a:rPr spc="-50" dirty="0"/>
              <a:t> </a:t>
            </a:r>
            <a:r>
              <a:rPr spc="-10" dirty="0"/>
              <a:t>COMPUTER</a:t>
            </a:r>
          </a:p>
        </p:txBody>
      </p:sp>
      <p:sp>
        <p:nvSpPr>
          <p:cNvPr id="7" name="object 7"/>
          <p:cNvSpPr/>
          <p:nvPr/>
        </p:nvSpPr>
        <p:spPr>
          <a:xfrm>
            <a:off x="5219700" y="3789298"/>
            <a:ext cx="638175" cy="514350"/>
          </a:xfrm>
          <a:custGeom>
            <a:avLst/>
            <a:gdLst/>
            <a:ahLst/>
            <a:cxnLst/>
            <a:rect l="l" t="t" r="r" b="b"/>
            <a:pathLst>
              <a:path w="638175" h="514350">
                <a:moveTo>
                  <a:pt x="0" y="514350"/>
                </a:moveTo>
                <a:lnTo>
                  <a:pt x="638175" y="514350"/>
                </a:lnTo>
                <a:lnTo>
                  <a:pt x="63817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4888" y="1528952"/>
            <a:ext cx="7486015" cy="21678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9085" marR="5080" indent="-28638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Basic Computer has </a:t>
            </a:r>
            <a:r>
              <a:rPr sz="2000" b="1" spc="10" dirty="0">
                <a:latin typeface="Arial"/>
                <a:cs typeface="Arial"/>
              </a:rPr>
              <a:t>two </a:t>
            </a:r>
            <a:r>
              <a:rPr sz="2000" b="1" dirty="0">
                <a:latin typeface="Arial"/>
                <a:cs typeface="Arial"/>
              </a:rPr>
              <a:t>components, a processor</a:t>
            </a:r>
            <a:r>
              <a:rPr sz="2000" b="1" spc="-1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  memory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memory has 4096 </a:t>
            </a:r>
            <a:r>
              <a:rPr sz="2000" b="1" spc="10" dirty="0">
                <a:latin typeface="Arial"/>
                <a:cs typeface="Arial"/>
              </a:rPr>
              <a:t>words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Arial"/>
                <a:cs typeface="Arial"/>
              </a:rPr>
              <a:t>– </a:t>
            </a:r>
            <a:r>
              <a:rPr sz="1600" b="1" spc="-5" dirty="0">
                <a:latin typeface="Arial"/>
                <a:cs typeface="Arial"/>
              </a:rPr>
              <a:t>4096 = 2</a:t>
            </a:r>
            <a:r>
              <a:rPr sz="1575" b="1" spc="-7" baseline="26455" dirty="0">
                <a:latin typeface="Arial"/>
                <a:cs typeface="Arial"/>
              </a:rPr>
              <a:t>12</a:t>
            </a:r>
            <a:r>
              <a:rPr sz="1600" b="1" spc="-5" dirty="0">
                <a:latin typeface="Arial"/>
                <a:cs typeface="Arial"/>
              </a:rPr>
              <a:t>, so it takes 12 bits to select a </a:t>
            </a:r>
            <a:r>
              <a:rPr sz="1600" b="1" spc="5" dirty="0">
                <a:latin typeface="Arial"/>
                <a:cs typeface="Arial"/>
              </a:rPr>
              <a:t>word </a:t>
            </a: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spc="1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memory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Each </a:t>
            </a:r>
            <a:r>
              <a:rPr sz="2000" b="1" spc="10" dirty="0">
                <a:latin typeface="Arial"/>
                <a:cs typeface="Arial"/>
              </a:rPr>
              <a:t>word </a:t>
            </a:r>
            <a:r>
              <a:rPr sz="2000" b="1" dirty="0">
                <a:latin typeface="Arial"/>
                <a:cs typeface="Arial"/>
              </a:rPr>
              <a:t>is 16 bits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long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4971415">
              <a:lnSpc>
                <a:spcPct val="100000"/>
              </a:lnSpc>
              <a:tabLst>
                <a:tab pos="6304915" algn="l"/>
              </a:tabLst>
            </a:pPr>
            <a:r>
              <a:rPr sz="1600" b="1" spc="-5" dirty="0">
                <a:latin typeface="Arial"/>
                <a:cs typeface="Arial"/>
              </a:rPr>
              <a:t>CPU	</a:t>
            </a:r>
            <a:r>
              <a:rPr sz="1600" b="1" spc="-20" dirty="0">
                <a:latin typeface="Arial"/>
                <a:cs typeface="Arial"/>
              </a:rPr>
              <a:t>RAM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96657" y="36908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6657" y="5961684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4095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437376" y="3783012"/>
          <a:ext cx="792480" cy="237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"/>
              </a:tblGrid>
              <a:tr h="1492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marL="27305">
                        <a:lnSpc>
                          <a:spcPts val="1185"/>
                        </a:lnSpc>
                        <a:tabLst>
                          <a:tab pos="67500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15	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8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9317" y="242061"/>
            <a:ext cx="5530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55595" algn="l"/>
              </a:tabLst>
            </a:pPr>
            <a:r>
              <a:rPr spc="-5" dirty="0"/>
              <a:t>INPU</a:t>
            </a:r>
            <a:r>
              <a:rPr spc="-15" dirty="0"/>
              <a:t>T</a:t>
            </a:r>
            <a:r>
              <a:rPr spc="-5" dirty="0"/>
              <a:t>-OU</a:t>
            </a:r>
            <a:r>
              <a:rPr spc="-20" dirty="0"/>
              <a:t>T</a:t>
            </a:r>
            <a:r>
              <a:rPr spc="-5" dirty="0"/>
              <a:t>PUT</a:t>
            </a:r>
            <a:r>
              <a:rPr dirty="0"/>
              <a:t>	</a:t>
            </a:r>
            <a:r>
              <a:rPr spc="-5" dirty="0"/>
              <a:t>INST</a:t>
            </a:r>
            <a:r>
              <a:rPr spc="-15" dirty="0"/>
              <a:t>R</a:t>
            </a:r>
            <a:r>
              <a:rPr spc="-5" dirty="0"/>
              <a:t>UC</a:t>
            </a:r>
            <a:r>
              <a:rPr spc="-15" dirty="0"/>
              <a:t>T</a:t>
            </a:r>
            <a:r>
              <a:rPr spc="-5" dirty="0"/>
              <a:t>IO</a:t>
            </a:r>
            <a:r>
              <a:rPr dirty="0"/>
              <a:t>N</a:t>
            </a:r>
            <a:r>
              <a:rPr spc="-5" dirty="0"/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4800" y="1787144"/>
            <a:ext cx="223901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7</a:t>
            </a:r>
            <a:r>
              <a:rPr sz="1800" b="1" spc="-5" dirty="0">
                <a:latin typeface="Arial"/>
                <a:cs typeface="Arial"/>
              </a:rPr>
              <a:t>IT</a:t>
            </a:r>
            <a:r>
              <a:rPr sz="1800" b="1" spc="-7" baseline="-20833" dirty="0">
                <a:latin typeface="Arial"/>
                <a:cs typeface="Arial"/>
              </a:rPr>
              <a:t>3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20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sz="1800" b="1" dirty="0">
                <a:latin typeface="Arial"/>
                <a:cs typeface="Arial"/>
              </a:rPr>
              <a:t>IR(i) = </a:t>
            </a:r>
            <a:r>
              <a:rPr sz="1800" b="1" spc="-5" dirty="0">
                <a:latin typeface="Arial"/>
                <a:cs typeface="Arial"/>
              </a:rPr>
              <a:t>B</a:t>
            </a:r>
            <a:r>
              <a:rPr sz="1800" b="1" spc="-7" baseline="-20833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dirty="0">
                <a:latin typeface="Arial"/>
                <a:cs typeface="Arial"/>
              </a:rPr>
              <a:t>i = </a:t>
            </a:r>
            <a:r>
              <a:rPr sz="1800" b="1" spc="-5" dirty="0">
                <a:latin typeface="Arial"/>
                <a:cs typeface="Arial"/>
              </a:rPr>
              <a:t>6, </a:t>
            </a:r>
            <a:r>
              <a:rPr sz="1800" b="1" dirty="0">
                <a:latin typeface="Arial"/>
                <a:cs typeface="Arial"/>
              </a:rPr>
              <a:t>…,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0125" y="2590800"/>
            <a:ext cx="7991475" cy="2038350"/>
          </a:xfrm>
          <a:custGeom>
            <a:avLst/>
            <a:gdLst/>
            <a:ahLst/>
            <a:cxnLst/>
            <a:rect l="l" t="t" r="r" b="b"/>
            <a:pathLst>
              <a:path w="7991475" h="2038350">
                <a:moveTo>
                  <a:pt x="0" y="2038350"/>
                </a:moveTo>
                <a:lnTo>
                  <a:pt x="7991475" y="2038350"/>
                </a:lnTo>
                <a:lnTo>
                  <a:pt x="7991475" y="0"/>
                </a:lnTo>
                <a:lnTo>
                  <a:pt x="0" y="0"/>
                </a:lnTo>
                <a:lnTo>
                  <a:pt x="0" y="203835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85837" y="2576512"/>
          <a:ext cx="7991475" cy="203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825500"/>
                <a:gridCol w="3679825"/>
                <a:gridCol w="2800350"/>
              </a:tblGrid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7">
                  <a:txBody>
                    <a:bodyPr/>
                    <a:lstStyle/>
                    <a:p>
                      <a:pPr marL="182245" marR="83185">
                        <a:lnSpc>
                          <a:spcPct val="97000"/>
                        </a:lnSpc>
                        <a:spcBef>
                          <a:spcPts val="38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p:  p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spc="-89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7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p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baseline="-20833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7" baseline="-20833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pB</a:t>
                      </a:r>
                      <a:r>
                        <a:rPr sz="1800" b="1" spc="-7" baseline="-20833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:  pB</a:t>
                      </a:r>
                      <a:r>
                        <a:rPr sz="1800" b="1" spc="-7" baseline="-20833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:  pB</a:t>
                      </a:r>
                      <a:r>
                        <a:rPr sz="1800" b="1" spc="-7" baseline="-20833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:  pB</a:t>
                      </a:r>
                      <a:r>
                        <a:rPr sz="1800" b="1" spc="-7" baseline="-20833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 marL="119380">
                        <a:lnSpc>
                          <a:spcPts val="2125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19380">
                        <a:lnSpc>
                          <a:spcPts val="2095"/>
                        </a:lnSpc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AC(0-7) </a:t>
                      </a:r>
                      <a:r>
                        <a:rPr sz="18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INPR,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FGI </a:t>
                      </a:r>
                      <a:r>
                        <a:rPr sz="1800" b="1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19380">
                        <a:lnSpc>
                          <a:spcPts val="21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OUTR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AC(0-7),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FGO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19380" marR="241935">
                        <a:lnSpc>
                          <a:spcPct val="969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if(FGI =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1)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then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(PC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PC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1)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if(FGO =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1)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then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(PC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PC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1)  IEN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19380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IEN </a:t>
                      </a:r>
                      <a:r>
                        <a:rPr sz="18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212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Clear SC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106045">
                        <a:lnSpc>
                          <a:spcPts val="199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INP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99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Input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char.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AC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106045">
                        <a:lnSpc>
                          <a:spcPts val="2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OUT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2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Output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char.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AC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106045">
                        <a:lnSpc>
                          <a:spcPts val="199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SKI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99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Skip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on input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flag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106045">
                        <a:lnSpc>
                          <a:spcPts val="199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SKO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99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Skip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on output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flag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106045">
                        <a:lnSpc>
                          <a:spcPts val="199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199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Interrupt enable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106045">
                        <a:lnSpc>
                          <a:spcPts val="203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IOF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ts val="203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Interrupt enable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9002" y="244221"/>
            <a:ext cx="7288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53280" algn="l"/>
              </a:tabLst>
            </a:pPr>
            <a:r>
              <a:rPr spc="-5" dirty="0"/>
              <a:t>PR</a:t>
            </a:r>
            <a:r>
              <a:rPr spc="-20" dirty="0"/>
              <a:t>O</a:t>
            </a:r>
            <a:r>
              <a:rPr spc="-5" dirty="0"/>
              <a:t>GR</a:t>
            </a:r>
            <a:r>
              <a:rPr spc="-15" dirty="0"/>
              <a:t>A</a:t>
            </a:r>
            <a:r>
              <a:rPr spc="-5" dirty="0"/>
              <a:t>M-CON</a:t>
            </a:r>
            <a:r>
              <a:rPr dirty="0"/>
              <a:t>T</a:t>
            </a:r>
            <a:r>
              <a:rPr spc="-5" dirty="0"/>
              <a:t>RO</a:t>
            </a:r>
            <a:r>
              <a:rPr spc="5" dirty="0"/>
              <a:t>L</a:t>
            </a:r>
            <a:r>
              <a:rPr spc="-5" dirty="0"/>
              <a:t>LED</a:t>
            </a:r>
            <a:r>
              <a:rPr dirty="0"/>
              <a:t>	</a:t>
            </a:r>
            <a:r>
              <a:rPr spc="-5" dirty="0"/>
              <a:t>INPU</a:t>
            </a:r>
            <a:r>
              <a:rPr spc="-15" dirty="0"/>
              <a:t>T</a:t>
            </a:r>
            <a:r>
              <a:rPr spc="-5" dirty="0"/>
              <a:t>/OUT</a:t>
            </a:r>
            <a:r>
              <a:rPr spc="-20" dirty="0"/>
              <a:t>P</a:t>
            </a:r>
            <a:r>
              <a:rPr dirty="0"/>
              <a:t>U</a:t>
            </a:r>
            <a:r>
              <a:rPr spc="-5" dirty="0"/>
              <a:t>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698" y="0"/>
            <a:ext cx="8879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486015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31	</a:t>
            </a:r>
            <a:r>
              <a:rPr sz="2100" b="1" i="1" baseline="-5952" dirty="0">
                <a:latin typeface="Arial"/>
                <a:cs typeface="Arial"/>
              </a:rPr>
              <a:t>I/O </a:t>
            </a:r>
            <a:r>
              <a:rPr sz="2100" b="1" i="1" spc="-7" baseline="-5952" dirty="0">
                <a:latin typeface="Arial"/>
                <a:cs typeface="Arial"/>
              </a:rPr>
              <a:t>and</a:t>
            </a:r>
            <a:r>
              <a:rPr sz="2100" b="1" i="1" spc="-142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Interrupt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976" y="1075690"/>
            <a:ext cx="5097780" cy="261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indent="-141605">
              <a:lnSpc>
                <a:spcPts val="2120"/>
              </a:lnSpc>
              <a:spcBef>
                <a:spcPts val="100"/>
              </a:spcBef>
              <a:buFont typeface="Arial"/>
              <a:buChar char="•"/>
              <a:tabLst>
                <a:tab pos="154940" algn="l"/>
              </a:tabLst>
            </a:pPr>
            <a:r>
              <a:rPr sz="1800" b="1" spc="-5" dirty="0">
                <a:latin typeface="Arial"/>
                <a:cs typeface="Arial"/>
              </a:rPr>
              <a:t>Program-controlled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I/O</a:t>
            </a:r>
            <a:endParaRPr sz="1800">
              <a:latin typeface="Arial"/>
              <a:cs typeface="Arial"/>
            </a:endParaRPr>
          </a:p>
          <a:p>
            <a:pPr marL="1452880" lvl="1" indent="-138430">
              <a:lnSpc>
                <a:spcPts val="2120"/>
              </a:lnSpc>
              <a:buChar char="-"/>
              <a:tabLst>
                <a:tab pos="1453515" algn="l"/>
              </a:tabLst>
            </a:pPr>
            <a:r>
              <a:rPr sz="1800" b="1" dirty="0">
                <a:latin typeface="Arial"/>
                <a:cs typeface="Arial"/>
              </a:rPr>
              <a:t>Continuous </a:t>
            </a:r>
            <a:r>
              <a:rPr sz="1800" b="1" spc="-5" dirty="0">
                <a:latin typeface="Arial"/>
                <a:cs typeface="Arial"/>
              </a:rPr>
              <a:t>CPU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involvement</a:t>
            </a:r>
            <a:endParaRPr sz="1800">
              <a:latin typeface="Arial"/>
              <a:cs typeface="Arial"/>
            </a:endParaRPr>
          </a:p>
          <a:p>
            <a:pPr marL="2075180">
              <a:lnSpc>
                <a:spcPct val="100000"/>
              </a:lnSpc>
              <a:spcBef>
                <a:spcPts val="35"/>
              </a:spcBef>
            </a:pPr>
            <a:r>
              <a:rPr sz="1800" b="1" dirty="0">
                <a:latin typeface="Arial"/>
                <a:cs typeface="Arial"/>
              </a:rPr>
              <a:t>I/O </a:t>
            </a:r>
            <a:r>
              <a:rPr sz="1800" b="1" spc="-5" dirty="0">
                <a:latin typeface="Arial"/>
                <a:cs typeface="Arial"/>
              </a:rPr>
              <a:t>takes </a:t>
            </a:r>
            <a:r>
              <a:rPr sz="1800" b="1" spc="-10" dirty="0">
                <a:latin typeface="Arial"/>
                <a:cs typeface="Arial"/>
              </a:rPr>
              <a:t>valuable </a:t>
            </a:r>
            <a:r>
              <a:rPr sz="1800" b="1" spc="-5" dirty="0">
                <a:latin typeface="Arial"/>
                <a:cs typeface="Arial"/>
              </a:rPr>
              <a:t>CPU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  <a:p>
            <a:pPr marL="1452880" lvl="1" indent="-138430">
              <a:lnSpc>
                <a:spcPct val="100000"/>
              </a:lnSpc>
              <a:spcBef>
                <a:spcPts val="50"/>
              </a:spcBef>
              <a:buChar char="-"/>
              <a:tabLst>
                <a:tab pos="1453515" algn="l"/>
              </a:tabLst>
            </a:pPr>
            <a:r>
              <a:rPr sz="1800" b="1" spc="-5" dirty="0">
                <a:latin typeface="Arial"/>
                <a:cs typeface="Arial"/>
              </a:rPr>
              <a:t>CPU </a:t>
            </a:r>
            <a:r>
              <a:rPr sz="1800" b="1" dirty="0">
                <a:latin typeface="Arial"/>
                <a:cs typeface="Arial"/>
              </a:rPr>
              <a:t>slowed </a:t>
            </a:r>
            <a:r>
              <a:rPr sz="1800" b="1" spc="10" dirty="0">
                <a:latin typeface="Arial"/>
                <a:cs typeface="Arial"/>
              </a:rPr>
              <a:t>down </a:t>
            </a:r>
            <a:r>
              <a:rPr sz="1800" b="1" dirty="0">
                <a:latin typeface="Arial"/>
                <a:cs typeface="Arial"/>
              </a:rPr>
              <a:t>to I/O</a:t>
            </a:r>
            <a:r>
              <a:rPr sz="1800" b="1" spc="-1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speed</a:t>
            </a:r>
            <a:endParaRPr sz="1800">
              <a:latin typeface="Arial"/>
              <a:cs typeface="Arial"/>
            </a:endParaRPr>
          </a:p>
          <a:p>
            <a:pPr marL="1452880" lvl="1" indent="-138430">
              <a:lnSpc>
                <a:spcPct val="100000"/>
              </a:lnSpc>
              <a:spcBef>
                <a:spcPts val="35"/>
              </a:spcBef>
              <a:buChar char="-"/>
              <a:tabLst>
                <a:tab pos="1453515" algn="l"/>
              </a:tabLst>
            </a:pPr>
            <a:r>
              <a:rPr sz="1800" b="1" dirty="0">
                <a:latin typeface="Arial"/>
                <a:cs typeface="Arial"/>
              </a:rPr>
              <a:t>Simple</a:t>
            </a:r>
            <a:endParaRPr sz="1800">
              <a:latin typeface="Arial"/>
              <a:cs typeface="Arial"/>
            </a:endParaRPr>
          </a:p>
          <a:p>
            <a:pPr marL="1452880" lvl="1" indent="-138430">
              <a:lnSpc>
                <a:spcPct val="100000"/>
              </a:lnSpc>
              <a:spcBef>
                <a:spcPts val="50"/>
              </a:spcBef>
              <a:buChar char="-"/>
              <a:tabLst>
                <a:tab pos="1453515" algn="l"/>
              </a:tabLst>
            </a:pPr>
            <a:r>
              <a:rPr sz="1800" b="1" spc="-5" dirty="0">
                <a:latin typeface="Arial"/>
                <a:cs typeface="Arial"/>
              </a:rPr>
              <a:t>Least </a:t>
            </a:r>
            <a:r>
              <a:rPr sz="1800" b="1" dirty="0">
                <a:latin typeface="Arial"/>
                <a:cs typeface="Arial"/>
              </a:rPr>
              <a:t>hardware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22987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Input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320038" y="3968622"/>
          <a:ext cx="1985645" cy="593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90"/>
                <a:gridCol w="640715"/>
                <a:gridCol w="624840"/>
              </a:tblGrid>
              <a:tr h="200660">
                <a:tc>
                  <a:txBody>
                    <a:bodyPr/>
                    <a:lstStyle/>
                    <a:p>
                      <a:pPr marL="31750">
                        <a:lnSpc>
                          <a:spcPts val="1480"/>
                        </a:lnSpc>
                      </a:pPr>
                      <a:r>
                        <a:rPr sz="1400" b="1" spc="-40" dirty="0">
                          <a:latin typeface="Arial"/>
                          <a:cs typeface="Arial"/>
                        </a:rPr>
                        <a:t>LOOP,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48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SKI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48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DEV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92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 marR="52705">
                        <a:lnSpc>
                          <a:spcPts val="1510"/>
                        </a:lnSpc>
                        <a:spcBef>
                          <a:spcPts val="7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BU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93980" marR="24130" indent="-6350">
                        <a:lnSpc>
                          <a:spcPts val="1510"/>
                        </a:lnSpc>
                        <a:spcBef>
                          <a:spcPts val="7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OOP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DEV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" marB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95603" y="4903673"/>
            <a:ext cx="776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Out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ut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318513" y="5378576"/>
          <a:ext cx="1953260" cy="77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425"/>
                <a:gridCol w="636905"/>
                <a:gridCol w="582930"/>
              </a:tblGrid>
              <a:tr h="195580">
                <a:tc>
                  <a:txBody>
                    <a:bodyPr/>
                    <a:lstStyle/>
                    <a:p>
                      <a:pPr marL="31750">
                        <a:lnSpc>
                          <a:spcPts val="1440"/>
                        </a:lnSpc>
                      </a:pPr>
                      <a:r>
                        <a:rPr sz="1400" b="1" spc="-40" dirty="0">
                          <a:latin typeface="Arial"/>
                          <a:cs typeface="Arial"/>
                        </a:rPr>
                        <a:t>LOOP,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ts val="144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LD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440"/>
                        </a:lnSpc>
                      </a:pPr>
                      <a:r>
                        <a:rPr sz="1400" b="1" spc="-65" dirty="0">
                          <a:latin typeface="Arial"/>
                          <a:cs typeface="Arial"/>
                        </a:rPr>
                        <a:t>DATA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1770">
                <a:tc>
                  <a:txBody>
                    <a:bodyPr/>
                    <a:lstStyle/>
                    <a:p>
                      <a:pPr marL="31750">
                        <a:lnSpc>
                          <a:spcPts val="1410"/>
                        </a:lnSpc>
                      </a:pPr>
                      <a:r>
                        <a:rPr sz="1400" b="1" spc="-50" dirty="0">
                          <a:latin typeface="Arial"/>
                          <a:cs typeface="Arial"/>
                        </a:rPr>
                        <a:t>LOP,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41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41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DEV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41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BU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41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LOP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9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ts val="144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4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DEV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7342" y="280873"/>
            <a:ext cx="6811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43455" algn="l"/>
                <a:tab pos="4177029" algn="l"/>
              </a:tabLst>
            </a:pPr>
            <a:r>
              <a:rPr spc="-5" dirty="0"/>
              <a:t>INT</a:t>
            </a:r>
            <a:r>
              <a:rPr spc="-20" dirty="0"/>
              <a:t>E</a:t>
            </a:r>
            <a:r>
              <a:rPr spc="-5" dirty="0"/>
              <a:t>R</a:t>
            </a:r>
            <a:r>
              <a:rPr spc="-15" dirty="0"/>
              <a:t>R</a:t>
            </a:r>
            <a:r>
              <a:rPr spc="-5" dirty="0"/>
              <a:t>U</a:t>
            </a:r>
            <a:r>
              <a:rPr spc="-20" dirty="0"/>
              <a:t>P</a:t>
            </a:r>
            <a:r>
              <a:rPr spc="-5" dirty="0"/>
              <a:t>T</a:t>
            </a:r>
            <a:r>
              <a:rPr dirty="0"/>
              <a:t>	</a:t>
            </a:r>
            <a:r>
              <a:rPr spc="-5" dirty="0"/>
              <a:t>INITIA</a:t>
            </a:r>
            <a:r>
              <a:rPr spc="-20" dirty="0"/>
              <a:t>T</a:t>
            </a:r>
            <a:r>
              <a:rPr spc="-5" dirty="0"/>
              <a:t>ED</a:t>
            </a:r>
            <a:r>
              <a:rPr dirty="0"/>
              <a:t>	</a:t>
            </a:r>
            <a:r>
              <a:rPr spc="-5" dirty="0"/>
              <a:t>IN</a:t>
            </a:r>
            <a:r>
              <a:rPr spc="-15" dirty="0"/>
              <a:t>P</a:t>
            </a:r>
            <a:r>
              <a:rPr spc="-5" dirty="0"/>
              <a:t>U</a:t>
            </a:r>
            <a:r>
              <a:rPr spc="-20" dirty="0"/>
              <a:t>T</a:t>
            </a:r>
            <a:r>
              <a:rPr spc="-5" dirty="0"/>
              <a:t>/OU</a:t>
            </a:r>
            <a:r>
              <a:rPr spc="-20" dirty="0"/>
              <a:t>T</a:t>
            </a:r>
            <a:r>
              <a:rPr spc="-5" dirty="0"/>
              <a:t>PUT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4149" y="878840"/>
            <a:ext cx="8426450" cy="443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indent="-366395">
              <a:lnSpc>
                <a:spcPct val="100000"/>
              </a:lnSpc>
              <a:spcBef>
                <a:spcPts val="100"/>
              </a:spcBef>
              <a:buChar char="-"/>
              <a:tabLst>
                <a:tab pos="366395" algn="l"/>
              </a:tabLst>
            </a:pPr>
            <a:r>
              <a:rPr sz="1800" b="1" dirty="0">
                <a:latin typeface="Arial"/>
                <a:cs typeface="Arial"/>
              </a:rPr>
              <a:t>Open </a:t>
            </a:r>
            <a:r>
              <a:rPr sz="1800" b="1" spc="-5" dirty="0">
                <a:latin typeface="Arial"/>
                <a:cs typeface="Arial"/>
              </a:rPr>
              <a:t>communication </a:t>
            </a:r>
            <a:r>
              <a:rPr sz="1800" b="1" dirty="0">
                <a:latin typeface="Arial"/>
                <a:cs typeface="Arial"/>
              </a:rPr>
              <a:t>only </a:t>
            </a:r>
            <a:r>
              <a:rPr sz="1800" b="1" spc="10" dirty="0">
                <a:latin typeface="Arial"/>
                <a:cs typeface="Arial"/>
              </a:rPr>
              <a:t>when </a:t>
            </a:r>
            <a:r>
              <a:rPr sz="1800" b="1" spc="-5" dirty="0">
                <a:latin typeface="Arial"/>
                <a:cs typeface="Arial"/>
              </a:rPr>
              <a:t>some </a:t>
            </a:r>
            <a:r>
              <a:rPr sz="1800" b="1" dirty="0">
                <a:latin typeface="Arial"/>
                <a:cs typeface="Arial"/>
              </a:rPr>
              <a:t>data has to </a:t>
            </a:r>
            <a:r>
              <a:rPr sz="1800" b="1" spc="-5" dirty="0">
                <a:latin typeface="Arial"/>
                <a:cs typeface="Arial"/>
              </a:rPr>
              <a:t>be passed </a:t>
            </a:r>
            <a:r>
              <a:rPr sz="1800" b="1" dirty="0">
                <a:latin typeface="Arial"/>
                <a:cs typeface="Arial"/>
              </a:rPr>
              <a:t>--&gt;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interrupt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1950">
              <a:latin typeface="Times New Roman"/>
              <a:cs typeface="Times New Roman"/>
            </a:endParaRPr>
          </a:p>
          <a:p>
            <a:pPr marL="366395" indent="-366395">
              <a:lnSpc>
                <a:spcPct val="100000"/>
              </a:lnSpc>
              <a:buChar char="-"/>
              <a:tabLst>
                <a:tab pos="366395" algn="l"/>
              </a:tabLst>
            </a:pPr>
            <a:r>
              <a:rPr sz="1800" b="1" dirty="0">
                <a:latin typeface="Arial"/>
                <a:cs typeface="Arial"/>
              </a:rPr>
              <a:t>The I/O </a:t>
            </a:r>
            <a:r>
              <a:rPr sz="1800" b="1" spc="-5" dirty="0">
                <a:latin typeface="Arial"/>
                <a:cs typeface="Arial"/>
              </a:rPr>
              <a:t>interface, instead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the CPU, </a:t>
            </a:r>
            <a:r>
              <a:rPr sz="1800" b="1" dirty="0">
                <a:latin typeface="Arial"/>
                <a:cs typeface="Arial"/>
              </a:rPr>
              <a:t>monitors </a:t>
            </a:r>
            <a:r>
              <a:rPr sz="1800" b="1" spc="-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I/O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device.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-"/>
            </a:pPr>
            <a:endParaRPr sz="1900">
              <a:latin typeface="Times New Roman"/>
              <a:cs typeface="Times New Roman"/>
            </a:endParaRPr>
          </a:p>
          <a:p>
            <a:pPr marL="430530" marR="296545" indent="-430530">
              <a:lnSpc>
                <a:spcPct val="102200"/>
              </a:lnSpc>
              <a:buChar char="-"/>
              <a:tabLst>
                <a:tab pos="430530" algn="l"/>
              </a:tabLst>
            </a:pPr>
            <a:r>
              <a:rPr sz="1800" b="1" dirty="0">
                <a:latin typeface="Arial"/>
                <a:cs typeface="Arial"/>
              </a:rPr>
              <a:t>When </a:t>
            </a:r>
            <a:r>
              <a:rPr sz="1800" b="1" spc="-5" dirty="0">
                <a:latin typeface="Arial"/>
                <a:cs typeface="Arial"/>
              </a:rPr>
              <a:t>the interface </a:t>
            </a:r>
            <a:r>
              <a:rPr sz="1800" b="1" dirty="0">
                <a:latin typeface="Arial"/>
                <a:cs typeface="Arial"/>
              </a:rPr>
              <a:t>founds that the I/O </a:t>
            </a:r>
            <a:r>
              <a:rPr sz="1800" b="1" spc="-10" dirty="0">
                <a:latin typeface="Arial"/>
                <a:cs typeface="Arial"/>
              </a:rPr>
              <a:t>device </a:t>
            </a:r>
            <a:r>
              <a:rPr sz="1800" b="1" spc="-5" dirty="0">
                <a:latin typeface="Arial"/>
                <a:cs typeface="Arial"/>
              </a:rPr>
              <a:t>is ready for </a:t>
            </a:r>
            <a:r>
              <a:rPr sz="1800" b="1" dirty="0">
                <a:latin typeface="Arial"/>
                <a:cs typeface="Arial"/>
              </a:rPr>
              <a:t>data </a:t>
            </a:r>
            <a:r>
              <a:rPr sz="1800" b="1" spc="-15" dirty="0">
                <a:latin typeface="Arial"/>
                <a:cs typeface="Arial"/>
              </a:rPr>
              <a:t>transfer,  </a:t>
            </a: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5" dirty="0">
                <a:latin typeface="Arial"/>
                <a:cs typeface="Arial"/>
              </a:rPr>
              <a:t>generates an interrupt request </a:t>
            </a:r>
            <a:r>
              <a:rPr sz="1800" b="1" dirty="0">
                <a:latin typeface="Arial"/>
                <a:cs typeface="Arial"/>
              </a:rPr>
              <a:t>to the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CPU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-"/>
            </a:pPr>
            <a:endParaRPr sz="1950">
              <a:latin typeface="Times New Roman"/>
              <a:cs typeface="Times New Roman"/>
            </a:endParaRPr>
          </a:p>
          <a:p>
            <a:pPr marL="429895" indent="-203200">
              <a:lnSpc>
                <a:spcPct val="100000"/>
              </a:lnSpc>
              <a:buChar char="-"/>
              <a:tabLst>
                <a:tab pos="430530" algn="l"/>
              </a:tabLst>
            </a:pPr>
            <a:r>
              <a:rPr sz="1800" b="1" dirty="0">
                <a:latin typeface="Arial"/>
                <a:cs typeface="Arial"/>
              </a:rPr>
              <a:t>Upon </a:t>
            </a:r>
            <a:r>
              <a:rPr sz="1800" b="1" spc="-5" dirty="0">
                <a:latin typeface="Arial"/>
                <a:cs typeface="Arial"/>
              </a:rPr>
              <a:t>detecting an interrupt, the CPU stops momentarily the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task</a:t>
            </a:r>
            <a:endParaRPr sz="1800">
              <a:latin typeface="Arial"/>
              <a:cs typeface="Arial"/>
            </a:endParaRPr>
          </a:p>
          <a:p>
            <a:pPr marL="988694" marR="675640">
              <a:lnSpc>
                <a:spcPts val="2210"/>
              </a:lnSpc>
              <a:spcBef>
                <a:spcPts val="65"/>
              </a:spcBef>
            </a:pP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5" dirty="0">
                <a:latin typeface="Arial"/>
                <a:cs typeface="Arial"/>
              </a:rPr>
              <a:t>is </a:t>
            </a:r>
            <a:r>
              <a:rPr sz="1800" b="1" dirty="0">
                <a:latin typeface="Arial"/>
                <a:cs typeface="Arial"/>
              </a:rPr>
              <a:t>doing, </a:t>
            </a:r>
            <a:r>
              <a:rPr sz="1800" b="1" spc="-5" dirty="0">
                <a:latin typeface="Arial"/>
                <a:cs typeface="Arial"/>
              </a:rPr>
              <a:t>branches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service </a:t>
            </a:r>
            <a:r>
              <a:rPr sz="1800" b="1" dirty="0">
                <a:latin typeface="Arial"/>
                <a:cs typeface="Arial"/>
              </a:rPr>
              <a:t>routine to </a:t>
            </a:r>
            <a:r>
              <a:rPr sz="1800" b="1" spc="-5" dirty="0">
                <a:latin typeface="Arial"/>
                <a:cs typeface="Arial"/>
              </a:rPr>
              <a:t>process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data  </a:t>
            </a:r>
            <a:r>
              <a:rPr sz="1800" b="1" spc="-15" dirty="0">
                <a:latin typeface="Arial"/>
                <a:cs typeface="Arial"/>
              </a:rPr>
              <a:t>transfer,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dirty="0">
                <a:latin typeface="Arial"/>
                <a:cs typeface="Arial"/>
              </a:rPr>
              <a:t>then </a:t>
            </a:r>
            <a:r>
              <a:rPr sz="1800" b="1" spc="-5" dirty="0">
                <a:latin typeface="Arial"/>
                <a:cs typeface="Arial"/>
              </a:rPr>
              <a:t>returns </a:t>
            </a:r>
            <a:r>
              <a:rPr sz="1800" b="1" dirty="0">
                <a:latin typeface="Arial"/>
                <a:cs typeface="Arial"/>
              </a:rPr>
              <a:t>to the </a:t>
            </a:r>
            <a:r>
              <a:rPr sz="1800" b="1" spc="-5" dirty="0">
                <a:latin typeface="Arial"/>
                <a:cs typeface="Arial"/>
              </a:rPr>
              <a:t>task </a:t>
            </a: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10" dirty="0">
                <a:latin typeface="Arial"/>
                <a:cs typeface="Arial"/>
              </a:rPr>
              <a:t>was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performing.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163195" indent="-150495">
              <a:lnSpc>
                <a:spcPct val="100000"/>
              </a:lnSpc>
              <a:buChar char="*"/>
              <a:tabLst>
                <a:tab pos="163830" algn="l"/>
              </a:tabLst>
            </a:pPr>
            <a:r>
              <a:rPr sz="1800" b="1" dirty="0">
                <a:latin typeface="Arial"/>
                <a:cs typeface="Arial"/>
              </a:rPr>
              <a:t>IEN </a:t>
            </a:r>
            <a:r>
              <a:rPr sz="1800" b="1" spc="-5" dirty="0">
                <a:latin typeface="Arial"/>
                <a:cs typeface="Arial"/>
              </a:rPr>
              <a:t>(Interrupt-enable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flip-flop)</a:t>
            </a:r>
            <a:endParaRPr sz="1800">
              <a:latin typeface="Arial"/>
              <a:cs typeface="Arial"/>
            </a:endParaRPr>
          </a:p>
          <a:p>
            <a:pPr marL="958215" lvl="1" indent="-139065">
              <a:lnSpc>
                <a:spcPct val="100000"/>
              </a:lnSpc>
              <a:spcBef>
                <a:spcPts val="1465"/>
              </a:spcBef>
              <a:buChar char="-"/>
              <a:tabLst>
                <a:tab pos="958850" algn="l"/>
              </a:tabLst>
            </a:pPr>
            <a:r>
              <a:rPr sz="1800" b="1" spc="-10" dirty="0">
                <a:latin typeface="Arial"/>
                <a:cs typeface="Arial"/>
              </a:rPr>
              <a:t>can </a:t>
            </a:r>
            <a:r>
              <a:rPr sz="1800" b="1" dirty="0">
                <a:latin typeface="Arial"/>
                <a:cs typeface="Arial"/>
              </a:rPr>
              <a:t>be </a:t>
            </a:r>
            <a:r>
              <a:rPr sz="1800" b="1" spc="-10" dirty="0">
                <a:latin typeface="Arial"/>
                <a:cs typeface="Arial"/>
              </a:rPr>
              <a:t>set </a:t>
            </a:r>
            <a:r>
              <a:rPr sz="1800" b="1" spc="-5" dirty="0">
                <a:latin typeface="Arial"/>
                <a:cs typeface="Arial"/>
              </a:rPr>
              <a:t>and cleared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instructions</a:t>
            </a:r>
            <a:endParaRPr sz="1800">
              <a:latin typeface="Arial"/>
              <a:cs typeface="Arial"/>
            </a:endParaRPr>
          </a:p>
          <a:p>
            <a:pPr marL="958215" lvl="1" indent="-139065">
              <a:lnSpc>
                <a:spcPct val="100000"/>
              </a:lnSpc>
              <a:spcBef>
                <a:spcPts val="110"/>
              </a:spcBef>
              <a:buChar char="-"/>
              <a:tabLst>
                <a:tab pos="958850" algn="l"/>
              </a:tabLst>
            </a:pPr>
            <a:r>
              <a:rPr sz="1800" b="1" spc="5" dirty="0">
                <a:latin typeface="Arial"/>
                <a:cs typeface="Arial"/>
              </a:rPr>
              <a:t>when </a:t>
            </a:r>
            <a:r>
              <a:rPr sz="1800" b="1" spc="-5" dirty="0">
                <a:latin typeface="Arial"/>
                <a:cs typeface="Arial"/>
              </a:rPr>
              <a:t>cleared, the </a:t>
            </a:r>
            <a:r>
              <a:rPr sz="1800" b="1" dirty="0">
                <a:latin typeface="Arial"/>
                <a:cs typeface="Arial"/>
              </a:rPr>
              <a:t>computer </a:t>
            </a:r>
            <a:r>
              <a:rPr sz="1800" b="1" spc="-5" dirty="0">
                <a:latin typeface="Arial"/>
                <a:cs typeface="Arial"/>
              </a:rPr>
              <a:t>cannot be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interrupted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324" y="250393"/>
            <a:ext cx="690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01900" algn="l"/>
                <a:tab pos="3449954" algn="l"/>
                <a:tab pos="5684520" algn="l"/>
              </a:tabLst>
            </a:pPr>
            <a:r>
              <a:rPr spc="-5" dirty="0"/>
              <a:t>FL</a:t>
            </a:r>
            <a:r>
              <a:rPr spc="-15" dirty="0"/>
              <a:t>O</a:t>
            </a:r>
            <a:r>
              <a:rPr spc="-5" dirty="0"/>
              <a:t>WCHART</a:t>
            </a:r>
            <a:r>
              <a:rPr dirty="0"/>
              <a:t>	</a:t>
            </a:r>
            <a:r>
              <a:rPr spc="-5" dirty="0"/>
              <a:t>FOR</a:t>
            </a:r>
            <a:r>
              <a:rPr dirty="0"/>
              <a:t>	</a:t>
            </a:r>
            <a:r>
              <a:rPr spc="-5" dirty="0"/>
              <a:t>INTE</a:t>
            </a:r>
            <a:r>
              <a:rPr spc="-15" dirty="0"/>
              <a:t>R</a:t>
            </a:r>
            <a:r>
              <a:rPr spc="-5" dirty="0"/>
              <a:t>RUPT</a:t>
            </a:r>
            <a:r>
              <a:rPr dirty="0"/>
              <a:t>	</a:t>
            </a:r>
            <a:r>
              <a:rPr spc="-5" dirty="0"/>
              <a:t>CYC</a:t>
            </a:r>
            <a:r>
              <a:rPr spc="-15" dirty="0"/>
              <a:t>L</a:t>
            </a:r>
            <a:r>
              <a:rPr spc="-5" dirty="0"/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98440" y="793495"/>
            <a:ext cx="1300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R = </a:t>
            </a:r>
            <a:r>
              <a:rPr sz="1400" b="1" spc="-5" dirty="0">
                <a:latin typeface="Arial"/>
                <a:cs typeface="Arial"/>
              </a:rPr>
              <a:t>Interrupt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f/f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802" y="4372813"/>
            <a:ext cx="7849870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51765">
              <a:lnSpc>
                <a:spcPts val="2050"/>
              </a:lnSpc>
              <a:spcBef>
                <a:spcPts val="100"/>
              </a:spcBef>
              <a:buChar char="-"/>
              <a:tabLst>
                <a:tab pos="151765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interrupt </a:t>
            </a:r>
            <a:r>
              <a:rPr sz="1800" b="1" spc="-10" dirty="0">
                <a:latin typeface="Arial"/>
                <a:cs typeface="Arial"/>
              </a:rPr>
              <a:t>cycle </a:t>
            </a:r>
            <a:r>
              <a:rPr sz="1800" b="1" dirty="0">
                <a:latin typeface="Arial"/>
                <a:cs typeface="Arial"/>
              </a:rPr>
              <a:t>is a HW </a:t>
            </a:r>
            <a:r>
              <a:rPr sz="1800" b="1" spc="-5" dirty="0">
                <a:latin typeface="Arial"/>
                <a:cs typeface="Arial"/>
              </a:rPr>
              <a:t>implementation </a:t>
            </a:r>
            <a:r>
              <a:rPr sz="1800" b="1" dirty="0">
                <a:latin typeface="Arial"/>
                <a:cs typeface="Arial"/>
              </a:rPr>
              <a:t>of 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branch</a:t>
            </a:r>
            <a:endParaRPr sz="1800">
              <a:latin typeface="Arial"/>
              <a:cs typeface="Arial"/>
            </a:endParaRPr>
          </a:p>
          <a:p>
            <a:pPr marL="774065">
              <a:lnSpc>
                <a:spcPts val="1945"/>
              </a:lnSpc>
            </a:pP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spc="-15" dirty="0">
                <a:latin typeface="Arial"/>
                <a:cs typeface="Arial"/>
              </a:rPr>
              <a:t>save </a:t>
            </a:r>
            <a:r>
              <a:rPr sz="1800" b="1" spc="-5" dirty="0">
                <a:latin typeface="Arial"/>
                <a:cs typeface="Arial"/>
              </a:rPr>
              <a:t>return address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operation.</a:t>
            </a:r>
            <a:endParaRPr sz="1800">
              <a:latin typeface="Arial"/>
              <a:cs typeface="Arial"/>
            </a:endParaRPr>
          </a:p>
          <a:p>
            <a:pPr marL="142240" marR="1367155" indent="-142240">
              <a:lnSpc>
                <a:spcPts val="1939"/>
              </a:lnSpc>
              <a:spcBef>
                <a:spcPts val="140"/>
              </a:spcBef>
              <a:buChar char="-"/>
              <a:tabLst>
                <a:tab pos="142240" algn="l"/>
              </a:tabLst>
            </a:pPr>
            <a:r>
              <a:rPr sz="1800" b="1" spc="-30" dirty="0">
                <a:latin typeface="Arial"/>
                <a:cs typeface="Arial"/>
              </a:rPr>
              <a:t>At </a:t>
            </a:r>
            <a:r>
              <a:rPr sz="1800" b="1" dirty="0">
                <a:latin typeface="Arial"/>
                <a:cs typeface="Arial"/>
              </a:rPr>
              <a:t>the beginning of the </a:t>
            </a:r>
            <a:r>
              <a:rPr sz="1800" b="1" spc="-5" dirty="0">
                <a:latin typeface="Arial"/>
                <a:cs typeface="Arial"/>
              </a:rPr>
              <a:t>next instruction </a:t>
            </a:r>
            <a:r>
              <a:rPr sz="1800" b="1" spc="-10" dirty="0">
                <a:latin typeface="Arial"/>
                <a:cs typeface="Arial"/>
              </a:rPr>
              <a:t>cycle, </a:t>
            </a:r>
            <a:r>
              <a:rPr sz="1800" b="1" spc="-5" dirty="0">
                <a:latin typeface="Arial"/>
                <a:cs typeface="Arial"/>
              </a:rPr>
              <a:t>the  instruction that is read from memory is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address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  <a:p>
            <a:pPr marL="142240" indent="-129539">
              <a:lnSpc>
                <a:spcPts val="1814"/>
              </a:lnSpc>
              <a:buChar char="-"/>
              <a:tabLst>
                <a:tab pos="142240" algn="l"/>
              </a:tabLst>
            </a:pPr>
            <a:r>
              <a:rPr sz="1800" b="1" spc="-30" dirty="0">
                <a:latin typeface="Arial"/>
                <a:cs typeface="Arial"/>
              </a:rPr>
              <a:t>At </a:t>
            </a:r>
            <a:r>
              <a:rPr sz="1800" b="1" spc="-5" dirty="0">
                <a:latin typeface="Arial"/>
                <a:cs typeface="Arial"/>
              </a:rPr>
              <a:t>memory address 1, the programmer must store a branch</a:t>
            </a:r>
            <a:r>
              <a:rPr sz="1800" b="1" spc="2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</a:t>
            </a:r>
            <a:endParaRPr sz="1800">
              <a:latin typeface="Arial"/>
              <a:cs typeface="Arial"/>
            </a:endParaRPr>
          </a:p>
          <a:p>
            <a:pPr marL="774065">
              <a:lnSpc>
                <a:spcPts val="1889"/>
              </a:lnSpc>
            </a:pPr>
            <a:r>
              <a:rPr sz="1800" b="1" dirty="0">
                <a:latin typeface="Arial"/>
                <a:cs typeface="Arial"/>
              </a:rPr>
              <a:t>that </a:t>
            </a:r>
            <a:r>
              <a:rPr sz="1800" b="1" spc="-5" dirty="0">
                <a:latin typeface="Arial"/>
                <a:cs typeface="Arial"/>
              </a:rPr>
              <a:t>sends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control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an interrupt </a:t>
            </a:r>
            <a:r>
              <a:rPr sz="1800" b="1" spc="-10" dirty="0">
                <a:latin typeface="Arial"/>
                <a:cs typeface="Arial"/>
              </a:rPr>
              <a:t>service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routine</a:t>
            </a:r>
            <a:endParaRPr sz="1800">
              <a:latin typeface="Arial"/>
              <a:cs typeface="Arial"/>
            </a:endParaRPr>
          </a:p>
          <a:p>
            <a:pPr marL="151765" marR="1887855" indent="-151765">
              <a:lnSpc>
                <a:spcPts val="1839"/>
              </a:lnSpc>
              <a:spcBef>
                <a:spcPts val="165"/>
              </a:spcBef>
              <a:buChar char="-"/>
              <a:tabLst>
                <a:tab pos="151765" algn="l"/>
                <a:tab pos="3763645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instruction that returns the </a:t>
            </a:r>
            <a:r>
              <a:rPr sz="1800" b="1" dirty="0">
                <a:latin typeface="Arial"/>
                <a:cs typeface="Arial"/>
              </a:rPr>
              <a:t>control to </a:t>
            </a:r>
            <a:r>
              <a:rPr sz="1800" b="1" spc="-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original  </a:t>
            </a:r>
            <a:r>
              <a:rPr sz="1800" b="1" spc="-5" dirty="0">
                <a:latin typeface="Arial"/>
                <a:cs typeface="Arial"/>
              </a:rPr>
              <a:t>program is 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"indirect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BUN	0"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98" y="0"/>
            <a:ext cx="88887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495540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33	</a:t>
            </a:r>
            <a:r>
              <a:rPr sz="2100" b="1" i="1" baseline="-5952" dirty="0">
                <a:latin typeface="Arial"/>
                <a:cs typeface="Arial"/>
              </a:rPr>
              <a:t>I/O </a:t>
            </a:r>
            <a:r>
              <a:rPr sz="2100" b="1" i="1" spc="-7" baseline="-5952" dirty="0">
                <a:latin typeface="Arial"/>
                <a:cs typeface="Arial"/>
              </a:rPr>
              <a:t>and</a:t>
            </a:r>
            <a:r>
              <a:rPr sz="2100" b="1" i="1" spc="-150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Interrupt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16300" y="1173225"/>
            <a:ext cx="260350" cy="161925"/>
          </a:xfrm>
          <a:custGeom>
            <a:avLst/>
            <a:gdLst/>
            <a:ahLst/>
            <a:cxnLst/>
            <a:rect l="l" t="t" r="r" b="b"/>
            <a:pathLst>
              <a:path w="260350" h="161925">
                <a:moveTo>
                  <a:pt x="260223" y="0"/>
                </a:moveTo>
                <a:lnTo>
                  <a:pt x="0" y="1617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5247" y="1347724"/>
            <a:ext cx="262255" cy="160655"/>
          </a:xfrm>
          <a:custGeom>
            <a:avLst/>
            <a:gdLst/>
            <a:ahLst/>
            <a:cxnLst/>
            <a:rect l="l" t="t" r="r" b="b"/>
            <a:pathLst>
              <a:path w="262254" h="160655">
                <a:moveTo>
                  <a:pt x="262127" y="0"/>
                </a:moveTo>
                <a:lnTo>
                  <a:pt x="0" y="160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3950" y="1173225"/>
            <a:ext cx="205104" cy="161925"/>
          </a:xfrm>
          <a:custGeom>
            <a:avLst/>
            <a:gdLst/>
            <a:ahLst/>
            <a:cxnLst/>
            <a:rect l="l" t="t" r="r" b="b"/>
            <a:pathLst>
              <a:path w="205104" h="161925">
                <a:moveTo>
                  <a:pt x="0" y="0"/>
                </a:moveTo>
                <a:lnTo>
                  <a:pt x="204597" y="1617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45002" y="1347724"/>
            <a:ext cx="203200" cy="160655"/>
          </a:xfrm>
          <a:custGeom>
            <a:avLst/>
            <a:gdLst/>
            <a:ahLst/>
            <a:cxnLst/>
            <a:rect l="l" t="t" r="r" b="b"/>
            <a:pathLst>
              <a:path w="203200" h="160655">
                <a:moveTo>
                  <a:pt x="0" y="0"/>
                </a:moveTo>
                <a:lnTo>
                  <a:pt x="202819" y="160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94608" y="1234820"/>
            <a:ext cx="1270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43451" y="1641538"/>
            <a:ext cx="1659255" cy="4972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386080" marR="83185" indent="-190500">
              <a:lnSpc>
                <a:spcPct val="71100"/>
              </a:lnSpc>
              <a:spcBef>
                <a:spcPts val="605"/>
              </a:spcBef>
            </a:pPr>
            <a:r>
              <a:rPr sz="1100" b="1" dirty="0">
                <a:latin typeface="Arial"/>
                <a:cs typeface="Arial"/>
              </a:rPr>
              <a:t>Store return</a:t>
            </a:r>
            <a:r>
              <a:rPr sz="1100" b="1" spc="-1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address  in location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424180">
              <a:lnSpc>
                <a:spcPts val="1240"/>
              </a:lnSpc>
            </a:pPr>
            <a:r>
              <a:rPr sz="1100" b="1" dirty="0">
                <a:latin typeface="Arial"/>
                <a:cs typeface="Arial"/>
              </a:rPr>
              <a:t>M[0]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Arial"/>
                <a:cs typeface="Arial"/>
              </a:rPr>
              <a:t>PC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43451" y="2508250"/>
            <a:ext cx="1659255" cy="3746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488950" marR="234950" indent="-412750">
              <a:lnSpc>
                <a:spcPts val="1250"/>
              </a:lnSpc>
              <a:spcBef>
                <a:spcPts val="525"/>
              </a:spcBef>
            </a:pPr>
            <a:r>
              <a:rPr sz="1100" b="1" spc="-5" dirty="0">
                <a:latin typeface="Arial"/>
                <a:cs typeface="Arial"/>
              </a:rPr>
              <a:t>Branch </a:t>
            </a:r>
            <a:r>
              <a:rPr sz="1100" b="1" dirty="0">
                <a:latin typeface="Arial"/>
                <a:cs typeface="Arial"/>
              </a:rPr>
              <a:t>to location</a:t>
            </a:r>
            <a:r>
              <a:rPr sz="1100" b="1" spc="-1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1  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62526" y="3252851"/>
            <a:ext cx="1143000" cy="3714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R="137160" algn="ctr">
              <a:lnSpc>
                <a:spcPts val="1370"/>
              </a:lnSpc>
              <a:spcBef>
                <a:spcPts val="125"/>
              </a:spcBef>
            </a:pPr>
            <a:r>
              <a:rPr sz="1100" b="1" dirty="0">
                <a:latin typeface="Arial"/>
                <a:cs typeface="Arial"/>
              </a:rPr>
              <a:t>IEN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1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R="40640" algn="ctr">
              <a:lnSpc>
                <a:spcPts val="1370"/>
              </a:lnSpc>
            </a:pPr>
            <a:r>
              <a:rPr sz="1100" b="1" dirty="0">
                <a:latin typeface="Arial"/>
                <a:cs typeface="Arial"/>
              </a:rPr>
              <a:t>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3909" y="1163193"/>
            <a:ext cx="16395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9925" algn="l"/>
              </a:tabLst>
            </a:pP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=1	Interrupt</a:t>
            </a:r>
            <a:r>
              <a:rPr sz="1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cycle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71852" y="1163193"/>
            <a:ext cx="15487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74775" algn="l"/>
              </a:tabLst>
            </a:pPr>
            <a:r>
              <a:rPr sz="1100" b="1" dirty="0">
                <a:latin typeface="Arial"/>
                <a:cs typeface="Arial"/>
              </a:rPr>
              <a:t>In</a:t>
            </a:r>
            <a:r>
              <a:rPr sz="1100" b="1" spc="-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truct</a:t>
            </a:r>
            <a:r>
              <a:rPr sz="1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sz="11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11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sz="11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cle	</a:t>
            </a:r>
            <a:r>
              <a:rPr sz="1650" b="1" u="heavy" baseline="25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=0</a:t>
            </a:r>
            <a:endParaRPr sz="1650" baseline="252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38350" y="1641475"/>
            <a:ext cx="1722755" cy="4381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R="67945" algn="ctr">
              <a:lnSpc>
                <a:spcPts val="1215"/>
              </a:lnSpc>
              <a:spcBef>
                <a:spcPts val="439"/>
              </a:spcBef>
            </a:pPr>
            <a:r>
              <a:rPr sz="1100" b="1" dirty="0">
                <a:latin typeface="Arial"/>
                <a:cs typeface="Arial"/>
              </a:rPr>
              <a:t>Fetch and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decode</a:t>
            </a:r>
            <a:endParaRPr sz="1100">
              <a:latin typeface="Arial"/>
              <a:cs typeface="Arial"/>
            </a:endParaRPr>
          </a:p>
          <a:p>
            <a:pPr marL="3810" algn="ctr">
              <a:lnSpc>
                <a:spcPts val="1215"/>
              </a:lnSpc>
            </a:pPr>
            <a:r>
              <a:rPr sz="1100" b="1" dirty="0">
                <a:latin typeface="Arial"/>
                <a:cs typeface="Arial"/>
              </a:rPr>
              <a:t>instructions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81351" y="2274951"/>
            <a:ext cx="261620" cy="160020"/>
          </a:xfrm>
          <a:custGeom>
            <a:avLst/>
            <a:gdLst/>
            <a:ahLst/>
            <a:cxnLst/>
            <a:rect l="l" t="t" r="r" b="b"/>
            <a:pathLst>
              <a:path w="261619" h="160019">
                <a:moveTo>
                  <a:pt x="261112" y="0"/>
                </a:moveTo>
                <a:lnTo>
                  <a:pt x="0" y="1595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1314" y="2447163"/>
            <a:ext cx="259715" cy="161290"/>
          </a:xfrm>
          <a:custGeom>
            <a:avLst/>
            <a:gdLst/>
            <a:ahLst/>
            <a:cxnLst/>
            <a:rect l="l" t="t" r="r" b="b"/>
            <a:pathLst>
              <a:path w="259714" h="161289">
                <a:moveTo>
                  <a:pt x="259461" y="0"/>
                </a:moveTo>
                <a:lnTo>
                  <a:pt x="0" y="161162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29889" y="2274951"/>
            <a:ext cx="202565" cy="160020"/>
          </a:xfrm>
          <a:custGeom>
            <a:avLst/>
            <a:gdLst/>
            <a:ahLst/>
            <a:cxnLst/>
            <a:rect l="l" t="t" r="r" b="b"/>
            <a:pathLst>
              <a:path w="202564" h="160019">
                <a:moveTo>
                  <a:pt x="0" y="0"/>
                </a:moveTo>
                <a:lnTo>
                  <a:pt x="202184" y="1595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9926" y="2447163"/>
            <a:ext cx="204470" cy="161290"/>
          </a:xfrm>
          <a:custGeom>
            <a:avLst/>
            <a:gdLst/>
            <a:ahLst/>
            <a:cxnLst/>
            <a:rect l="l" t="t" r="r" b="b"/>
            <a:pathLst>
              <a:path w="204469" h="161289">
                <a:moveTo>
                  <a:pt x="0" y="0"/>
                </a:moveTo>
                <a:lnTo>
                  <a:pt x="203962" y="16116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84423" y="2082800"/>
            <a:ext cx="76200" cy="198755"/>
          </a:xfrm>
          <a:custGeom>
            <a:avLst/>
            <a:gdLst/>
            <a:ahLst/>
            <a:cxnLst/>
            <a:rect l="l" t="t" r="r" b="b"/>
            <a:pathLst>
              <a:path w="76200" h="198755">
                <a:moveTo>
                  <a:pt x="25400" y="122174"/>
                </a:moveTo>
                <a:lnTo>
                  <a:pt x="0" y="122174"/>
                </a:lnTo>
                <a:lnTo>
                  <a:pt x="38100" y="198374"/>
                </a:lnTo>
                <a:lnTo>
                  <a:pt x="69850" y="134874"/>
                </a:lnTo>
                <a:lnTo>
                  <a:pt x="25400" y="134874"/>
                </a:lnTo>
                <a:lnTo>
                  <a:pt x="25400" y="122174"/>
                </a:lnTo>
                <a:close/>
              </a:path>
              <a:path w="76200" h="198755">
                <a:moveTo>
                  <a:pt x="50800" y="0"/>
                </a:moveTo>
                <a:lnTo>
                  <a:pt x="25400" y="0"/>
                </a:lnTo>
                <a:lnTo>
                  <a:pt x="25400" y="134874"/>
                </a:lnTo>
                <a:lnTo>
                  <a:pt x="50800" y="134874"/>
                </a:lnTo>
                <a:lnTo>
                  <a:pt x="50800" y="0"/>
                </a:lnTo>
                <a:close/>
              </a:path>
              <a:path w="76200" h="198755">
                <a:moveTo>
                  <a:pt x="76200" y="122174"/>
                </a:moveTo>
                <a:lnTo>
                  <a:pt x="50800" y="122174"/>
                </a:lnTo>
                <a:lnTo>
                  <a:pt x="50800" y="134874"/>
                </a:lnTo>
                <a:lnTo>
                  <a:pt x="69850" y="134874"/>
                </a:lnTo>
                <a:lnTo>
                  <a:pt x="76200" y="122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81351" y="2794000"/>
            <a:ext cx="261620" cy="160020"/>
          </a:xfrm>
          <a:custGeom>
            <a:avLst/>
            <a:gdLst/>
            <a:ahLst/>
            <a:cxnLst/>
            <a:rect l="l" t="t" r="r" b="b"/>
            <a:pathLst>
              <a:path w="261619" h="160019">
                <a:moveTo>
                  <a:pt x="261112" y="0"/>
                </a:moveTo>
                <a:lnTo>
                  <a:pt x="0" y="15963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1314" y="2966339"/>
            <a:ext cx="259715" cy="161290"/>
          </a:xfrm>
          <a:custGeom>
            <a:avLst/>
            <a:gdLst/>
            <a:ahLst/>
            <a:cxnLst/>
            <a:rect l="l" t="t" r="r" b="b"/>
            <a:pathLst>
              <a:path w="259714" h="161289">
                <a:moveTo>
                  <a:pt x="259461" y="0"/>
                </a:moveTo>
                <a:lnTo>
                  <a:pt x="0" y="16103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29889" y="2794000"/>
            <a:ext cx="202565" cy="160020"/>
          </a:xfrm>
          <a:custGeom>
            <a:avLst/>
            <a:gdLst/>
            <a:ahLst/>
            <a:cxnLst/>
            <a:rect l="l" t="t" r="r" b="b"/>
            <a:pathLst>
              <a:path w="202564" h="160019">
                <a:moveTo>
                  <a:pt x="0" y="0"/>
                </a:moveTo>
                <a:lnTo>
                  <a:pt x="202184" y="15963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9926" y="2966339"/>
            <a:ext cx="204470" cy="161290"/>
          </a:xfrm>
          <a:custGeom>
            <a:avLst/>
            <a:gdLst/>
            <a:ahLst/>
            <a:cxnLst/>
            <a:rect l="l" t="t" r="r" b="b"/>
            <a:pathLst>
              <a:path w="204469" h="161289">
                <a:moveTo>
                  <a:pt x="0" y="0"/>
                </a:moveTo>
                <a:lnTo>
                  <a:pt x="203962" y="16103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78073" y="2609850"/>
            <a:ext cx="76200" cy="190500"/>
          </a:xfrm>
          <a:custGeom>
            <a:avLst/>
            <a:gdLst/>
            <a:ahLst/>
            <a:cxnLst/>
            <a:rect l="l" t="t" r="r" b="b"/>
            <a:pathLst>
              <a:path w="76200" h="190500">
                <a:moveTo>
                  <a:pt x="25400" y="114300"/>
                </a:moveTo>
                <a:lnTo>
                  <a:pt x="0" y="114300"/>
                </a:lnTo>
                <a:lnTo>
                  <a:pt x="38100" y="190500"/>
                </a:lnTo>
                <a:lnTo>
                  <a:pt x="69850" y="127000"/>
                </a:lnTo>
                <a:lnTo>
                  <a:pt x="25400" y="127000"/>
                </a:lnTo>
                <a:lnTo>
                  <a:pt x="25400" y="114300"/>
                </a:lnTo>
                <a:close/>
              </a:path>
              <a:path w="76200" h="190500">
                <a:moveTo>
                  <a:pt x="50800" y="0"/>
                </a:moveTo>
                <a:lnTo>
                  <a:pt x="25400" y="0"/>
                </a:lnTo>
                <a:lnTo>
                  <a:pt x="25400" y="127000"/>
                </a:lnTo>
                <a:lnTo>
                  <a:pt x="50800" y="127000"/>
                </a:lnTo>
                <a:lnTo>
                  <a:pt x="50800" y="0"/>
                </a:lnTo>
                <a:close/>
              </a:path>
              <a:path w="76200" h="190500">
                <a:moveTo>
                  <a:pt x="76200" y="114300"/>
                </a:moveTo>
                <a:lnTo>
                  <a:pt x="50800" y="114300"/>
                </a:lnTo>
                <a:lnTo>
                  <a:pt x="50800" y="127000"/>
                </a:lnTo>
                <a:lnTo>
                  <a:pt x="69850" y="127000"/>
                </a:lnTo>
                <a:lnTo>
                  <a:pt x="7620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81351" y="3314700"/>
            <a:ext cx="261620" cy="161290"/>
          </a:xfrm>
          <a:custGeom>
            <a:avLst/>
            <a:gdLst/>
            <a:ahLst/>
            <a:cxnLst/>
            <a:rect l="l" t="t" r="r" b="b"/>
            <a:pathLst>
              <a:path w="261619" h="161289">
                <a:moveTo>
                  <a:pt x="261112" y="0"/>
                </a:moveTo>
                <a:lnTo>
                  <a:pt x="0" y="16103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01314" y="3488435"/>
            <a:ext cx="259715" cy="160020"/>
          </a:xfrm>
          <a:custGeom>
            <a:avLst/>
            <a:gdLst/>
            <a:ahLst/>
            <a:cxnLst/>
            <a:rect l="l" t="t" r="r" b="b"/>
            <a:pathLst>
              <a:path w="259714" h="160020">
                <a:moveTo>
                  <a:pt x="259461" y="0"/>
                </a:moveTo>
                <a:lnTo>
                  <a:pt x="0" y="15963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29889" y="3314700"/>
            <a:ext cx="202565" cy="161290"/>
          </a:xfrm>
          <a:custGeom>
            <a:avLst/>
            <a:gdLst/>
            <a:ahLst/>
            <a:cxnLst/>
            <a:rect l="l" t="t" r="r" b="b"/>
            <a:pathLst>
              <a:path w="202564" h="161289">
                <a:moveTo>
                  <a:pt x="0" y="0"/>
                </a:moveTo>
                <a:lnTo>
                  <a:pt x="202184" y="16103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09926" y="3488435"/>
            <a:ext cx="204470" cy="160020"/>
          </a:xfrm>
          <a:custGeom>
            <a:avLst/>
            <a:gdLst/>
            <a:ahLst/>
            <a:cxnLst/>
            <a:rect l="l" t="t" r="r" b="b"/>
            <a:pathLst>
              <a:path w="204469" h="160020">
                <a:moveTo>
                  <a:pt x="0" y="0"/>
                </a:moveTo>
                <a:lnTo>
                  <a:pt x="203962" y="15963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78073" y="3140075"/>
            <a:ext cx="76200" cy="176530"/>
          </a:xfrm>
          <a:custGeom>
            <a:avLst/>
            <a:gdLst/>
            <a:ahLst/>
            <a:cxnLst/>
            <a:rect l="l" t="t" r="r" b="b"/>
            <a:pathLst>
              <a:path w="76200" h="176529">
                <a:moveTo>
                  <a:pt x="25400" y="99949"/>
                </a:moveTo>
                <a:lnTo>
                  <a:pt x="0" y="99949"/>
                </a:lnTo>
                <a:lnTo>
                  <a:pt x="38100" y="176149"/>
                </a:lnTo>
                <a:lnTo>
                  <a:pt x="69850" y="112649"/>
                </a:lnTo>
                <a:lnTo>
                  <a:pt x="25400" y="112649"/>
                </a:lnTo>
                <a:lnTo>
                  <a:pt x="25400" y="99949"/>
                </a:lnTo>
                <a:close/>
              </a:path>
              <a:path w="76200" h="176529">
                <a:moveTo>
                  <a:pt x="50800" y="0"/>
                </a:moveTo>
                <a:lnTo>
                  <a:pt x="25400" y="0"/>
                </a:lnTo>
                <a:lnTo>
                  <a:pt x="25400" y="112649"/>
                </a:lnTo>
                <a:lnTo>
                  <a:pt x="50800" y="112649"/>
                </a:lnTo>
                <a:lnTo>
                  <a:pt x="50800" y="0"/>
                </a:lnTo>
                <a:close/>
              </a:path>
              <a:path w="76200" h="176529">
                <a:moveTo>
                  <a:pt x="76200" y="99949"/>
                </a:moveTo>
                <a:lnTo>
                  <a:pt x="50800" y="99949"/>
                </a:lnTo>
                <a:lnTo>
                  <a:pt x="50800" y="112649"/>
                </a:lnTo>
                <a:lnTo>
                  <a:pt x="69850" y="112649"/>
                </a:lnTo>
                <a:lnTo>
                  <a:pt x="76200" y="9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48533" y="3389502"/>
            <a:ext cx="3295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FGO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40000" y="3481451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1682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3898" y="3662426"/>
            <a:ext cx="97155" cy="95250"/>
          </a:xfrm>
          <a:custGeom>
            <a:avLst/>
            <a:gdLst/>
            <a:ahLst/>
            <a:cxnLst/>
            <a:rect l="l" t="t" r="r" b="b"/>
            <a:pathLst>
              <a:path w="97155" h="95250">
                <a:moveTo>
                  <a:pt x="49275" y="0"/>
                </a:moveTo>
                <a:lnTo>
                  <a:pt x="36495" y="476"/>
                </a:lnTo>
                <a:lnTo>
                  <a:pt x="24066" y="2016"/>
                </a:lnTo>
                <a:lnTo>
                  <a:pt x="11842" y="4589"/>
                </a:lnTo>
                <a:lnTo>
                  <a:pt x="0" y="8128"/>
                </a:lnTo>
                <a:lnTo>
                  <a:pt x="49275" y="95250"/>
                </a:lnTo>
                <a:lnTo>
                  <a:pt x="96900" y="7619"/>
                </a:lnTo>
                <a:lnTo>
                  <a:pt x="85387" y="4286"/>
                </a:lnTo>
                <a:lnTo>
                  <a:pt x="73564" y="1905"/>
                </a:lnTo>
                <a:lnTo>
                  <a:pt x="61503" y="476"/>
                </a:lnTo>
                <a:lnTo>
                  <a:pt x="49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48001" y="348780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20925" y="2962275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3873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92350" y="3662426"/>
            <a:ext cx="95250" cy="9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35276" y="2966973"/>
            <a:ext cx="0" cy="702310"/>
          </a:xfrm>
          <a:custGeom>
            <a:avLst/>
            <a:gdLst/>
            <a:ahLst/>
            <a:cxnLst/>
            <a:rect l="l" t="t" r="r" b="b"/>
            <a:pathLst>
              <a:path h="702310">
                <a:moveTo>
                  <a:pt x="0" y="0"/>
                </a:moveTo>
                <a:lnTo>
                  <a:pt x="0" y="7018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93900" y="2082800"/>
            <a:ext cx="96774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30400" y="4175125"/>
            <a:ext cx="98425" cy="9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30425" y="3771836"/>
            <a:ext cx="627380" cy="211454"/>
          </a:xfrm>
          <a:custGeom>
            <a:avLst/>
            <a:gdLst/>
            <a:ahLst/>
            <a:cxnLst/>
            <a:rect l="l" t="t" r="r" b="b"/>
            <a:pathLst>
              <a:path w="627380" h="211454">
                <a:moveTo>
                  <a:pt x="0" y="211137"/>
                </a:moveTo>
                <a:lnTo>
                  <a:pt x="627062" y="211137"/>
                </a:lnTo>
                <a:lnTo>
                  <a:pt x="627062" y="0"/>
                </a:lnTo>
                <a:lnTo>
                  <a:pt x="0" y="0"/>
                </a:lnTo>
                <a:lnTo>
                  <a:pt x="0" y="2111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775330" y="2317851"/>
            <a:ext cx="377190" cy="4254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100" b="1" dirty="0">
                <a:latin typeface="Arial"/>
                <a:cs typeface="Arial"/>
              </a:rPr>
              <a:t>IEN</a:t>
            </a:r>
            <a:endParaRPr sz="1100">
              <a:latin typeface="Arial"/>
              <a:cs typeface="Arial"/>
            </a:endParaRPr>
          </a:p>
          <a:p>
            <a:pPr marL="203200">
              <a:lnSpc>
                <a:spcPct val="100000"/>
              </a:lnSpc>
              <a:spcBef>
                <a:spcPts val="254"/>
              </a:spcBef>
            </a:pPr>
            <a:r>
              <a:rPr sz="1100" b="1" dirty="0">
                <a:latin typeface="Arial"/>
                <a:cs typeface="Arial"/>
              </a:rPr>
              <a:t>=1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72054" y="2785999"/>
            <a:ext cx="1866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=1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29332" y="3305301"/>
            <a:ext cx="1866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=1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66110" y="2277872"/>
            <a:ext cx="1866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latin typeface="Arial"/>
                <a:cs typeface="Arial"/>
              </a:rPr>
              <a:t>=0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94507" y="2822295"/>
            <a:ext cx="357505" cy="44195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100" b="1" dirty="0">
                <a:latin typeface="Arial"/>
                <a:cs typeface="Arial"/>
              </a:rPr>
              <a:t>FGI</a:t>
            </a:r>
            <a:endParaRPr sz="1100">
              <a:latin typeface="Arial"/>
              <a:cs typeface="Arial"/>
            </a:endParaRPr>
          </a:p>
          <a:p>
            <a:pPr marL="183515">
              <a:lnSpc>
                <a:spcPct val="100000"/>
              </a:lnSpc>
              <a:spcBef>
                <a:spcPts val="320"/>
              </a:spcBef>
            </a:pPr>
            <a:r>
              <a:rPr sz="1100" b="1" dirty="0">
                <a:latin typeface="Arial"/>
                <a:cs typeface="Arial"/>
              </a:rPr>
              <a:t>=0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83866" y="3563340"/>
            <a:ext cx="668655" cy="4178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1100" b="1" dirty="0">
                <a:latin typeface="Arial"/>
                <a:cs typeface="Arial"/>
              </a:rPr>
              <a:t>=0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b="1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1525650" y="2324100"/>
          <a:ext cx="922019" cy="1898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595"/>
                <a:gridCol w="479424"/>
              </a:tblGrid>
              <a:tr h="371475">
                <a:tc gridSpan="2">
                  <a:txBody>
                    <a:bodyPr/>
                    <a:lstStyle/>
                    <a:p>
                      <a:pPr marL="71120" marR="41275" indent="107950">
                        <a:lnSpc>
                          <a:spcPts val="1130"/>
                        </a:lnSpc>
                        <a:spcBef>
                          <a:spcPts val="22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Execute  in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truct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Symbol"/>
                          <a:cs typeface="Symbol"/>
                        </a:rPr>
                        <a:t></a:t>
                      </a:r>
                      <a:endParaRPr sz="120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2" name="object 52"/>
          <p:cNvSpPr/>
          <p:nvPr/>
        </p:nvSpPr>
        <p:spPr>
          <a:xfrm>
            <a:off x="2870200" y="4181475"/>
            <a:ext cx="96774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16301" y="3656076"/>
            <a:ext cx="0" cy="525780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0"/>
                </a:moveTo>
                <a:lnTo>
                  <a:pt x="0" y="5253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54198" y="3997325"/>
            <a:ext cx="98425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54198" y="1346200"/>
            <a:ext cx="98425" cy="281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43451" y="1641538"/>
            <a:ext cx="1659255" cy="497205"/>
          </a:xfrm>
          <a:custGeom>
            <a:avLst/>
            <a:gdLst/>
            <a:ahLst/>
            <a:cxnLst/>
            <a:rect l="l" t="t" r="r" b="b"/>
            <a:pathLst>
              <a:path w="1659254" h="497205">
                <a:moveTo>
                  <a:pt x="0" y="496887"/>
                </a:moveTo>
                <a:lnTo>
                  <a:pt x="1658874" y="496887"/>
                </a:lnTo>
                <a:lnTo>
                  <a:pt x="1658874" y="0"/>
                </a:lnTo>
                <a:lnTo>
                  <a:pt x="0" y="0"/>
                </a:lnTo>
                <a:lnTo>
                  <a:pt x="0" y="4968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70475" y="1346200"/>
            <a:ext cx="96774" cy="281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43451" y="2508250"/>
            <a:ext cx="1659255" cy="374650"/>
          </a:xfrm>
          <a:custGeom>
            <a:avLst/>
            <a:gdLst/>
            <a:ahLst/>
            <a:cxnLst/>
            <a:rect l="l" t="t" r="r" b="b"/>
            <a:pathLst>
              <a:path w="1659254" h="374650">
                <a:moveTo>
                  <a:pt x="0" y="374650"/>
                </a:moveTo>
                <a:lnTo>
                  <a:pt x="1658874" y="374650"/>
                </a:lnTo>
                <a:lnTo>
                  <a:pt x="1658874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62526" y="3252851"/>
            <a:ext cx="1143000" cy="371475"/>
          </a:xfrm>
          <a:custGeom>
            <a:avLst/>
            <a:gdLst/>
            <a:ahLst/>
            <a:cxnLst/>
            <a:rect l="l" t="t" r="r" b="b"/>
            <a:pathLst>
              <a:path w="1143000" h="371475">
                <a:moveTo>
                  <a:pt x="0" y="371475"/>
                </a:moveTo>
                <a:lnTo>
                  <a:pt x="1143000" y="371475"/>
                </a:lnTo>
                <a:lnTo>
                  <a:pt x="1143000" y="0"/>
                </a:lnTo>
                <a:lnTo>
                  <a:pt x="0" y="0"/>
                </a:lnTo>
                <a:lnTo>
                  <a:pt x="0" y="3714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67300" y="2414651"/>
            <a:ext cx="96774" cy="95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13401" y="2136775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5">
                <a:moveTo>
                  <a:pt x="0" y="0"/>
                </a:moveTo>
                <a:lnTo>
                  <a:pt x="0" y="300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67300" y="3152775"/>
            <a:ext cx="96774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13401" y="2881248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5">
                <a:moveTo>
                  <a:pt x="0" y="0"/>
                </a:moveTo>
                <a:lnTo>
                  <a:pt x="0" y="287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7300" y="4181475"/>
            <a:ext cx="96774" cy="9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13401" y="3616325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63637" y="877950"/>
            <a:ext cx="3951604" cy="3411854"/>
          </a:xfrm>
          <a:custGeom>
            <a:avLst/>
            <a:gdLst/>
            <a:ahLst/>
            <a:cxnLst/>
            <a:rect l="l" t="t" r="r" b="b"/>
            <a:pathLst>
              <a:path w="3951604" h="3411854">
                <a:moveTo>
                  <a:pt x="3951033" y="3411601"/>
                </a:moveTo>
                <a:lnTo>
                  <a:pt x="0" y="3411601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17848" y="879475"/>
            <a:ext cx="76200" cy="300355"/>
          </a:xfrm>
          <a:custGeom>
            <a:avLst/>
            <a:gdLst/>
            <a:ahLst/>
            <a:cxnLst/>
            <a:rect l="l" t="t" r="r" b="b"/>
            <a:pathLst>
              <a:path w="76200" h="300355">
                <a:moveTo>
                  <a:pt x="25400" y="223774"/>
                </a:moveTo>
                <a:lnTo>
                  <a:pt x="0" y="223774"/>
                </a:lnTo>
                <a:lnTo>
                  <a:pt x="38100" y="299974"/>
                </a:lnTo>
                <a:lnTo>
                  <a:pt x="69850" y="236474"/>
                </a:lnTo>
                <a:lnTo>
                  <a:pt x="25400" y="236474"/>
                </a:lnTo>
                <a:lnTo>
                  <a:pt x="25400" y="223774"/>
                </a:lnTo>
                <a:close/>
              </a:path>
              <a:path w="76200" h="300355">
                <a:moveTo>
                  <a:pt x="50800" y="0"/>
                </a:moveTo>
                <a:lnTo>
                  <a:pt x="25400" y="0"/>
                </a:lnTo>
                <a:lnTo>
                  <a:pt x="25400" y="236474"/>
                </a:lnTo>
                <a:lnTo>
                  <a:pt x="50800" y="236474"/>
                </a:lnTo>
                <a:lnTo>
                  <a:pt x="50800" y="0"/>
                </a:lnTo>
                <a:close/>
              </a:path>
              <a:path w="76200" h="300355">
                <a:moveTo>
                  <a:pt x="76200" y="223774"/>
                </a:moveTo>
                <a:lnTo>
                  <a:pt x="50800" y="223774"/>
                </a:lnTo>
                <a:lnTo>
                  <a:pt x="50800" y="236474"/>
                </a:lnTo>
                <a:lnTo>
                  <a:pt x="69850" y="236474"/>
                </a:lnTo>
                <a:lnTo>
                  <a:pt x="76200" y="2237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49350" y="873125"/>
            <a:ext cx="2511425" cy="0"/>
          </a:xfrm>
          <a:custGeom>
            <a:avLst/>
            <a:gdLst/>
            <a:ahLst/>
            <a:cxnLst/>
            <a:rect l="l" t="t" r="r" b="b"/>
            <a:pathLst>
              <a:path w="2511425">
                <a:moveTo>
                  <a:pt x="25114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48076" y="244157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86073" y="4181475"/>
            <a:ext cx="96900" cy="95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38525" y="2446401"/>
            <a:ext cx="0" cy="1741805"/>
          </a:xfrm>
          <a:custGeom>
            <a:avLst/>
            <a:gdLst/>
            <a:ahLst/>
            <a:cxnLst/>
            <a:rect l="l" t="t" r="r" b="b"/>
            <a:pathLst>
              <a:path h="1741804">
                <a:moveTo>
                  <a:pt x="0" y="0"/>
                </a:moveTo>
                <a:lnTo>
                  <a:pt x="0" y="17414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7808" y="323164"/>
            <a:ext cx="759523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51610" algn="l"/>
                <a:tab pos="2977515" algn="l"/>
                <a:tab pos="4798695" algn="l"/>
                <a:tab pos="5191760" algn="l"/>
              </a:tabLst>
            </a:pPr>
            <a:r>
              <a:rPr sz="2000" dirty="0"/>
              <a:t>REGISTER	TRANSFER	OPERATIONS	</a:t>
            </a:r>
            <a:r>
              <a:rPr sz="2000" spc="-5" dirty="0"/>
              <a:t>IN	</a:t>
            </a:r>
            <a:r>
              <a:rPr sz="2000" dirty="0"/>
              <a:t>INTERRUPT</a:t>
            </a:r>
            <a:r>
              <a:rPr sz="2000" spc="-60" dirty="0"/>
              <a:t> </a:t>
            </a:r>
            <a:r>
              <a:rPr sz="2000" dirty="0"/>
              <a:t>CYCLE</a:t>
            </a:r>
            <a:endParaRPr sz="200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5052" y="3554095"/>
            <a:ext cx="7147559" cy="278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ts val="2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Register </a:t>
            </a:r>
            <a:r>
              <a:rPr sz="1800" b="1" spc="-15" dirty="0">
                <a:latin typeface="Arial"/>
                <a:cs typeface="Arial"/>
              </a:rPr>
              <a:t>Transfer </a:t>
            </a:r>
            <a:r>
              <a:rPr sz="1800" b="1" spc="-5" dirty="0">
                <a:latin typeface="Arial"/>
                <a:cs typeface="Arial"/>
              </a:rPr>
              <a:t>Statements for Interrupt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Cycle</a:t>
            </a:r>
            <a:endParaRPr sz="1800">
              <a:latin typeface="Arial"/>
              <a:cs typeface="Arial"/>
            </a:endParaRPr>
          </a:p>
          <a:p>
            <a:pPr marL="774065">
              <a:lnSpc>
                <a:spcPts val="1955"/>
              </a:lnSpc>
              <a:tabLst>
                <a:tab pos="2344420" algn="l"/>
              </a:tabLst>
            </a:pP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5" dirty="0">
                <a:latin typeface="Arial"/>
                <a:cs typeface="Arial"/>
              </a:rPr>
              <a:t>R  </a:t>
            </a:r>
            <a:r>
              <a:rPr sz="1800" b="1" dirty="0">
                <a:latin typeface="Arial"/>
                <a:cs typeface="Arial"/>
              </a:rPr>
              <a:t>F/F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1	</a:t>
            </a:r>
            <a:r>
              <a:rPr sz="1800" b="1" dirty="0">
                <a:latin typeface="Arial"/>
                <a:cs typeface="Arial"/>
              </a:rPr>
              <a:t>if </a:t>
            </a:r>
            <a:r>
              <a:rPr sz="1800" b="1" spc="-5" dirty="0">
                <a:latin typeface="Arial"/>
                <a:cs typeface="Arial"/>
              </a:rPr>
              <a:t>IEN </a:t>
            </a:r>
            <a:r>
              <a:rPr sz="1800" b="1" dirty="0">
                <a:latin typeface="Arial"/>
                <a:cs typeface="Arial"/>
              </a:rPr>
              <a:t>(FGI +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315" dirty="0">
                <a:latin typeface="Arial"/>
                <a:cs typeface="Arial"/>
              </a:rPr>
              <a:t>FGO)T</a:t>
            </a:r>
            <a:r>
              <a:rPr sz="1800" b="1" spc="-472" baseline="-20833" dirty="0">
                <a:latin typeface="Arial"/>
                <a:cs typeface="Arial"/>
              </a:rPr>
              <a:t>0</a:t>
            </a:r>
            <a:r>
              <a:rPr sz="1800" b="1" spc="-315" dirty="0">
                <a:latin typeface="Symbol"/>
                <a:cs typeface="Symbol"/>
              </a:rPr>
              <a:t></a:t>
            </a:r>
            <a:r>
              <a:rPr sz="1800" b="1" spc="-315" dirty="0">
                <a:latin typeface="Arial"/>
                <a:cs typeface="Arial"/>
              </a:rPr>
              <a:t>T</a:t>
            </a:r>
            <a:r>
              <a:rPr sz="1800" b="1" spc="-472" baseline="-20833" dirty="0">
                <a:latin typeface="Arial"/>
                <a:cs typeface="Arial"/>
              </a:rPr>
              <a:t>1</a:t>
            </a:r>
            <a:r>
              <a:rPr sz="1800" b="1" spc="-315" dirty="0">
                <a:latin typeface="Symbol"/>
                <a:cs typeface="Symbol"/>
              </a:rPr>
              <a:t></a:t>
            </a:r>
            <a:r>
              <a:rPr sz="1800" b="1" spc="-315" dirty="0">
                <a:latin typeface="Arial"/>
                <a:cs typeface="Arial"/>
              </a:rPr>
              <a:t>T</a:t>
            </a:r>
            <a:r>
              <a:rPr sz="1800" b="1" spc="-472" baseline="-20833" dirty="0">
                <a:latin typeface="Arial"/>
                <a:cs typeface="Arial"/>
              </a:rPr>
              <a:t>2</a:t>
            </a:r>
            <a:r>
              <a:rPr sz="1800" b="1" spc="-315" dirty="0">
                <a:latin typeface="Symbol"/>
                <a:cs typeface="Symbol"/>
              </a:rPr>
              <a:t></a:t>
            </a:r>
            <a:endParaRPr sz="1800">
              <a:latin typeface="Symbol"/>
              <a:cs typeface="Symbol"/>
            </a:endParaRPr>
          </a:p>
          <a:p>
            <a:pPr marL="2298700">
              <a:lnSpc>
                <a:spcPts val="2120"/>
              </a:lnSpc>
              <a:tabLst>
                <a:tab pos="5594350" algn="l"/>
              </a:tabLst>
            </a:pPr>
            <a:r>
              <a:rPr sz="1800" b="1" dirty="0">
                <a:latin typeface="Symbol"/>
                <a:cs typeface="Symbol"/>
              </a:rPr>
              <a:t>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450" dirty="0">
                <a:latin typeface="Arial"/>
                <a:cs typeface="Arial"/>
              </a:rPr>
              <a:t>T</a:t>
            </a:r>
            <a:r>
              <a:rPr sz="1800" b="1" spc="-675" baseline="-20833" dirty="0">
                <a:latin typeface="Arial"/>
                <a:cs typeface="Arial"/>
              </a:rPr>
              <a:t>0</a:t>
            </a:r>
            <a:r>
              <a:rPr sz="1800" b="1" spc="-450" dirty="0">
                <a:latin typeface="Symbol"/>
                <a:cs typeface="Symbol"/>
              </a:rPr>
              <a:t></a:t>
            </a:r>
            <a:r>
              <a:rPr sz="1800" b="1" spc="-450" dirty="0">
                <a:latin typeface="Arial"/>
                <a:cs typeface="Arial"/>
              </a:rPr>
              <a:t>T</a:t>
            </a:r>
            <a:r>
              <a:rPr sz="1800" b="1" spc="-675" baseline="-20833" dirty="0">
                <a:latin typeface="Arial"/>
                <a:cs typeface="Arial"/>
              </a:rPr>
              <a:t>1</a:t>
            </a:r>
            <a:r>
              <a:rPr sz="1800" b="1" spc="-450" dirty="0">
                <a:latin typeface="Symbol"/>
                <a:cs typeface="Symbol"/>
              </a:rPr>
              <a:t></a:t>
            </a:r>
            <a:r>
              <a:rPr sz="1800" b="1" spc="-450" dirty="0">
                <a:latin typeface="Arial"/>
                <a:cs typeface="Arial"/>
              </a:rPr>
              <a:t>T</a:t>
            </a:r>
            <a:r>
              <a:rPr sz="1800" b="1" spc="-675" baseline="-20833" dirty="0">
                <a:latin typeface="Arial"/>
                <a:cs typeface="Arial"/>
              </a:rPr>
              <a:t>2</a:t>
            </a:r>
            <a:r>
              <a:rPr sz="1800" b="1" spc="-450" dirty="0">
                <a:latin typeface="Symbol"/>
                <a:cs typeface="Symbol"/>
              </a:rPr>
              <a:t></a:t>
            </a:r>
            <a:r>
              <a:rPr sz="1800" b="1" dirty="0">
                <a:latin typeface="Arial"/>
                <a:cs typeface="Arial"/>
              </a:rPr>
              <a:t>(IEN)(FGI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FGO):	R </a:t>
            </a:r>
            <a:r>
              <a:rPr sz="1800" b="1" dirty="0">
                <a:latin typeface="Symbol"/>
                <a:cs typeface="Symbol"/>
              </a:rPr>
              <a:t>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51130" indent="-138430">
              <a:lnSpc>
                <a:spcPts val="2050"/>
              </a:lnSpc>
              <a:spcBef>
                <a:spcPts val="1845"/>
              </a:spcBef>
              <a:buChar char="-"/>
              <a:tabLst>
                <a:tab pos="151765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fetch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decode phases </a:t>
            </a:r>
            <a:r>
              <a:rPr sz="1800" b="1" dirty="0">
                <a:latin typeface="Arial"/>
                <a:cs typeface="Arial"/>
              </a:rPr>
              <a:t>of the </a:t>
            </a:r>
            <a:r>
              <a:rPr sz="1800" b="1" spc="-5" dirty="0">
                <a:latin typeface="Arial"/>
                <a:cs typeface="Arial"/>
              </a:rPr>
              <a:t>instruction</a:t>
            </a:r>
            <a:r>
              <a:rPr sz="1800" b="1" spc="-10" dirty="0">
                <a:latin typeface="Arial"/>
                <a:cs typeface="Arial"/>
              </a:rPr>
              <a:t> cycle</a:t>
            </a:r>
            <a:endParaRPr sz="1800">
              <a:latin typeface="Arial"/>
              <a:cs typeface="Arial"/>
            </a:endParaRPr>
          </a:p>
          <a:p>
            <a:pPr marL="774065">
              <a:lnSpc>
                <a:spcPts val="1945"/>
              </a:lnSpc>
            </a:pPr>
            <a:r>
              <a:rPr sz="1800" b="1" spc="-5" dirty="0">
                <a:latin typeface="Arial"/>
                <a:cs typeface="Arial"/>
              </a:rPr>
              <a:t>must be </a:t>
            </a:r>
            <a:r>
              <a:rPr sz="1800" b="1" dirty="0">
                <a:latin typeface="Arial"/>
                <a:cs typeface="Arial"/>
              </a:rPr>
              <a:t>modified </a:t>
            </a:r>
            <a:r>
              <a:rPr sz="1800" b="1" spc="-5" dirty="0">
                <a:latin typeface="Wingdings"/>
                <a:cs typeface="Wingdings"/>
              </a:rPr>
              <a:t></a:t>
            </a:r>
            <a:r>
              <a:rPr sz="1800" b="1" spc="-5" dirty="0">
                <a:latin typeface="Arial"/>
                <a:cs typeface="Arial"/>
              </a:rPr>
              <a:t>Replace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baseline="-20833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, 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, T</a:t>
            </a:r>
            <a:r>
              <a:rPr sz="1800" b="1" spc="-7" baseline="-20833" dirty="0">
                <a:latin typeface="Arial"/>
                <a:cs typeface="Arial"/>
              </a:rPr>
              <a:t>2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R'T</a:t>
            </a:r>
            <a:r>
              <a:rPr sz="1800" b="1" baseline="-20833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, </a:t>
            </a:r>
            <a:r>
              <a:rPr sz="1800" b="1" spc="-5" dirty="0">
                <a:latin typeface="Arial"/>
                <a:cs typeface="Arial"/>
              </a:rPr>
              <a:t>R'T</a:t>
            </a:r>
            <a:r>
              <a:rPr sz="1800" b="1" spc="-7" baseline="-20833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R'T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  <a:p>
            <a:pPr marL="151130" indent="-138430">
              <a:lnSpc>
                <a:spcPts val="2050"/>
              </a:lnSpc>
              <a:buChar char="-"/>
              <a:tabLst>
                <a:tab pos="151765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interrupt </a:t>
            </a:r>
            <a:r>
              <a:rPr sz="1800" b="1" spc="-10" dirty="0">
                <a:latin typeface="Arial"/>
                <a:cs typeface="Arial"/>
              </a:rPr>
              <a:t>cycle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774065" marR="3284854">
              <a:lnSpc>
                <a:spcPct val="120000"/>
              </a:lnSpc>
              <a:spcBef>
                <a:spcPts val="15"/>
              </a:spcBef>
              <a:tabLst>
                <a:tab pos="1536700" algn="l"/>
                <a:tab pos="3056255" algn="l"/>
              </a:tabLst>
            </a:pPr>
            <a:r>
              <a:rPr sz="1800" b="1" spc="-5" dirty="0">
                <a:latin typeface="Arial"/>
                <a:cs typeface="Arial"/>
              </a:rPr>
              <a:t>RT</a:t>
            </a:r>
            <a:r>
              <a:rPr sz="1800" b="1" spc="-7" baseline="-20833" dirty="0">
                <a:latin typeface="Arial"/>
                <a:cs typeface="Arial"/>
              </a:rPr>
              <a:t>0</a:t>
            </a:r>
            <a:r>
              <a:rPr sz="1800" b="1" spc="-5" dirty="0">
                <a:latin typeface="Arial"/>
                <a:cs typeface="Arial"/>
              </a:rPr>
              <a:t>:	</a:t>
            </a:r>
            <a:r>
              <a:rPr sz="1800" b="1" spc="-30" dirty="0">
                <a:latin typeface="Arial"/>
                <a:cs typeface="Arial"/>
              </a:rPr>
              <a:t>AR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0, TR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PC  </a:t>
            </a:r>
            <a:r>
              <a:rPr sz="1800" b="1" spc="-5" dirty="0">
                <a:latin typeface="Arial"/>
                <a:cs typeface="Arial"/>
              </a:rPr>
              <a:t>RT</a:t>
            </a:r>
            <a:r>
              <a:rPr sz="1800" b="1" spc="-7" baseline="-20833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:	</a:t>
            </a:r>
            <a:r>
              <a:rPr sz="1800" b="1" spc="-15" dirty="0">
                <a:latin typeface="Arial"/>
                <a:cs typeface="Arial"/>
              </a:rPr>
              <a:t>M[AR]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TR,	PC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774065">
              <a:lnSpc>
                <a:spcPct val="100000"/>
              </a:lnSpc>
              <a:spcBef>
                <a:spcPts val="434"/>
              </a:spcBef>
              <a:tabLst>
                <a:tab pos="1536700" algn="l"/>
                <a:tab pos="3100705" algn="l"/>
                <a:tab pos="4151629" algn="l"/>
              </a:tabLst>
            </a:pPr>
            <a:r>
              <a:rPr sz="1800" b="1" spc="-5" dirty="0">
                <a:latin typeface="Arial"/>
                <a:cs typeface="Arial"/>
              </a:rPr>
              <a:t>RT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:	PC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PC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1,	</a:t>
            </a:r>
            <a:r>
              <a:rPr sz="1800" b="1" spc="-5" dirty="0">
                <a:latin typeface="Arial"/>
                <a:cs typeface="Arial"/>
              </a:rPr>
              <a:t>IEN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0,	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0, SC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1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7361" y="1098296"/>
            <a:ext cx="1470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After </a:t>
            </a:r>
            <a:r>
              <a:rPr sz="1200" b="1" spc="-5" dirty="0">
                <a:latin typeface="Arial"/>
                <a:cs typeface="Arial"/>
              </a:rPr>
              <a:t>interrupt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cycle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7227" y="1364996"/>
            <a:ext cx="123189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1435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7305" y="1066546"/>
            <a:ext cx="1176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Before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interrupt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1376" y="2015997"/>
            <a:ext cx="675640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>
              <a:lnSpc>
                <a:spcPts val="1295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255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200" b="1" spc="-5" dirty="0">
                <a:latin typeface="Arial"/>
                <a:cs typeface="Arial"/>
              </a:rPr>
              <a:t>PC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256</a:t>
            </a:r>
            <a:endParaRPr sz="120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  <a:spcBef>
                <a:spcPts val="200"/>
              </a:spcBef>
            </a:pPr>
            <a:r>
              <a:rPr sz="1200" b="1" spc="-20" dirty="0">
                <a:latin typeface="Arial"/>
                <a:cs typeface="Arial"/>
              </a:rPr>
              <a:t>1120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911350" y="1357375"/>
          <a:ext cx="1427480" cy="193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745"/>
                <a:gridCol w="565785"/>
                <a:gridCol w="615950"/>
              </a:tblGrid>
              <a:tr h="1758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245">
                <a:tc>
                  <a:txBody>
                    <a:bodyPr/>
                    <a:lstStyle/>
                    <a:p>
                      <a:pPr marL="76200">
                        <a:lnSpc>
                          <a:spcPts val="124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240"/>
                        </a:lnSpc>
                        <a:spcBef>
                          <a:spcPts val="9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BUN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ts val="1240"/>
                        </a:lnSpc>
                        <a:spcBef>
                          <a:spcPts val="9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04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4025" marR="337820" indent="120650">
                        <a:lnSpc>
                          <a:spcPts val="11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Main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Program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64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3040" algn="ctr">
                        <a:lnSpc>
                          <a:spcPts val="13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I/O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9235" algn="ctr">
                        <a:lnSpc>
                          <a:spcPts val="131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Program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3675">
                <a:tc>
                  <a:txBody>
                    <a:bodyPr/>
                    <a:lstStyle/>
                    <a:p>
                      <a:pPr marL="76200">
                        <a:lnSpc>
                          <a:spcPts val="1315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315"/>
                        </a:lnSpc>
                        <a:spcBef>
                          <a:spcPts val="11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BUN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1315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966209" y="1364996"/>
            <a:ext cx="49403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r">
              <a:lnSpc>
                <a:spcPts val="1435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ts val="1435"/>
              </a:lnSpc>
            </a:pPr>
            <a:r>
              <a:rPr sz="1200" b="1" spc="-5" dirty="0">
                <a:latin typeface="Arial"/>
                <a:cs typeface="Arial"/>
              </a:rPr>
              <a:t>PC </a:t>
            </a:r>
            <a:r>
              <a:rPr sz="1200" b="1" dirty="0">
                <a:latin typeface="Arial"/>
                <a:cs typeface="Arial"/>
              </a:rPr>
              <a:t>=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0633" y="831291"/>
            <a:ext cx="610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emory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2133" y="2034921"/>
            <a:ext cx="3625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algn="ctr">
              <a:lnSpc>
                <a:spcPts val="1295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255</a:t>
            </a:r>
            <a:endParaRPr sz="1200">
              <a:latin typeface="Arial"/>
              <a:cs typeface="Arial"/>
            </a:endParaRPr>
          </a:p>
          <a:p>
            <a:pPr marL="71120" algn="ctr">
              <a:lnSpc>
                <a:spcPts val="1295"/>
              </a:lnSpc>
            </a:pPr>
            <a:r>
              <a:rPr sz="1200" b="1" spc="-5" dirty="0">
                <a:latin typeface="Arial"/>
                <a:cs typeface="Arial"/>
              </a:rPr>
              <a:t>256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200" b="1" spc="-65" dirty="0">
                <a:latin typeface="Arial"/>
                <a:cs typeface="Arial"/>
              </a:rPr>
              <a:t>1</a:t>
            </a:r>
            <a:r>
              <a:rPr sz="1200" b="1" spc="-5" dirty="0">
                <a:latin typeface="Arial"/>
                <a:cs typeface="Arial"/>
              </a:rPr>
              <a:t>120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530725" y="1357375"/>
          <a:ext cx="1428750" cy="194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"/>
                <a:gridCol w="564515"/>
                <a:gridCol w="628015"/>
              </a:tblGrid>
              <a:tr h="175895">
                <a:tc gridSpan="3">
                  <a:txBody>
                    <a:bodyPr/>
                    <a:lstStyle/>
                    <a:p>
                      <a:pPr marR="36195" algn="ctr">
                        <a:lnSpc>
                          <a:spcPts val="128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256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245">
                <a:tc>
                  <a:txBody>
                    <a:bodyPr/>
                    <a:lstStyle/>
                    <a:p>
                      <a:pPr marR="8890" algn="ctr">
                        <a:lnSpc>
                          <a:spcPts val="124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240"/>
                        </a:lnSpc>
                        <a:spcBef>
                          <a:spcPts val="9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BUN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ts val="1240"/>
                        </a:lnSpc>
                        <a:spcBef>
                          <a:spcPts val="9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04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1959" marR="351155" indent="121920">
                        <a:lnSpc>
                          <a:spcPts val="11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Main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Program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64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0815" algn="ctr">
                        <a:lnSpc>
                          <a:spcPts val="13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I/O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06375" algn="ctr">
                        <a:lnSpc>
                          <a:spcPts val="131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Program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3200">
                <a:tc>
                  <a:txBody>
                    <a:bodyPr/>
                    <a:lstStyle/>
                    <a:p>
                      <a:pPr marR="8890" algn="ctr">
                        <a:lnSpc>
                          <a:spcPts val="1390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390"/>
                        </a:lnSpc>
                        <a:spcBef>
                          <a:spcPts val="11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BUN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ts val="1390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0698" y="0"/>
            <a:ext cx="88696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476490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34	</a:t>
            </a:r>
            <a:r>
              <a:rPr sz="2100" b="1" i="1" baseline="-5952" dirty="0">
                <a:latin typeface="Arial"/>
                <a:cs typeface="Arial"/>
              </a:rPr>
              <a:t>I/O </a:t>
            </a:r>
            <a:r>
              <a:rPr sz="2100" b="1" i="1" spc="-7" baseline="-5952" dirty="0">
                <a:latin typeface="Arial"/>
                <a:cs typeface="Arial"/>
              </a:rPr>
              <a:t>and</a:t>
            </a:r>
            <a:r>
              <a:rPr sz="2100" b="1" i="1" spc="-150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Interrupt</a:t>
            </a:r>
            <a:endParaRPr sz="2100" baseline="-595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1143" y="247649"/>
            <a:ext cx="6973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8810" algn="l"/>
                <a:tab pos="4198620" algn="l"/>
                <a:tab pos="4928870" algn="l"/>
              </a:tabLst>
            </a:pPr>
            <a:r>
              <a:rPr spc="-5" dirty="0"/>
              <a:t>FUR</a:t>
            </a:r>
            <a:r>
              <a:rPr spc="-15" dirty="0"/>
              <a:t>T</a:t>
            </a:r>
            <a:r>
              <a:rPr spc="-5" dirty="0"/>
              <a:t>HER</a:t>
            </a:r>
            <a:r>
              <a:rPr dirty="0"/>
              <a:t>	</a:t>
            </a:r>
            <a:r>
              <a:rPr spc="-5" dirty="0"/>
              <a:t>QUES</a:t>
            </a:r>
            <a:r>
              <a:rPr spc="-20" dirty="0"/>
              <a:t>T</a:t>
            </a:r>
            <a:r>
              <a:rPr spc="-5" dirty="0"/>
              <a:t>IONS</a:t>
            </a:r>
            <a:r>
              <a:rPr dirty="0"/>
              <a:t>	</a:t>
            </a:r>
            <a:r>
              <a:rPr spc="-5" dirty="0"/>
              <a:t>ON</a:t>
            </a:r>
            <a:r>
              <a:rPr dirty="0"/>
              <a:t>	I</a:t>
            </a:r>
            <a:r>
              <a:rPr spc="-5" dirty="0"/>
              <a:t>NT</a:t>
            </a:r>
            <a:r>
              <a:rPr spc="-15" dirty="0"/>
              <a:t>E</a:t>
            </a:r>
            <a:r>
              <a:rPr spc="-5" dirty="0"/>
              <a:t>RRUPT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4827" y="1082467"/>
            <a:ext cx="6000750" cy="47028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b="1" dirty="0">
                <a:latin typeface="Arial"/>
                <a:cs typeface="Arial"/>
              </a:rPr>
              <a:t>How can the CPU recognize the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device</a:t>
            </a:r>
            <a:endParaRPr sz="20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434"/>
              </a:spcBef>
            </a:pPr>
            <a:r>
              <a:rPr sz="2000" b="1" dirty="0">
                <a:latin typeface="Arial"/>
                <a:cs typeface="Arial"/>
              </a:rPr>
              <a:t>requesting an interrupt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219710" marR="473075" indent="-207645">
              <a:lnSpc>
                <a:spcPct val="118000"/>
              </a:lnSpc>
            </a:pPr>
            <a:r>
              <a:rPr sz="2000" b="1" dirty="0">
                <a:latin typeface="Arial"/>
                <a:cs typeface="Arial"/>
              </a:rPr>
              <a:t>Since different </a:t>
            </a:r>
            <a:r>
              <a:rPr sz="2000" b="1" spc="-5" dirty="0">
                <a:latin typeface="Arial"/>
                <a:cs typeface="Arial"/>
              </a:rPr>
              <a:t>devices </a:t>
            </a:r>
            <a:r>
              <a:rPr sz="2000" b="1" dirty="0">
                <a:latin typeface="Arial"/>
                <a:cs typeface="Arial"/>
              </a:rPr>
              <a:t>are </a:t>
            </a:r>
            <a:r>
              <a:rPr sz="2000" b="1" spc="-5" dirty="0">
                <a:latin typeface="Arial"/>
                <a:cs typeface="Arial"/>
              </a:rPr>
              <a:t>likely </a:t>
            </a:r>
            <a:r>
              <a:rPr sz="2000" b="1" dirty="0">
                <a:latin typeface="Arial"/>
                <a:cs typeface="Arial"/>
              </a:rPr>
              <a:t>to require  different interrupt </a:t>
            </a:r>
            <a:r>
              <a:rPr sz="2000" b="1" spc="-5" dirty="0">
                <a:latin typeface="Arial"/>
                <a:cs typeface="Arial"/>
              </a:rPr>
              <a:t>service </a:t>
            </a:r>
            <a:r>
              <a:rPr sz="2000" b="1" dirty="0">
                <a:latin typeface="Arial"/>
                <a:cs typeface="Arial"/>
              </a:rPr>
              <a:t>routines, </a:t>
            </a:r>
            <a:r>
              <a:rPr sz="2000" b="1" spc="-5" dirty="0">
                <a:latin typeface="Arial"/>
                <a:cs typeface="Arial"/>
              </a:rPr>
              <a:t>how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can  the CPU obtain the starting address of the  appropriate routine in each case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219710" marR="62865" indent="-207645">
              <a:lnSpc>
                <a:spcPct val="118000"/>
              </a:lnSpc>
            </a:pPr>
            <a:r>
              <a:rPr sz="2000" b="1" spc="-5" dirty="0">
                <a:latin typeface="Arial"/>
                <a:cs typeface="Arial"/>
              </a:rPr>
              <a:t>Should </a:t>
            </a:r>
            <a:r>
              <a:rPr sz="2000" b="1" dirty="0">
                <a:latin typeface="Arial"/>
                <a:cs typeface="Arial"/>
              </a:rPr>
              <a:t>any </a:t>
            </a:r>
            <a:r>
              <a:rPr sz="2000" b="1" spc="-5" dirty="0">
                <a:latin typeface="Arial"/>
                <a:cs typeface="Arial"/>
              </a:rPr>
              <a:t>device </a:t>
            </a:r>
            <a:r>
              <a:rPr sz="2000" b="1" dirty="0">
                <a:latin typeface="Arial"/>
                <a:cs typeface="Arial"/>
              </a:rPr>
              <a:t>be allowed to interrupt the  CPU </a:t>
            </a:r>
            <a:r>
              <a:rPr sz="2000" b="1" spc="5" dirty="0">
                <a:latin typeface="Arial"/>
                <a:cs typeface="Arial"/>
              </a:rPr>
              <a:t>while </a:t>
            </a:r>
            <a:r>
              <a:rPr sz="2000" b="1" dirty="0">
                <a:latin typeface="Arial"/>
                <a:cs typeface="Arial"/>
              </a:rPr>
              <a:t>another interrupt is being </a:t>
            </a:r>
            <a:r>
              <a:rPr sz="2000" b="1" spc="-5" dirty="0">
                <a:latin typeface="Arial"/>
                <a:cs typeface="Arial"/>
              </a:rPr>
              <a:t>serviced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219710" marR="5080" indent="-207645">
              <a:lnSpc>
                <a:spcPct val="1180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How </a:t>
            </a:r>
            <a:r>
              <a:rPr sz="2000" b="1" dirty="0">
                <a:latin typeface="Arial"/>
                <a:cs typeface="Arial"/>
              </a:rPr>
              <a:t>can the situation be handled </a:t>
            </a:r>
            <a:r>
              <a:rPr sz="2000" b="1" spc="10" dirty="0">
                <a:latin typeface="Arial"/>
                <a:cs typeface="Arial"/>
              </a:rPr>
              <a:t>when </a:t>
            </a:r>
            <a:r>
              <a:rPr sz="2000" b="1" spc="5" dirty="0">
                <a:latin typeface="Arial"/>
                <a:cs typeface="Arial"/>
              </a:rPr>
              <a:t>two </a:t>
            </a:r>
            <a:r>
              <a:rPr sz="2000" b="1" dirty="0">
                <a:latin typeface="Arial"/>
                <a:cs typeface="Arial"/>
              </a:rPr>
              <a:t>or  more interrupt requests occur simultaneously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" y="0"/>
            <a:ext cx="88887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495540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35	</a:t>
            </a:r>
            <a:r>
              <a:rPr sz="2100" b="1" i="1" baseline="-5952" dirty="0">
                <a:latin typeface="Arial"/>
                <a:cs typeface="Arial"/>
              </a:rPr>
              <a:t>I/O </a:t>
            </a:r>
            <a:r>
              <a:rPr sz="2100" b="1" i="1" spc="-7" baseline="-5952" dirty="0">
                <a:latin typeface="Arial"/>
                <a:cs typeface="Arial"/>
              </a:rPr>
              <a:t>and</a:t>
            </a:r>
            <a:r>
              <a:rPr sz="2100" b="1" i="1" spc="-150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Interrupt</a:t>
            </a:r>
            <a:endParaRPr sz="2100" baseline="-595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7910" y="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8" y="0"/>
            <a:ext cx="3336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 &amp;</a:t>
            </a:r>
            <a:r>
              <a:rPr sz="1400" b="1" i="1" spc="-1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9677" y="118617"/>
            <a:ext cx="6851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82495" algn="l"/>
                <a:tab pos="4414520" algn="l"/>
              </a:tabLst>
            </a:pPr>
            <a:r>
              <a:rPr sz="2800" b="1" spc="-10" dirty="0">
                <a:solidFill>
                  <a:srgbClr val="008011"/>
                </a:solidFill>
                <a:latin typeface="Arial"/>
                <a:cs typeface="Arial"/>
              </a:rPr>
              <a:t>COMPLETE	COMPUTER	DESCRIPTION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2097" y="443230"/>
            <a:ext cx="3085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8740" algn="l"/>
                <a:tab pos="1728470" algn="l"/>
              </a:tabLst>
            </a:pP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Fl</a:t>
            </a:r>
            <a:r>
              <a:rPr sz="2000" b="1" spc="-20" dirty="0">
                <a:solidFill>
                  <a:srgbClr val="008011"/>
                </a:solidFill>
                <a:latin typeface="Arial"/>
                <a:cs typeface="Arial"/>
              </a:rPr>
              <a:t>o</a:t>
            </a:r>
            <a:r>
              <a:rPr sz="2000" b="1" spc="30" dirty="0">
                <a:solidFill>
                  <a:srgbClr val="008011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cha</a:t>
            </a:r>
            <a:r>
              <a:rPr sz="2000" b="1" spc="-10" dirty="0">
                <a:solidFill>
                  <a:srgbClr val="008011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t	of	Operations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1197" y="4318"/>
            <a:ext cx="1005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63775" y="4102734"/>
            <a:ext cx="1162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=0</a:t>
            </a:r>
            <a:r>
              <a:rPr sz="14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(Re</a:t>
            </a:r>
            <a:r>
              <a:rPr sz="1400" b="1" spc="-5" dirty="0">
                <a:latin typeface="Arial"/>
                <a:cs typeface="Arial"/>
              </a:rPr>
              <a:t>gister)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3250" y="4102734"/>
            <a:ext cx="733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=1(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Indir)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6665" y="4102734"/>
            <a:ext cx="5949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=0(Dir)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2651" y="835025"/>
            <a:ext cx="1833880" cy="3270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ts val="1125"/>
              </a:lnSpc>
            </a:pPr>
            <a:r>
              <a:rPr sz="1200" b="1" spc="-5" dirty="0">
                <a:latin typeface="Arial"/>
                <a:cs typeface="Arial"/>
              </a:rPr>
              <a:t>start</a:t>
            </a:r>
            <a:endParaRPr sz="1200">
              <a:latin typeface="Arial"/>
              <a:cs typeface="Arial"/>
            </a:endParaRPr>
          </a:p>
          <a:p>
            <a:pPr marL="19050" algn="ctr">
              <a:lnSpc>
                <a:spcPts val="1370"/>
              </a:lnSpc>
            </a:pPr>
            <a:r>
              <a:rPr sz="1200" b="1" spc="-5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0, IEN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0, 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05276" y="1366900"/>
            <a:ext cx="428625" cy="339725"/>
          </a:xfrm>
          <a:custGeom>
            <a:avLst/>
            <a:gdLst/>
            <a:ahLst/>
            <a:cxnLst/>
            <a:rect l="l" t="t" r="r" b="b"/>
            <a:pathLst>
              <a:path w="428625" h="339725">
                <a:moveTo>
                  <a:pt x="0" y="169799"/>
                </a:moveTo>
                <a:lnTo>
                  <a:pt x="214249" y="0"/>
                </a:lnTo>
                <a:lnTo>
                  <a:pt x="428625" y="169799"/>
                </a:lnTo>
                <a:lnTo>
                  <a:pt x="214249" y="339725"/>
                </a:lnTo>
                <a:lnTo>
                  <a:pt x="0" y="16979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43959" y="1409141"/>
            <a:ext cx="1549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625" y="1919287"/>
            <a:ext cx="1079500" cy="21780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9065">
              <a:lnSpc>
                <a:spcPts val="1660"/>
              </a:lnSpc>
            </a:pPr>
            <a:r>
              <a:rPr sz="1400" b="1" spc="-20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9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PC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1087" y="2240026"/>
            <a:ext cx="2249805" cy="2444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latin typeface="Arial"/>
                <a:cs typeface="Arial"/>
              </a:rPr>
              <a:t>IR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M[AR], </a:t>
            </a:r>
            <a:r>
              <a:rPr sz="1400" b="1" dirty="0">
                <a:latin typeface="Arial"/>
                <a:cs typeface="Arial"/>
              </a:rPr>
              <a:t>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4080" y="2017902"/>
            <a:ext cx="313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’T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20592" y="2120011"/>
            <a:ext cx="9207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1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9012" y="2674873"/>
            <a:ext cx="2540000" cy="41592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R="2540" algn="ctr">
              <a:lnSpc>
                <a:spcPts val="1595"/>
              </a:lnSpc>
              <a:spcBef>
                <a:spcPts val="65"/>
              </a:spcBef>
            </a:pPr>
            <a:r>
              <a:rPr sz="1400" b="1" spc="-20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IR(0~11), </a:t>
            </a:r>
            <a:r>
              <a:rPr sz="1400" b="1" dirty="0">
                <a:latin typeface="Arial"/>
                <a:cs typeface="Arial"/>
              </a:rPr>
              <a:t>I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IR(15)</a:t>
            </a:r>
            <a:endParaRPr sz="1400">
              <a:latin typeface="Arial"/>
              <a:cs typeface="Arial"/>
            </a:endParaRPr>
          </a:p>
          <a:p>
            <a:pPr marR="1270" algn="ctr">
              <a:lnSpc>
                <a:spcPts val="1595"/>
              </a:lnSpc>
            </a:pPr>
            <a:r>
              <a:rPr sz="1400" b="1" spc="5" dirty="0">
                <a:latin typeface="Arial"/>
                <a:cs typeface="Arial"/>
              </a:rPr>
              <a:t>D</a:t>
            </a:r>
            <a:r>
              <a:rPr sz="1350" b="1" spc="7" baseline="-21604" dirty="0">
                <a:latin typeface="Arial"/>
                <a:cs typeface="Arial"/>
              </a:rPr>
              <a:t>0</a:t>
            </a:r>
            <a:r>
              <a:rPr sz="1400" b="1" spc="5" dirty="0">
                <a:latin typeface="Arial"/>
                <a:cs typeface="Arial"/>
              </a:rPr>
              <a:t>...D</a:t>
            </a:r>
            <a:r>
              <a:rPr sz="1350" b="1" spc="7" baseline="-21604" dirty="0">
                <a:latin typeface="Arial"/>
                <a:cs typeface="Arial"/>
              </a:rPr>
              <a:t>7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Decode IR(12 </a:t>
            </a:r>
            <a:r>
              <a:rPr sz="1400" b="1" dirty="0">
                <a:latin typeface="Arial"/>
                <a:cs typeface="Arial"/>
              </a:rPr>
              <a:t>~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14)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1482" y="2464054"/>
            <a:ext cx="378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’</a:t>
            </a:r>
            <a:r>
              <a:rPr sz="1400" b="1" spc="-5" dirty="0">
                <a:latin typeface="Arial"/>
                <a:cs typeface="Arial"/>
              </a:rPr>
              <a:t>T</a:t>
            </a:r>
            <a:r>
              <a:rPr sz="1350" b="1" spc="22" baseline="-21604" dirty="0">
                <a:latin typeface="Arial"/>
                <a:cs typeface="Arial"/>
              </a:rPr>
              <a:t>2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26051" y="1919351"/>
            <a:ext cx="1605280" cy="1968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ts val="1550"/>
              </a:lnSpc>
            </a:pPr>
            <a:r>
              <a:rPr sz="1400" b="1" spc="-20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0, </a:t>
            </a:r>
            <a:r>
              <a:rPr sz="1400" b="1" spc="-5" dirty="0">
                <a:latin typeface="Arial"/>
                <a:cs typeface="Arial"/>
              </a:rPr>
              <a:t>TR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PC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00115" y="1658874"/>
            <a:ext cx="328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RT</a:t>
            </a:r>
            <a:r>
              <a:rPr sz="1350" b="1" spc="22" baseline="-21604" dirty="0">
                <a:latin typeface="Arial"/>
                <a:cs typeface="Arial"/>
              </a:rPr>
              <a:t>0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46676" y="2262187"/>
            <a:ext cx="2125980" cy="24320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55"/>
              </a:spcBef>
            </a:pPr>
            <a:r>
              <a:rPr sz="1400" b="1" spc="-10" dirty="0">
                <a:latin typeface="Arial"/>
                <a:cs typeface="Arial"/>
              </a:rPr>
              <a:t>M[AR]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TR, </a:t>
            </a:r>
            <a:r>
              <a:rPr sz="1400" b="1" dirty="0">
                <a:latin typeface="Arial"/>
                <a:cs typeface="Arial"/>
              </a:rPr>
              <a:t>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85890" y="2019426"/>
            <a:ext cx="261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22109" y="2121535"/>
            <a:ext cx="9207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b="1" spc="15" dirty="0"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46676" y="2706687"/>
            <a:ext cx="2125980" cy="3733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42545" algn="ctr">
              <a:lnSpc>
                <a:spcPts val="1500"/>
              </a:lnSpc>
            </a:pPr>
            <a:r>
              <a:rPr sz="1400" b="1" dirty="0">
                <a:latin typeface="Arial"/>
                <a:cs typeface="Arial"/>
              </a:rPr>
              <a:t>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+ 1, IEN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R="44450" algn="ctr">
              <a:lnSpc>
                <a:spcPts val="1435"/>
              </a:lnSpc>
            </a:pPr>
            <a:r>
              <a:rPr sz="1400" b="1" dirty="0">
                <a:latin typeface="Arial"/>
                <a:cs typeface="Arial"/>
              </a:rPr>
              <a:t>R </a:t>
            </a:r>
            <a:r>
              <a:rPr sz="1200" b="1" dirty="0">
                <a:latin typeface="Symbol"/>
                <a:cs typeface="Symbol"/>
              </a:rPr>
              <a:t>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0, SC </a:t>
            </a:r>
            <a:r>
              <a:rPr sz="1200" b="1" dirty="0">
                <a:latin typeface="Symbol"/>
                <a:cs typeface="Symbol"/>
              </a:rPr>
              <a:t></a:t>
            </a:r>
            <a:r>
              <a:rPr sz="1200" b="1" spc="1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63614" y="2467101"/>
            <a:ext cx="328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RT</a:t>
            </a:r>
            <a:r>
              <a:rPr sz="1350" b="1" spc="22" baseline="-21604" dirty="0">
                <a:latin typeface="Arial"/>
                <a:cs typeface="Arial"/>
              </a:rPr>
              <a:t>2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19500" y="3462401"/>
            <a:ext cx="527050" cy="352425"/>
          </a:xfrm>
          <a:custGeom>
            <a:avLst/>
            <a:gdLst/>
            <a:ahLst/>
            <a:cxnLst/>
            <a:rect l="l" t="t" r="r" b="b"/>
            <a:pathLst>
              <a:path w="527050" h="352425">
                <a:moveTo>
                  <a:pt x="0" y="176149"/>
                </a:moveTo>
                <a:lnTo>
                  <a:pt x="263525" y="0"/>
                </a:lnTo>
                <a:lnTo>
                  <a:pt x="527050" y="176149"/>
                </a:lnTo>
                <a:lnTo>
                  <a:pt x="263525" y="352425"/>
                </a:lnTo>
                <a:lnTo>
                  <a:pt x="0" y="17614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91458" y="3502533"/>
            <a:ext cx="2197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22" baseline="-21604" dirty="0">
                <a:latin typeface="Arial"/>
                <a:cs typeface="Arial"/>
              </a:rPr>
              <a:t>7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63801" y="4219575"/>
            <a:ext cx="316230" cy="247650"/>
          </a:xfrm>
          <a:custGeom>
            <a:avLst/>
            <a:gdLst/>
            <a:ahLst/>
            <a:cxnLst/>
            <a:rect l="l" t="t" r="r" b="b"/>
            <a:pathLst>
              <a:path w="316230" h="247650">
                <a:moveTo>
                  <a:pt x="0" y="123825"/>
                </a:moveTo>
                <a:lnTo>
                  <a:pt x="157861" y="0"/>
                </a:lnTo>
                <a:lnTo>
                  <a:pt x="315849" y="123825"/>
                </a:lnTo>
                <a:lnTo>
                  <a:pt x="157861" y="247650"/>
                </a:lnTo>
                <a:lnTo>
                  <a:pt x="0" y="1238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71727" y="4102430"/>
            <a:ext cx="7880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=1 (I/O)</a:t>
            </a:r>
            <a:r>
              <a:rPr sz="1400" b="1" spc="335" dirty="0">
                <a:latin typeface="Arial"/>
                <a:cs typeface="Arial"/>
              </a:rPr>
              <a:t> </a:t>
            </a:r>
            <a:r>
              <a:rPr sz="2100" b="1" baseline="-39682" dirty="0">
                <a:latin typeface="Arial"/>
                <a:cs typeface="Arial"/>
              </a:rPr>
              <a:t>I</a:t>
            </a:r>
            <a:endParaRPr sz="2100" baseline="-39682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00751" y="4230623"/>
            <a:ext cx="316230" cy="247650"/>
          </a:xfrm>
          <a:custGeom>
            <a:avLst/>
            <a:gdLst/>
            <a:ahLst/>
            <a:cxnLst/>
            <a:rect l="l" t="t" r="r" b="b"/>
            <a:pathLst>
              <a:path w="316229" h="247650">
                <a:moveTo>
                  <a:pt x="0" y="123825"/>
                </a:moveTo>
                <a:lnTo>
                  <a:pt x="157861" y="0"/>
                </a:lnTo>
                <a:lnTo>
                  <a:pt x="315849" y="123825"/>
                </a:lnTo>
                <a:lnTo>
                  <a:pt x="157861" y="247650"/>
                </a:lnTo>
                <a:lnTo>
                  <a:pt x="0" y="1238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30036" y="4239259"/>
            <a:ext cx="75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4862" y="5068887"/>
            <a:ext cx="1000125" cy="636905"/>
          </a:xfrm>
          <a:custGeom>
            <a:avLst/>
            <a:gdLst/>
            <a:ahLst/>
            <a:cxnLst/>
            <a:rect l="l" t="t" r="r" b="b"/>
            <a:pathLst>
              <a:path w="1000125" h="636904">
                <a:moveTo>
                  <a:pt x="0" y="636587"/>
                </a:moveTo>
                <a:lnTo>
                  <a:pt x="1000125" y="636587"/>
                </a:lnTo>
                <a:lnTo>
                  <a:pt x="1000125" y="0"/>
                </a:lnTo>
                <a:lnTo>
                  <a:pt x="0" y="0"/>
                </a:lnTo>
                <a:lnTo>
                  <a:pt x="0" y="63658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61136" y="5066538"/>
            <a:ext cx="708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Exec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3788" y="5258561"/>
            <a:ext cx="94551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0"/>
              </a:spcBef>
            </a:pPr>
            <a:r>
              <a:rPr sz="1400" b="1" spc="5" dirty="0">
                <a:latin typeface="Arial"/>
                <a:cs typeface="Arial"/>
              </a:rPr>
              <a:t>I/O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95"/>
              </a:lnSpc>
            </a:pPr>
            <a:r>
              <a:rPr sz="1400" b="1" spc="-5" dirty="0">
                <a:latin typeface="Arial"/>
                <a:cs typeface="Arial"/>
              </a:rPr>
              <a:t>Instruction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70201" y="5068887"/>
            <a:ext cx="1040130" cy="6369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68910" marR="180340" algn="ctr">
              <a:lnSpc>
                <a:spcPts val="1510"/>
              </a:lnSpc>
              <a:spcBef>
                <a:spcPts val="190"/>
              </a:spcBef>
            </a:pPr>
            <a:r>
              <a:rPr sz="1400" b="1" dirty="0">
                <a:latin typeface="Arial"/>
                <a:cs typeface="Arial"/>
              </a:rPr>
              <a:t>Exec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te  </a:t>
            </a:r>
            <a:r>
              <a:rPr sz="1400" b="1" spc="-5" dirty="0">
                <a:latin typeface="Arial"/>
                <a:cs typeface="Arial"/>
              </a:rPr>
              <a:t>RR</a:t>
            </a:r>
            <a:endParaRPr sz="1400">
              <a:latin typeface="Arial"/>
              <a:cs typeface="Arial"/>
            </a:endParaRPr>
          </a:p>
          <a:p>
            <a:pPr marR="9525" algn="ctr">
              <a:lnSpc>
                <a:spcPts val="1490"/>
              </a:lnSpc>
            </a:pPr>
            <a:r>
              <a:rPr sz="1400" b="1" spc="-5" dirty="0">
                <a:latin typeface="Arial"/>
                <a:cs typeface="Arial"/>
              </a:rPr>
              <a:t>Instruction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02150" y="5080000"/>
            <a:ext cx="1117600" cy="2159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530"/>
              </a:lnSpc>
            </a:pPr>
            <a:r>
              <a:rPr sz="1400" b="1" spc="-20" dirty="0">
                <a:latin typeface="Arial"/>
                <a:cs typeface="Arial"/>
              </a:rPr>
              <a:t>AR </a:t>
            </a:r>
            <a:r>
              <a:rPr sz="1400" b="1" spc="-5" dirty="0">
                <a:latin typeface="Arial"/>
                <a:cs typeface="Arial"/>
              </a:rPr>
              <a:t>&lt;-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M[AR]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26176" y="5091112"/>
            <a:ext cx="1052830" cy="1955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5"/>
              </a:lnSpc>
            </a:pPr>
            <a:r>
              <a:rPr sz="1400" b="1" spc="-5" dirty="0">
                <a:latin typeface="Arial"/>
                <a:cs typeface="Arial"/>
              </a:rPr>
              <a:t>Idle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6952" y="4837938"/>
            <a:ext cx="4438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7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22" baseline="-21604" dirty="0">
                <a:latin typeface="Arial"/>
                <a:cs typeface="Arial"/>
              </a:rPr>
              <a:t>3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94202" y="4837938"/>
            <a:ext cx="494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7</a:t>
            </a:r>
            <a:r>
              <a:rPr sz="1400" b="1" spc="5" dirty="0">
                <a:latin typeface="Arial"/>
                <a:cs typeface="Arial"/>
              </a:rPr>
              <a:t>I’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22" baseline="-21604" dirty="0">
                <a:latin typeface="Arial"/>
                <a:cs typeface="Arial"/>
              </a:rPr>
              <a:t>3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33061" y="4847335"/>
            <a:ext cx="5270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7</a:t>
            </a:r>
            <a:r>
              <a:rPr sz="1400" b="1" dirty="0">
                <a:latin typeface="Arial"/>
                <a:cs typeface="Arial"/>
              </a:rPr>
              <a:t>’I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95771" y="4847335"/>
            <a:ext cx="577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7</a:t>
            </a:r>
            <a:r>
              <a:rPr sz="1400" b="1" dirty="0">
                <a:latin typeface="Arial"/>
                <a:cs typeface="Arial"/>
              </a:rPr>
              <a:t>’I’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49825" y="5638800"/>
            <a:ext cx="1577975" cy="4857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306070" marR="275590" indent="-68580">
              <a:lnSpc>
                <a:spcPts val="1510"/>
              </a:lnSpc>
              <a:spcBef>
                <a:spcPts val="415"/>
              </a:spcBef>
            </a:pPr>
            <a:r>
              <a:rPr sz="1400" b="1" dirty="0">
                <a:latin typeface="Arial"/>
                <a:cs typeface="Arial"/>
              </a:rPr>
              <a:t>Execute </a:t>
            </a:r>
            <a:r>
              <a:rPr sz="1400" b="1" spc="10" dirty="0">
                <a:latin typeface="Arial"/>
                <a:cs typeface="Arial"/>
              </a:rPr>
              <a:t>MR  </a:t>
            </a:r>
            <a:r>
              <a:rPr sz="1400" b="1" spc="-5" dirty="0">
                <a:latin typeface="Arial"/>
                <a:cs typeface="Arial"/>
              </a:rPr>
              <a:t>Instruction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779773" y="1173099"/>
            <a:ext cx="76200" cy="19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41550" y="1544574"/>
            <a:ext cx="76200" cy="354330"/>
          </a:xfrm>
          <a:custGeom>
            <a:avLst/>
            <a:gdLst/>
            <a:ahLst/>
            <a:cxnLst/>
            <a:rect l="l" t="t" r="r" b="b"/>
            <a:pathLst>
              <a:path w="76200" h="354330">
                <a:moveTo>
                  <a:pt x="25400" y="277875"/>
                </a:moveTo>
                <a:lnTo>
                  <a:pt x="0" y="277875"/>
                </a:lnTo>
                <a:lnTo>
                  <a:pt x="38100" y="354075"/>
                </a:lnTo>
                <a:lnTo>
                  <a:pt x="69850" y="290575"/>
                </a:lnTo>
                <a:lnTo>
                  <a:pt x="25400" y="290575"/>
                </a:lnTo>
                <a:lnTo>
                  <a:pt x="25400" y="277875"/>
                </a:lnTo>
                <a:close/>
              </a:path>
              <a:path w="76200" h="354330">
                <a:moveTo>
                  <a:pt x="50800" y="0"/>
                </a:moveTo>
                <a:lnTo>
                  <a:pt x="25400" y="0"/>
                </a:lnTo>
                <a:lnTo>
                  <a:pt x="25400" y="290575"/>
                </a:lnTo>
                <a:lnTo>
                  <a:pt x="50800" y="290575"/>
                </a:lnTo>
                <a:lnTo>
                  <a:pt x="50800" y="0"/>
                </a:lnTo>
                <a:close/>
              </a:path>
              <a:path w="76200" h="354330">
                <a:moveTo>
                  <a:pt x="76200" y="277875"/>
                </a:moveTo>
                <a:lnTo>
                  <a:pt x="50800" y="277875"/>
                </a:lnTo>
                <a:lnTo>
                  <a:pt x="50800" y="290575"/>
                </a:lnTo>
                <a:lnTo>
                  <a:pt x="69850" y="290575"/>
                </a:lnTo>
                <a:lnTo>
                  <a:pt x="76200" y="277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76875" y="1524000"/>
            <a:ext cx="76200" cy="395605"/>
          </a:xfrm>
          <a:custGeom>
            <a:avLst/>
            <a:gdLst/>
            <a:ahLst/>
            <a:cxnLst/>
            <a:rect l="l" t="t" r="r" b="b"/>
            <a:pathLst>
              <a:path w="76200" h="395605">
                <a:moveTo>
                  <a:pt x="25400" y="319024"/>
                </a:moveTo>
                <a:lnTo>
                  <a:pt x="0" y="319024"/>
                </a:lnTo>
                <a:lnTo>
                  <a:pt x="38100" y="395224"/>
                </a:lnTo>
                <a:lnTo>
                  <a:pt x="69850" y="331724"/>
                </a:lnTo>
                <a:lnTo>
                  <a:pt x="25400" y="331724"/>
                </a:lnTo>
                <a:lnTo>
                  <a:pt x="25400" y="319024"/>
                </a:lnTo>
                <a:close/>
              </a:path>
              <a:path w="76200" h="395605">
                <a:moveTo>
                  <a:pt x="50800" y="0"/>
                </a:moveTo>
                <a:lnTo>
                  <a:pt x="25400" y="0"/>
                </a:lnTo>
                <a:lnTo>
                  <a:pt x="25400" y="331724"/>
                </a:lnTo>
                <a:lnTo>
                  <a:pt x="50800" y="331724"/>
                </a:lnTo>
                <a:lnTo>
                  <a:pt x="50800" y="0"/>
                </a:lnTo>
                <a:close/>
              </a:path>
              <a:path w="76200" h="395605">
                <a:moveTo>
                  <a:pt x="76200" y="319024"/>
                </a:moveTo>
                <a:lnTo>
                  <a:pt x="50800" y="319024"/>
                </a:lnTo>
                <a:lnTo>
                  <a:pt x="50800" y="331724"/>
                </a:lnTo>
                <a:lnTo>
                  <a:pt x="69850" y="331724"/>
                </a:lnTo>
                <a:lnTo>
                  <a:pt x="76200" y="319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65426" y="2147951"/>
            <a:ext cx="0" cy="71755"/>
          </a:xfrm>
          <a:custGeom>
            <a:avLst/>
            <a:gdLst/>
            <a:ahLst/>
            <a:cxnLst/>
            <a:rect l="l" t="t" r="r" b="b"/>
            <a:pathLst>
              <a:path h="71755">
                <a:moveTo>
                  <a:pt x="0" y="0"/>
                </a:moveTo>
                <a:lnTo>
                  <a:pt x="0" y="713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65426" y="2487676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14975" y="212725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8625" y="2508250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3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5426" y="3093973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59076" y="3182873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59148" y="3194050"/>
            <a:ext cx="76200" cy="279400"/>
          </a:xfrm>
          <a:custGeom>
            <a:avLst/>
            <a:gdLst/>
            <a:ahLst/>
            <a:cxnLst/>
            <a:rect l="l" t="t" r="r" b="b"/>
            <a:pathLst>
              <a:path w="76200" h="279400">
                <a:moveTo>
                  <a:pt x="25400" y="203200"/>
                </a:moveTo>
                <a:lnTo>
                  <a:pt x="0" y="203200"/>
                </a:lnTo>
                <a:lnTo>
                  <a:pt x="38100" y="279400"/>
                </a:lnTo>
                <a:lnTo>
                  <a:pt x="69850" y="215900"/>
                </a:lnTo>
                <a:lnTo>
                  <a:pt x="25400" y="215900"/>
                </a:lnTo>
                <a:lnTo>
                  <a:pt x="25400" y="203200"/>
                </a:lnTo>
                <a:close/>
              </a:path>
              <a:path w="76200" h="279400">
                <a:moveTo>
                  <a:pt x="50800" y="0"/>
                </a:moveTo>
                <a:lnTo>
                  <a:pt x="25400" y="0"/>
                </a:lnTo>
                <a:lnTo>
                  <a:pt x="25400" y="215900"/>
                </a:lnTo>
                <a:lnTo>
                  <a:pt x="50800" y="215900"/>
                </a:lnTo>
                <a:lnTo>
                  <a:pt x="50800" y="0"/>
                </a:lnTo>
                <a:close/>
              </a:path>
              <a:path w="76200" h="279400">
                <a:moveTo>
                  <a:pt x="76200" y="203200"/>
                </a:moveTo>
                <a:lnTo>
                  <a:pt x="50800" y="203200"/>
                </a:lnTo>
                <a:lnTo>
                  <a:pt x="50800" y="215900"/>
                </a:lnTo>
                <a:lnTo>
                  <a:pt x="69850" y="215900"/>
                </a:lnTo>
                <a:lnTo>
                  <a:pt x="76200" y="203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95925" y="307975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0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08625" y="3276600"/>
            <a:ext cx="1573530" cy="0"/>
          </a:xfrm>
          <a:custGeom>
            <a:avLst/>
            <a:gdLst/>
            <a:ahLst/>
            <a:cxnLst/>
            <a:rect l="l" t="t" r="r" b="b"/>
            <a:pathLst>
              <a:path w="1573529">
                <a:moveTo>
                  <a:pt x="0" y="0"/>
                </a:moveTo>
                <a:lnTo>
                  <a:pt x="15732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4601" y="1287525"/>
            <a:ext cx="0" cy="2000250"/>
          </a:xfrm>
          <a:custGeom>
            <a:avLst/>
            <a:gdLst/>
            <a:ahLst/>
            <a:cxnLst/>
            <a:rect l="l" t="t" r="r" b="b"/>
            <a:pathLst>
              <a:path h="2000250">
                <a:moveTo>
                  <a:pt x="0" y="200025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90950" y="1258824"/>
            <a:ext cx="3316604" cy="76200"/>
          </a:xfrm>
          <a:custGeom>
            <a:avLst/>
            <a:gdLst/>
            <a:ahLst/>
            <a:cxnLst/>
            <a:rect l="l" t="t" r="r" b="b"/>
            <a:pathLst>
              <a:path w="33166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1660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16604" h="76200">
                <a:moveTo>
                  <a:pt x="331622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16224" y="50800"/>
                </a:lnTo>
                <a:lnTo>
                  <a:pt x="3316224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27623" y="3643248"/>
            <a:ext cx="76200" cy="581025"/>
          </a:xfrm>
          <a:custGeom>
            <a:avLst/>
            <a:gdLst/>
            <a:ahLst/>
            <a:cxnLst/>
            <a:rect l="l" t="t" r="r" b="b"/>
            <a:pathLst>
              <a:path w="76200" h="581025">
                <a:moveTo>
                  <a:pt x="25400" y="504825"/>
                </a:moveTo>
                <a:lnTo>
                  <a:pt x="0" y="504825"/>
                </a:lnTo>
                <a:lnTo>
                  <a:pt x="38100" y="581025"/>
                </a:lnTo>
                <a:lnTo>
                  <a:pt x="69850" y="517525"/>
                </a:lnTo>
                <a:lnTo>
                  <a:pt x="25400" y="517525"/>
                </a:lnTo>
                <a:lnTo>
                  <a:pt x="25400" y="504825"/>
                </a:lnTo>
                <a:close/>
              </a:path>
              <a:path w="76200" h="581025">
                <a:moveTo>
                  <a:pt x="50800" y="0"/>
                </a:moveTo>
                <a:lnTo>
                  <a:pt x="25400" y="0"/>
                </a:lnTo>
                <a:lnTo>
                  <a:pt x="25400" y="517525"/>
                </a:lnTo>
                <a:lnTo>
                  <a:pt x="50800" y="517525"/>
                </a:lnTo>
                <a:lnTo>
                  <a:pt x="50800" y="0"/>
                </a:lnTo>
                <a:close/>
              </a:path>
              <a:path w="76200" h="581025">
                <a:moveTo>
                  <a:pt x="76200" y="504825"/>
                </a:moveTo>
                <a:lnTo>
                  <a:pt x="50800" y="504825"/>
                </a:lnTo>
                <a:lnTo>
                  <a:pt x="50800" y="517525"/>
                </a:lnTo>
                <a:lnTo>
                  <a:pt x="69850" y="517525"/>
                </a:lnTo>
                <a:lnTo>
                  <a:pt x="76200" y="504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89150" y="3659123"/>
            <a:ext cx="76200" cy="560705"/>
          </a:xfrm>
          <a:custGeom>
            <a:avLst/>
            <a:gdLst/>
            <a:ahLst/>
            <a:cxnLst/>
            <a:rect l="l" t="t" r="r" b="b"/>
            <a:pathLst>
              <a:path w="76200" h="560704">
                <a:moveTo>
                  <a:pt x="25400" y="484250"/>
                </a:moveTo>
                <a:lnTo>
                  <a:pt x="0" y="484250"/>
                </a:lnTo>
                <a:lnTo>
                  <a:pt x="38100" y="560451"/>
                </a:lnTo>
                <a:lnTo>
                  <a:pt x="69850" y="496950"/>
                </a:lnTo>
                <a:lnTo>
                  <a:pt x="25400" y="496950"/>
                </a:lnTo>
                <a:lnTo>
                  <a:pt x="25400" y="484250"/>
                </a:lnTo>
                <a:close/>
              </a:path>
              <a:path w="76200" h="560704">
                <a:moveTo>
                  <a:pt x="50800" y="0"/>
                </a:moveTo>
                <a:lnTo>
                  <a:pt x="25400" y="0"/>
                </a:lnTo>
                <a:lnTo>
                  <a:pt x="25400" y="496950"/>
                </a:lnTo>
                <a:lnTo>
                  <a:pt x="50800" y="496950"/>
                </a:lnTo>
                <a:lnTo>
                  <a:pt x="50800" y="0"/>
                </a:lnTo>
                <a:close/>
              </a:path>
              <a:path w="76200" h="560704">
                <a:moveTo>
                  <a:pt x="76200" y="484250"/>
                </a:moveTo>
                <a:lnTo>
                  <a:pt x="50800" y="484250"/>
                </a:lnTo>
                <a:lnTo>
                  <a:pt x="50800" y="496950"/>
                </a:lnTo>
                <a:lnTo>
                  <a:pt x="69850" y="496950"/>
                </a:lnTo>
                <a:lnTo>
                  <a:pt x="76200" y="484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06700" y="4352925"/>
            <a:ext cx="76200" cy="706755"/>
          </a:xfrm>
          <a:custGeom>
            <a:avLst/>
            <a:gdLst/>
            <a:ahLst/>
            <a:cxnLst/>
            <a:rect l="l" t="t" r="r" b="b"/>
            <a:pathLst>
              <a:path w="76200" h="706754">
                <a:moveTo>
                  <a:pt x="25400" y="630174"/>
                </a:moveTo>
                <a:lnTo>
                  <a:pt x="0" y="630174"/>
                </a:lnTo>
                <a:lnTo>
                  <a:pt x="38100" y="706374"/>
                </a:lnTo>
                <a:lnTo>
                  <a:pt x="69850" y="642874"/>
                </a:lnTo>
                <a:lnTo>
                  <a:pt x="25400" y="642874"/>
                </a:lnTo>
                <a:lnTo>
                  <a:pt x="25400" y="630174"/>
                </a:lnTo>
                <a:close/>
              </a:path>
              <a:path w="76200" h="706754">
                <a:moveTo>
                  <a:pt x="50800" y="0"/>
                </a:moveTo>
                <a:lnTo>
                  <a:pt x="25400" y="0"/>
                </a:lnTo>
                <a:lnTo>
                  <a:pt x="25400" y="642874"/>
                </a:lnTo>
                <a:lnTo>
                  <a:pt x="50800" y="642874"/>
                </a:lnTo>
                <a:lnTo>
                  <a:pt x="50800" y="0"/>
                </a:lnTo>
                <a:close/>
              </a:path>
              <a:path w="76200" h="706754">
                <a:moveTo>
                  <a:pt x="76200" y="630174"/>
                </a:moveTo>
                <a:lnTo>
                  <a:pt x="50800" y="630174"/>
                </a:lnTo>
                <a:lnTo>
                  <a:pt x="50800" y="642874"/>
                </a:lnTo>
                <a:lnTo>
                  <a:pt x="69850" y="642874"/>
                </a:lnTo>
                <a:lnTo>
                  <a:pt x="76200" y="630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03800" y="4363973"/>
            <a:ext cx="76200" cy="695325"/>
          </a:xfrm>
          <a:custGeom>
            <a:avLst/>
            <a:gdLst/>
            <a:ahLst/>
            <a:cxnLst/>
            <a:rect l="l" t="t" r="r" b="b"/>
            <a:pathLst>
              <a:path w="76200" h="695325">
                <a:moveTo>
                  <a:pt x="25400" y="619125"/>
                </a:moveTo>
                <a:lnTo>
                  <a:pt x="0" y="619125"/>
                </a:lnTo>
                <a:lnTo>
                  <a:pt x="38100" y="695325"/>
                </a:lnTo>
                <a:lnTo>
                  <a:pt x="69850" y="631825"/>
                </a:lnTo>
                <a:lnTo>
                  <a:pt x="25400" y="631825"/>
                </a:lnTo>
                <a:lnTo>
                  <a:pt x="25400" y="619125"/>
                </a:lnTo>
                <a:close/>
              </a:path>
              <a:path w="76200" h="695325">
                <a:moveTo>
                  <a:pt x="50800" y="0"/>
                </a:moveTo>
                <a:lnTo>
                  <a:pt x="25400" y="0"/>
                </a:lnTo>
                <a:lnTo>
                  <a:pt x="25400" y="631825"/>
                </a:lnTo>
                <a:lnTo>
                  <a:pt x="50800" y="631825"/>
                </a:lnTo>
                <a:lnTo>
                  <a:pt x="50800" y="0"/>
                </a:lnTo>
                <a:close/>
              </a:path>
              <a:path w="76200" h="695325">
                <a:moveTo>
                  <a:pt x="76200" y="619125"/>
                </a:moveTo>
                <a:lnTo>
                  <a:pt x="50800" y="619125"/>
                </a:lnTo>
                <a:lnTo>
                  <a:pt x="50800" y="631825"/>
                </a:lnTo>
                <a:lnTo>
                  <a:pt x="69850" y="631825"/>
                </a:lnTo>
                <a:lnTo>
                  <a:pt x="76200" y="619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43651" y="4363973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2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61023" y="4373498"/>
            <a:ext cx="76200" cy="695325"/>
          </a:xfrm>
          <a:custGeom>
            <a:avLst/>
            <a:gdLst/>
            <a:ahLst/>
            <a:cxnLst/>
            <a:rect l="l" t="t" r="r" b="b"/>
            <a:pathLst>
              <a:path w="76200" h="695325">
                <a:moveTo>
                  <a:pt x="25400" y="619125"/>
                </a:moveTo>
                <a:lnTo>
                  <a:pt x="0" y="619125"/>
                </a:lnTo>
                <a:lnTo>
                  <a:pt x="38100" y="695325"/>
                </a:lnTo>
                <a:lnTo>
                  <a:pt x="69850" y="631825"/>
                </a:lnTo>
                <a:lnTo>
                  <a:pt x="25400" y="631825"/>
                </a:lnTo>
                <a:lnTo>
                  <a:pt x="25400" y="619125"/>
                </a:lnTo>
                <a:close/>
              </a:path>
              <a:path w="76200" h="695325">
                <a:moveTo>
                  <a:pt x="50800" y="0"/>
                </a:moveTo>
                <a:lnTo>
                  <a:pt x="25400" y="0"/>
                </a:lnTo>
                <a:lnTo>
                  <a:pt x="25400" y="631825"/>
                </a:lnTo>
                <a:lnTo>
                  <a:pt x="50800" y="631825"/>
                </a:lnTo>
                <a:lnTo>
                  <a:pt x="50800" y="0"/>
                </a:lnTo>
                <a:close/>
              </a:path>
              <a:path w="76200" h="695325">
                <a:moveTo>
                  <a:pt x="76200" y="619125"/>
                </a:moveTo>
                <a:lnTo>
                  <a:pt x="50800" y="619125"/>
                </a:lnTo>
                <a:lnTo>
                  <a:pt x="50800" y="631825"/>
                </a:lnTo>
                <a:lnTo>
                  <a:pt x="69850" y="631825"/>
                </a:lnTo>
                <a:lnTo>
                  <a:pt x="76200" y="619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16500" y="5295900"/>
            <a:ext cx="76200" cy="333375"/>
          </a:xfrm>
          <a:custGeom>
            <a:avLst/>
            <a:gdLst/>
            <a:ahLst/>
            <a:cxnLst/>
            <a:rect l="l" t="t" r="r" b="b"/>
            <a:pathLst>
              <a:path w="76200" h="333375">
                <a:moveTo>
                  <a:pt x="25400" y="257175"/>
                </a:moveTo>
                <a:lnTo>
                  <a:pt x="0" y="257175"/>
                </a:lnTo>
                <a:lnTo>
                  <a:pt x="38100" y="333375"/>
                </a:lnTo>
                <a:lnTo>
                  <a:pt x="69850" y="269875"/>
                </a:lnTo>
                <a:lnTo>
                  <a:pt x="25400" y="269875"/>
                </a:lnTo>
                <a:lnTo>
                  <a:pt x="25400" y="257175"/>
                </a:lnTo>
                <a:close/>
              </a:path>
              <a:path w="76200" h="333375">
                <a:moveTo>
                  <a:pt x="50800" y="0"/>
                </a:moveTo>
                <a:lnTo>
                  <a:pt x="25400" y="0"/>
                </a:lnTo>
                <a:lnTo>
                  <a:pt x="25400" y="269875"/>
                </a:lnTo>
                <a:lnTo>
                  <a:pt x="50800" y="269875"/>
                </a:lnTo>
                <a:lnTo>
                  <a:pt x="50800" y="0"/>
                </a:lnTo>
                <a:close/>
              </a:path>
              <a:path w="76200" h="333375">
                <a:moveTo>
                  <a:pt x="76200" y="257175"/>
                </a:moveTo>
                <a:lnTo>
                  <a:pt x="50800" y="257175"/>
                </a:lnTo>
                <a:lnTo>
                  <a:pt x="50800" y="269875"/>
                </a:lnTo>
                <a:lnTo>
                  <a:pt x="69850" y="269875"/>
                </a:lnTo>
                <a:lnTo>
                  <a:pt x="76200" y="257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61023" y="5295900"/>
            <a:ext cx="76200" cy="333375"/>
          </a:xfrm>
          <a:custGeom>
            <a:avLst/>
            <a:gdLst/>
            <a:ahLst/>
            <a:cxnLst/>
            <a:rect l="l" t="t" r="r" b="b"/>
            <a:pathLst>
              <a:path w="76200" h="333375">
                <a:moveTo>
                  <a:pt x="25400" y="257175"/>
                </a:moveTo>
                <a:lnTo>
                  <a:pt x="0" y="257175"/>
                </a:lnTo>
                <a:lnTo>
                  <a:pt x="38100" y="333375"/>
                </a:lnTo>
                <a:lnTo>
                  <a:pt x="69850" y="269875"/>
                </a:lnTo>
                <a:lnTo>
                  <a:pt x="25400" y="269875"/>
                </a:lnTo>
                <a:lnTo>
                  <a:pt x="25400" y="257175"/>
                </a:lnTo>
                <a:close/>
              </a:path>
              <a:path w="76200" h="333375">
                <a:moveTo>
                  <a:pt x="50800" y="0"/>
                </a:moveTo>
                <a:lnTo>
                  <a:pt x="25400" y="0"/>
                </a:lnTo>
                <a:lnTo>
                  <a:pt x="25400" y="269875"/>
                </a:lnTo>
                <a:lnTo>
                  <a:pt x="50800" y="269875"/>
                </a:lnTo>
                <a:lnTo>
                  <a:pt x="50800" y="0"/>
                </a:lnTo>
                <a:close/>
              </a:path>
              <a:path w="76200" h="333375">
                <a:moveTo>
                  <a:pt x="76200" y="257175"/>
                </a:moveTo>
                <a:lnTo>
                  <a:pt x="50800" y="257175"/>
                </a:lnTo>
                <a:lnTo>
                  <a:pt x="50800" y="269875"/>
                </a:lnTo>
                <a:lnTo>
                  <a:pt x="69850" y="269875"/>
                </a:lnTo>
                <a:lnTo>
                  <a:pt x="76200" y="257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32526" y="6130925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2150" y="6423025"/>
            <a:ext cx="5066030" cy="0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506577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98524" y="5695950"/>
            <a:ext cx="76200" cy="706755"/>
          </a:xfrm>
          <a:custGeom>
            <a:avLst/>
            <a:gdLst/>
            <a:ahLst/>
            <a:cxnLst/>
            <a:rect l="l" t="t" r="r" b="b"/>
            <a:pathLst>
              <a:path w="76200" h="706754">
                <a:moveTo>
                  <a:pt x="25526" y="630237"/>
                </a:moveTo>
                <a:lnTo>
                  <a:pt x="0" y="630237"/>
                </a:lnTo>
                <a:lnTo>
                  <a:pt x="38100" y="706437"/>
                </a:lnTo>
                <a:lnTo>
                  <a:pt x="69850" y="642937"/>
                </a:lnTo>
                <a:lnTo>
                  <a:pt x="25526" y="642937"/>
                </a:lnTo>
                <a:lnTo>
                  <a:pt x="25526" y="630237"/>
                </a:lnTo>
                <a:close/>
              </a:path>
              <a:path w="76200" h="706754">
                <a:moveTo>
                  <a:pt x="50926" y="0"/>
                </a:moveTo>
                <a:lnTo>
                  <a:pt x="25526" y="0"/>
                </a:lnTo>
                <a:lnTo>
                  <a:pt x="25526" y="642937"/>
                </a:lnTo>
                <a:lnTo>
                  <a:pt x="50926" y="642937"/>
                </a:lnTo>
                <a:lnTo>
                  <a:pt x="50926" y="0"/>
                </a:lnTo>
                <a:close/>
              </a:path>
              <a:path w="76200" h="706754">
                <a:moveTo>
                  <a:pt x="76200" y="630237"/>
                </a:moveTo>
                <a:lnTo>
                  <a:pt x="50926" y="630237"/>
                </a:lnTo>
                <a:lnTo>
                  <a:pt x="50926" y="642937"/>
                </a:lnTo>
                <a:lnTo>
                  <a:pt x="69850" y="642937"/>
                </a:lnTo>
                <a:lnTo>
                  <a:pt x="76200" y="630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19400" y="5695950"/>
            <a:ext cx="76200" cy="708025"/>
          </a:xfrm>
          <a:custGeom>
            <a:avLst/>
            <a:gdLst/>
            <a:ahLst/>
            <a:cxnLst/>
            <a:rect l="l" t="t" r="r" b="b"/>
            <a:pathLst>
              <a:path w="76200" h="708025">
                <a:moveTo>
                  <a:pt x="25400" y="631825"/>
                </a:moveTo>
                <a:lnTo>
                  <a:pt x="0" y="631825"/>
                </a:lnTo>
                <a:lnTo>
                  <a:pt x="38100" y="708025"/>
                </a:lnTo>
                <a:lnTo>
                  <a:pt x="69850" y="644525"/>
                </a:lnTo>
                <a:lnTo>
                  <a:pt x="25400" y="644525"/>
                </a:lnTo>
                <a:lnTo>
                  <a:pt x="25400" y="631825"/>
                </a:lnTo>
                <a:close/>
              </a:path>
              <a:path w="76200" h="708025">
                <a:moveTo>
                  <a:pt x="50800" y="0"/>
                </a:moveTo>
                <a:lnTo>
                  <a:pt x="25400" y="0"/>
                </a:lnTo>
                <a:lnTo>
                  <a:pt x="25400" y="644525"/>
                </a:lnTo>
                <a:lnTo>
                  <a:pt x="50800" y="644525"/>
                </a:lnTo>
                <a:lnTo>
                  <a:pt x="50800" y="0"/>
                </a:lnTo>
                <a:close/>
              </a:path>
              <a:path w="76200" h="708025">
                <a:moveTo>
                  <a:pt x="76200" y="631825"/>
                </a:moveTo>
                <a:lnTo>
                  <a:pt x="50800" y="631825"/>
                </a:lnTo>
                <a:lnTo>
                  <a:pt x="50800" y="644525"/>
                </a:lnTo>
                <a:lnTo>
                  <a:pt x="69850" y="644525"/>
                </a:lnTo>
                <a:lnTo>
                  <a:pt x="76200" y="63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4850" y="1258824"/>
            <a:ext cx="3126105" cy="76200"/>
          </a:xfrm>
          <a:custGeom>
            <a:avLst/>
            <a:gdLst/>
            <a:ahLst/>
            <a:cxnLst/>
            <a:rect l="l" t="t" r="r" b="b"/>
            <a:pathLst>
              <a:path w="3126104" h="76200">
                <a:moveTo>
                  <a:pt x="3049524" y="0"/>
                </a:moveTo>
                <a:lnTo>
                  <a:pt x="3049524" y="76200"/>
                </a:lnTo>
                <a:lnTo>
                  <a:pt x="3100324" y="50800"/>
                </a:lnTo>
                <a:lnTo>
                  <a:pt x="3062351" y="50800"/>
                </a:lnTo>
                <a:lnTo>
                  <a:pt x="3062351" y="25400"/>
                </a:lnTo>
                <a:lnTo>
                  <a:pt x="3100324" y="25400"/>
                </a:lnTo>
                <a:lnTo>
                  <a:pt x="3049524" y="0"/>
                </a:lnTo>
                <a:close/>
              </a:path>
              <a:path w="3126104" h="76200">
                <a:moveTo>
                  <a:pt x="304952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3049524" y="50800"/>
                </a:lnTo>
                <a:lnTo>
                  <a:pt x="3049524" y="25400"/>
                </a:lnTo>
                <a:close/>
              </a:path>
              <a:path w="3126104" h="76200">
                <a:moveTo>
                  <a:pt x="3100324" y="25400"/>
                </a:moveTo>
                <a:lnTo>
                  <a:pt x="3062351" y="25400"/>
                </a:lnTo>
                <a:lnTo>
                  <a:pt x="3062351" y="50800"/>
                </a:lnTo>
                <a:lnTo>
                  <a:pt x="3100324" y="50800"/>
                </a:lnTo>
                <a:lnTo>
                  <a:pt x="3125724" y="38100"/>
                </a:lnTo>
                <a:lnTo>
                  <a:pt x="3100324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252726" y="1317497"/>
            <a:ext cx="139382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=0(Instruction</a:t>
            </a:r>
            <a:r>
              <a:rPr sz="14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  <a:p>
            <a:pPr marL="343535">
              <a:lnSpc>
                <a:spcPts val="1500"/>
              </a:lnSpc>
            </a:pPr>
            <a:r>
              <a:rPr sz="1400" b="1" spc="-10" dirty="0">
                <a:latin typeface="Arial"/>
                <a:cs typeface="Arial"/>
              </a:rPr>
              <a:t>Cycle)</a:t>
            </a:r>
            <a:endParaRPr sz="1400">
              <a:latin typeface="Arial"/>
              <a:cs typeface="Arial"/>
            </a:endParaRPr>
          </a:p>
          <a:p>
            <a:pPr marL="247650">
              <a:lnSpc>
                <a:spcPts val="1585"/>
              </a:lnSpc>
            </a:pPr>
            <a:r>
              <a:rPr sz="1400" b="1" dirty="0">
                <a:latin typeface="Arial"/>
                <a:cs typeface="Arial"/>
              </a:rPr>
              <a:t>R’T</a:t>
            </a:r>
            <a:r>
              <a:rPr sz="1350" b="1" baseline="-21604" dirty="0">
                <a:latin typeface="Arial"/>
                <a:cs typeface="Arial"/>
              </a:rPr>
              <a:t>0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022725" y="1317497"/>
            <a:ext cx="1519555" cy="43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105"/>
              </a:spcBef>
              <a:tabLst>
                <a:tab pos="179705" algn="l"/>
                <a:tab pos="1493520" algn="l"/>
              </a:tabLst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=1(Interrupt	</a:t>
            </a:r>
            <a:endParaRPr sz="1400">
              <a:latin typeface="Arial"/>
              <a:cs typeface="Arial"/>
            </a:endParaRPr>
          </a:p>
          <a:p>
            <a:pPr marR="14604" algn="ctr">
              <a:lnSpc>
                <a:spcPts val="1595"/>
              </a:lnSpc>
            </a:pPr>
            <a:r>
              <a:rPr sz="1400" b="1" spc="-10" dirty="0">
                <a:latin typeface="Arial"/>
                <a:cs typeface="Arial"/>
              </a:rPr>
              <a:t>Cycle)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946529" y="3429380"/>
            <a:ext cx="1700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87195" algn="l"/>
              </a:tabLst>
            </a:pPr>
            <a:r>
              <a:rPr sz="1400" b="1" spc="-5" dirty="0">
                <a:latin typeface="Arial"/>
                <a:cs typeface="Arial"/>
              </a:rPr>
              <a:t>=1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(Register or</a:t>
            </a:r>
            <a:r>
              <a:rPr sz="14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I/O)	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35501" y="3429380"/>
            <a:ext cx="15703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7020" algn="l"/>
              </a:tabLst>
            </a:pPr>
            <a:r>
              <a:rPr sz="14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=0(Memory</a:t>
            </a:r>
            <a:r>
              <a:rPr sz="1400" b="1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Ref)	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552438" y="5625490"/>
            <a:ext cx="4768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7</a:t>
            </a:r>
            <a:r>
              <a:rPr sz="1400" b="1" dirty="0">
                <a:latin typeface="Arial"/>
                <a:cs typeface="Arial"/>
              </a:rPr>
              <a:t>’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368425" y="4362450"/>
            <a:ext cx="76200" cy="706755"/>
          </a:xfrm>
          <a:custGeom>
            <a:avLst/>
            <a:gdLst/>
            <a:ahLst/>
            <a:cxnLst/>
            <a:rect l="l" t="t" r="r" b="b"/>
            <a:pathLst>
              <a:path w="76200" h="706754">
                <a:moveTo>
                  <a:pt x="25400" y="630174"/>
                </a:moveTo>
                <a:lnTo>
                  <a:pt x="0" y="630174"/>
                </a:lnTo>
                <a:lnTo>
                  <a:pt x="38100" y="706374"/>
                </a:lnTo>
                <a:lnTo>
                  <a:pt x="69850" y="642874"/>
                </a:lnTo>
                <a:lnTo>
                  <a:pt x="25400" y="642874"/>
                </a:lnTo>
                <a:lnTo>
                  <a:pt x="25400" y="630174"/>
                </a:lnTo>
                <a:close/>
              </a:path>
              <a:path w="76200" h="706754">
                <a:moveTo>
                  <a:pt x="50800" y="0"/>
                </a:moveTo>
                <a:lnTo>
                  <a:pt x="25400" y="0"/>
                </a:lnTo>
                <a:lnTo>
                  <a:pt x="25400" y="642874"/>
                </a:lnTo>
                <a:lnTo>
                  <a:pt x="50800" y="642874"/>
                </a:lnTo>
                <a:lnTo>
                  <a:pt x="50800" y="0"/>
                </a:lnTo>
                <a:close/>
              </a:path>
              <a:path w="76200" h="706754">
                <a:moveTo>
                  <a:pt x="76200" y="630174"/>
                </a:moveTo>
                <a:lnTo>
                  <a:pt x="50800" y="630174"/>
                </a:lnTo>
                <a:lnTo>
                  <a:pt x="50800" y="642874"/>
                </a:lnTo>
                <a:lnTo>
                  <a:pt x="69850" y="642874"/>
                </a:lnTo>
                <a:lnTo>
                  <a:pt x="76200" y="630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3737" y="1287525"/>
            <a:ext cx="0" cy="5153025"/>
          </a:xfrm>
          <a:custGeom>
            <a:avLst/>
            <a:gdLst/>
            <a:ahLst/>
            <a:cxnLst/>
            <a:rect l="l" t="t" r="r" b="b"/>
            <a:pathLst>
              <a:path h="5153025">
                <a:moveTo>
                  <a:pt x="0" y="5152961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7051" y="127254"/>
            <a:ext cx="6851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82495" algn="l"/>
                <a:tab pos="4414520" algn="l"/>
              </a:tabLst>
            </a:pPr>
            <a:r>
              <a:rPr spc="-10" dirty="0"/>
              <a:t>COMPLETE	COMPUTER	DESCRIPTION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20770" y="429006"/>
            <a:ext cx="20053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M</a:t>
            </a:r>
            <a:r>
              <a:rPr sz="2000" b="1" spc="-10" dirty="0">
                <a:solidFill>
                  <a:srgbClr val="008011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croopera</a:t>
            </a:r>
            <a:r>
              <a:rPr sz="2000" b="1" spc="5" dirty="0">
                <a:solidFill>
                  <a:srgbClr val="008011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2546" y="4318"/>
            <a:ext cx="1005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6603" y="1015441"/>
            <a:ext cx="5003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6603" y="1400047"/>
            <a:ext cx="667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ec</a:t>
            </a:r>
            <a:r>
              <a:rPr sz="1400" b="1" spc="-10" dirty="0">
                <a:latin typeface="Arial"/>
                <a:cs typeface="Arial"/>
              </a:rPr>
              <a:t>od</a:t>
            </a:r>
            <a:r>
              <a:rPr sz="1400" b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6603" y="1784095"/>
            <a:ext cx="669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Indirect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76603" y="1976120"/>
            <a:ext cx="7581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Interrupt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7103" y="3128518"/>
            <a:ext cx="405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7103" y="3512642"/>
            <a:ext cx="4064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3200" y="3896995"/>
            <a:ext cx="389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LDA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73200" y="4281042"/>
            <a:ext cx="40957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just">
              <a:lnSpc>
                <a:spcPts val="1510"/>
              </a:lnSpc>
              <a:spcBef>
                <a:spcPts val="295"/>
              </a:spcBef>
            </a:pPr>
            <a:r>
              <a:rPr sz="1400" b="1" spc="-40" dirty="0">
                <a:latin typeface="Arial"/>
                <a:cs typeface="Arial"/>
              </a:rPr>
              <a:t>STA  </a:t>
            </a:r>
            <a:r>
              <a:rPr sz="1400" b="1" spc="-10" dirty="0">
                <a:latin typeface="Arial"/>
                <a:cs typeface="Arial"/>
              </a:rPr>
              <a:t>BUN  B</a:t>
            </a:r>
            <a:r>
              <a:rPr sz="1400" b="1" dirty="0">
                <a:latin typeface="Arial"/>
                <a:cs typeface="Arial"/>
              </a:rPr>
              <a:t>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73200" y="5049392"/>
            <a:ext cx="303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ISZ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5208" y="1016965"/>
            <a:ext cx="549910" cy="10083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20650" algn="just">
              <a:lnSpc>
                <a:spcPts val="1510"/>
              </a:lnSpc>
              <a:spcBef>
                <a:spcPts val="295"/>
              </a:spcBef>
            </a:pP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1035" dirty="0">
                <a:latin typeface="Symbol"/>
                <a:cs typeface="Symbol"/>
              </a:rPr>
              <a:t>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1030" dirty="0">
                <a:latin typeface="Symbol"/>
                <a:cs typeface="Symbol"/>
              </a:rPr>
              <a:t>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1030" dirty="0">
                <a:latin typeface="Symbol"/>
                <a:cs typeface="Symbol"/>
              </a:rPr>
              <a:t>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2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33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7</a:t>
            </a:r>
            <a:r>
              <a:rPr sz="1400" b="1" spc="-1030" dirty="0">
                <a:latin typeface="Symbol"/>
                <a:cs typeface="Symbol"/>
              </a:rPr>
              <a:t>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3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6603" y="2744470"/>
            <a:ext cx="1925320" cy="43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595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RT</a:t>
            </a:r>
            <a:r>
              <a:rPr sz="1350" b="1" spc="15" baseline="-21604" dirty="0">
                <a:latin typeface="Arial"/>
                <a:cs typeface="Arial"/>
              </a:rPr>
              <a:t>2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sz="1400" b="1" spc="-5" dirty="0">
                <a:latin typeface="Arial"/>
                <a:cs typeface="Arial"/>
              </a:rPr>
              <a:t>Memory-Reference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15208" y="3128518"/>
            <a:ext cx="452755" cy="25444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270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0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0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1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1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2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2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3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4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5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5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6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6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6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350" b="1" spc="15" baseline="-21604" dirty="0">
                <a:latin typeface="Arial"/>
                <a:cs typeface="Arial"/>
              </a:rPr>
              <a:t>6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42359" y="1015441"/>
            <a:ext cx="2967355" cy="1008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PC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400" b="1" dirty="0">
                <a:latin typeface="Arial"/>
                <a:cs typeface="Arial"/>
              </a:rPr>
              <a:t>IR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M[AR], </a:t>
            </a:r>
            <a:r>
              <a:rPr sz="1400" b="1" dirty="0">
                <a:latin typeface="Arial"/>
                <a:cs typeface="Arial"/>
              </a:rPr>
              <a:t>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</a:t>
            </a:r>
            <a:r>
              <a:rPr sz="1400" b="1" spc="-1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774700" marR="5080" indent="-762635">
              <a:lnSpc>
                <a:spcPts val="1510"/>
              </a:lnSpc>
              <a:spcBef>
                <a:spcPts val="110"/>
              </a:spcBef>
            </a:pPr>
            <a:r>
              <a:rPr sz="1400" b="1" spc="-5" dirty="0">
                <a:latin typeface="Arial"/>
                <a:cs typeface="Arial"/>
              </a:rPr>
              <a:t>D0, </a:t>
            </a:r>
            <a:r>
              <a:rPr sz="1400" b="1" dirty="0">
                <a:latin typeface="Arial"/>
                <a:cs typeface="Arial"/>
              </a:rPr>
              <a:t>..., </a:t>
            </a:r>
            <a:r>
              <a:rPr sz="1400" b="1" spc="-5" dirty="0">
                <a:latin typeface="Arial"/>
                <a:cs typeface="Arial"/>
              </a:rPr>
              <a:t>D7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Decode IR(12 </a:t>
            </a:r>
            <a:r>
              <a:rPr sz="1400" b="1" dirty="0">
                <a:latin typeface="Arial"/>
                <a:cs typeface="Arial"/>
              </a:rPr>
              <a:t>~ 14),  </a:t>
            </a:r>
            <a:r>
              <a:rPr sz="1400" b="1" spc="-20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IR(0 </a:t>
            </a:r>
            <a:r>
              <a:rPr sz="1400" b="1" dirty="0">
                <a:latin typeface="Arial"/>
                <a:cs typeface="Arial"/>
              </a:rPr>
              <a:t>~ </a:t>
            </a:r>
            <a:r>
              <a:rPr sz="1400" b="1" spc="-20" dirty="0">
                <a:latin typeface="Arial"/>
                <a:cs typeface="Arial"/>
              </a:rPr>
              <a:t>11), </a:t>
            </a:r>
            <a:r>
              <a:rPr sz="1400" b="1" dirty="0">
                <a:latin typeface="Arial"/>
                <a:cs typeface="Arial"/>
              </a:rPr>
              <a:t>I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IR(15)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90"/>
              </a:lnSpc>
            </a:pPr>
            <a:r>
              <a:rPr sz="1400" b="1" spc="-20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M[AR]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42359" y="2168144"/>
            <a:ext cx="3082290" cy="81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 marR="1360170">
              <a:lnSpc>
                <a:spcPts val="151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0, </a:t>
            </a:r>
            <a:r>
              <a:rPr sz="1400" b="1" spc="-5" dirty="0">
                <a:latin typeface="Arial"/>
                <a:cs typeface="Arial"/>
              </a:rPr>
              <a:t>TR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PC  </a:t>
            </a:r>
            <a:r>
              <a:rPr sz="1400" b="1" spc="-10" dirty="0">
                <a:latin typeface="Arial"/>
                <a:cs typeface="Arial"/>
              </a:rPr>
              <a:t>M[AR]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TR, </a:t>
            </a:r>
            <a:r>
              <a:rPr sz="1400" b="1" dirty="0">
                <a:latin typeface="Arial"/>
                <a:cs typeface="Arial"/>
              </a:rPr>
              <a:t>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90"/>
              </a:lnSpc>
            </a:pPr>
            <a:r>
              <a:rPr sz="1400" b="1" dirty="0">
                <a:latin typeface="Arial"/>
                <a:cs typeface="Arial"/>
              </a:rPr>
              <a:t>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+ 1, IEN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0, 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0, 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229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2359" y="3128518"/>
            <a:ext cx="3570604" cy="273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DR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M[AR]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400" b="1" spc="-20" dirty="0">
                <a:latin typeface="Arial"/>
                <a:cs typeface="Arial"/>
              </a:rPr>
              <a:t>AC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Arial"/>
                <a:cs typeface="Arial"/>
              </a:rPr>
              <a:t>AC </a:t>
            </a:r>
            <a:r>
              <a:rPr sz="1400" b="1" dirty="0">
                <a:latin typeface="Symbol"/>
                <a:cs typeface="Symbol"/>
              </a:rPr>
              <a:t>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DR, </a:t>
            </a:r>
            <a:r>
              <a:rPr sz="1400" b="1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2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DR </a:t>
            </a:r>
            <a:r>
              <a:rPr sz="1200" b="1" dirty="0">
                <a:latin typeface="Symbol"/>
                <a:cs typeface="Symbol"/>
              </a:rPr>
              <a:t>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M[AR]</a:t>
            </a:r>
            <a:endParaRPr sz="1400">
              <a:latin typeface="Arial"/>
              <a:cs typeface="Arial"/>
            </a:endParaRPr>
          </a:p>
          <a:p>
            <a:pPr marL="12700" marR="859155">
              <a:lnSpc>
                <a:spcPts val="151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AC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Arial"/>
                <a:cs typeface="Arial"/>
              </a:rPr>
              <a:t>AC </a:t>
            </a:r>
            <a:r>
              <a:rPr sz="1400" b="1" dirty="0">
                <a:latin typeface="Arial"/>
                <a:cs typeface="Arial"/>
              </a:rPr>
              <a:t>+ </a:t>
            </a:r>
            <a:r>
              <a:rPr sz="1400" b="1" spc="-5" dirty="0">
                <a:latin typeface="Arial"/>
                <a:cs typeface="Arial"/>
              </a:rPr>
              <a:t>DR, </a:t>
            </a:r>
            <a:r>
              <a:rPr sz="1400" b="1" dirty="0">
                <a:latin typeface="Arial"/>
                <a:cs typeface="Arial"/>
              </a:rPr>
              <a:t>E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Arial"/>
                <a:cs typeface="Arial"/>
              </a:rPr>
              <a:t>C</a:t>
            </a:r>
            <a:r>
              <a:rPr sz="1350" b="1" spc="7" baseline="-21604" dirty="0">
                <a:latin typeface="Arial"/>
                <a:cs typeface="Arial"/>
              </a:rPr>
              <a:t>out</a:t>
            </a:r>
            <a:r>
              <a:rPr sz="1400" b="1" spc="5" dirty="0">
                <a:latin typeface="Arial"/>
                <a:cs typeface="Arial"/>
              </a:rPr>
              <a:t>, </a:t>
            </a:r>
            <a:r>
              <a:rPr sz="1400" b="1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  </a:t>
            </a:r>
            <a:r>
              <a:rPr sz="1400" b="1" spc="-5" dirty="0">
                <a:latin typeface="Arial"/>
                <a:cs typeface="Arial"/>
              </a:rPr>
              <a:t>DR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M[AR]</a:t>
            </a:r>
            <a:endParaRPr sz="1400">
              <a:latin typeface="Arial"/>
              <a:cs typeface="Arial"/>
            </a:endParaRPr>
          </a:p>
          <a:p>
            <a:pPr marL="12700" marR="1834514">
              <a:lnSpc>
                <a:spcPts val="1510"/>
              </a:lnSpc>
              <a:spcBef>
                <a:spcPts val="5"/>
              </a:spcBef>
            </a:pPr>
            <a:r>
              <a:rPr sz="1400" b="1" spc="-20" dirty="0">
                <a:latin typeface="Arial"/>
                <a:cs typeface="Arial"/>
              </a:rPr>
              <a:t>AC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DR, </a:t>
            </a:r>
            <a:r>
              <a:rPr sz="1400" b="1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  </a:t>
            </a:r>
            <a:r>
              <a:rPr sz="1400" b="1" spc="-10" dirty="0">
                <a:latin typeface="Arial"/>
                <a:cs typeface="Arial"/>
              </a:rPr>
              <a:t>M[AR]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Arial"/>
                <a:cs typeface="Arial"/>
              </a:rPr>
              <a:t>AC, </a:t>
            </a:r>
            <a:r>
              <a:rPr sz="1400" b="1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  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Arial"/>
                <a:cs typeface="Arial"/>
              </a:rPr>
              <a:t>AR, </a:t>
            </a:r>
            <a:r>
              <a:rPr sz="1400" b="1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 marR="1382395">
              <a:lnSpc>
                <a:spcPts val="151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M[AR]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PC, </a:t>
            </a:r>
            <a:r>
              <a:rPr sz="1400" b="1" spc="-20" dirty="0">
                <a:latin typeface="Arial"/>
                <a:cs typeface="Arial"/>
              </a:rPr>
              <a:t>AR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Arial"/>
                <a:cs typeface="Arial"/>
              </a:rPr>
              <a:t>AR </a:t>
            </a:r>
            <a:r>
              <a:rPr sz="1400" b="1" dirty="0">
                <a:latin typeface="Arial"/>
                <a:cs typeface="Arial"/>
              </a:rPr>
              <a:t>+ 1  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Arial"/>
                <a:cs typeface="Arial"/>
              </a:rPr>
              <a:t>AR, </a:t>
            </a:r>
            <a:r>
              <a:rPr sz="1400" b="1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1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 marR="2487295">
              <a:lnSpc>
                <a:spcPts val="151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DR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M[AR]  </a:t>
            </a:r>
            <a:r>
              <a:rPr sz="1400" b="1" spc="-5" dirty="0">
                <a:latin typeface="Arial"/>
                <a:cs typeface="Arial"/>
              </a:rPr>
              <a:t>DR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DR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M[AR]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DR, if(DR=0) then </a:t>
            </a:r>
            <a:r>
              <a:rPr sz="1400" b="1" dirty="0">
                <a:latin typeface="Arial"/>
                <a:cs typeface="Arial"/>
              </a:rPr>
              <a:t>(PC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+ 1),  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8907" y="2170302"/>
            <a:ext cx="2156460" cy="62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5"/>
              </a:spcBef>
            </a:pPr>
            <a:r>
              <a:rPr sz="1400" b="1" spc="-175" dirty="0">
                <a:latin typeface="Arial"/>
                <a:cs typeface="Arial"/>
              </a:rPr>
              <a:t>T</a:t>
            </a:r>
            <a:r>
              <a:rPr sz="1350" b="1" spc="-262" baseline="-21604" dirty="0">
                <a:latin typeface="Arial"/>
                <a:cs typeface="Arial"/>
              </a:rPr>
              <a:t>0</a:t>
            </a:r>
            <a:r>
              <a:rPr sz="1400" b="1" spc="-175" dirty="0">
                <a:latin typeface="Symbol"/>
                <a:cs typeface="Symbol"/>
              </a:rPr>
              <a:t></a:t>
            </a:r>
            <a:r>
              <a:rPr sz="1400" b="1" spc="-175" dirty="0">
                <a:latin typeface="Arial"/>
                <a:cs typeface="Arial"/>
              </a:rPr>
              <a:t>T</a:t>
            </a:r>
            <a:r>
              <a:rPr sz="1350" b="1" spc="-262" baseline="-21604" dirty="0">
                <a:latin typeface="Arial"/>
                <a:cs typeface="Arial"/>
              </a:rPr>
              <a:t>1</a:t>
            </a:r>
            <a:r>
              <a:rPr sz="1400" b="1" spc="-175" dirty="0">
                <a:latin typeface="Symbol"/>
                <a:cs typeface="Symbol"/>
              </a:rPr>
              <a:t></a:t>
            </a:r>
            <a:r>
              <a:rPr sz="1400" b="1" spc="-175" dirty="0">
                <a:latin typeface="Arial"/>
                <a:cs typeface="Arial"/>
              </a:rPr>
              <a:t>T</a:t>
            </a:r>
            <a:r>
              <a:rPr sz="1350" b="1" spc="-262" baseline="-21604" dirty="0">
                <a:latin typeface="Arial"/>
                <a:cs typeface="Arial"/>
              </a:rPr>
              <a:t>2</a:t>
            </a:r>
            <a:r>
              <a:rPr sz="1400" b="1" spc="-175" dirty="0">
                <a:latin typeface="Symbol"/>
                <a:cs typeface="Symbol"/>
              </a:rPr>
              <a:t></a:t>
            </a:r>
            <a:r>
              <a:rPr sz="1400" b="1" spc="-175" dirty="0">
                <a:latin typeface="Arial"/>
                <a:cs typeface="Arial"/>
              </a:rPr>
              <a:t>(IEN)(FGI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FGO):</a:t>
            </a:r>
            <a:endParaRPr sz="1400">
              <a:latin typeface="Arial"/>
              <a:cs typeface="Arial"/>
            </a:endParaRPr>
          </a:p>
          <a:p>
            <a:pPr marL="1158875" marR="628015">
              <a:lnSpc>
                <a:spcPts val="151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RT</a:t>
            </a:r>
            <a:r>
              <a:rPr sz="1350" b="1" spc="15" baseline="-21604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RT</a:t>
            </a:r>
            <a:r>
              <a:rPr sz="1350" b="1" spc="15" baseline="-21604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04900" y="923925"/>
            <a:ext cx="7038975" cy="5010150"/>
          </a:xfrm>
          <a:custGeom>
            <a:avLst/>
            <a:gdLst/>
            <a:ahLst/>
            <a:cxnLst/>
            <a:rect l="l" t="t" r="r" b="b"/>
            <a:pathLst>
              <a:path w="7038975" h="5010150">
                <a:moveTo>
                  <a:pt x="0" y="5010150"/>
                </a:moveTo>
                <a:lnTo>
                  <a:pt x="7038975" y="5010150"/>
                </a:lnTo>
                <a:lnTo>
                  <a:pt x="7038975" y="0"/>
                </a:lnTo>
                <a:lnTo>
                  <a:pt x="0" y="0"/>
                </a:lnTo>
                <a:lnTo>
                  <a:pt x="0" y="5010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4424" y="1833499"/>
            <a:ext cx="433070" cy="23520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70"/>
              </a:spcBef>
            </a:pPr>
            <a:r>
              <a:rPr sz="1400" b="1" spc="-10" dirty="0">
                <a:latin typeface="Arial"/>
                <a:cs typeface="Arial"/>
              </a:rPr>
              <a:t>CLA  CLE  C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A  </a:t>
            </a: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E  </a:t>
            </a:r>
            <a:r>
              <a:rPr sz="1400" b="1" spc="-5" dirty="0">
                <a:latin typeface="Arial"/>
                <a:cs typeface="Arial"/>
              </a:rPr>
              <a:t>CIR  CIL  </a:t>
            </a:r>
            <a:r>
              <a:rPr sz="1400" b="1" dirty="0">
                <a:latin typeface="Arial"/>
                <a:cs typeface="Arial"/>
              </a:rPr>
              <a:t>INC  </a:t>
            </a:r>
            <a:r>
              <a:rPr sz="1400" b="1" spc="-35" dirty="0">
                <a:latin typeface="Arial"/>
                <a:cs typeface="Arial"/>
              </a:rPr>
              <a:t>SPA  </a:t>
            </a:r>
            <a:r>
              <a:rPr sz="1400" b="1" spc="-5" dirty="0">
                <a:latin typeface="Arial"/>
                <a:cs typeface="Arial"/>
              </a:rPr>
              <a:t>SNA  SZA  SZE  </a:t>
            </a:r>
            <a:r>
              <a:rPr sz="1400" b="1" spc="-40" dirty="0">
                <a:latin typeface="Arial"/>
                <a:cs typeface="Arial"/>
              </a:rPr>
              <a:t>HLT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7828" y="4330446"/>
            <a:ext cx="1101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Input-Output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4424" y="4906517"/>
            <a:ext cx="411480" cy="12001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70"/>
              </a:spcBef>
            </a:pPr>
            <a:r>
              <a:rPr sz="1400" b="1" spc="-5" dirty="0">
                <a:latin typeface="Arial"/>
                <a:cs typeface="Arial"/>
              </a:rPr>
              <a:t>INP  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T  </a:t>
            </a:r>
            <a:r>
              <a:rPr sz="1400" b="1" spc="-5" dirty="0">
                <a:latin typeface="Arial"/>
                <a:cs typeface="Arial"/>
              </a:rPr>
              <a:t>SKI 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O  ION  IOF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7828" y="1065021"/>
            <a:ext cx="2225040" cy="81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Register-Reference</a:t>
            </a:r>
            <a:endParaRPr sz="1400">
              <a:latin typeface="Arial"/>
              <a:cs typeface="Arial"/>
            </a:endParaRPr>
          </a:p>
          <a:p>
            <a:pPr marL="1479550" marR="5080">
              <a:lnSpc>
                <a:spcPts val="1500"/>
              </a:lnSpc>
              <a:spcBef>
                <a:spcPts val="120"/>
              </a:spcBef>
            </a:pPr>
            <a:r>
              <a:rPr sz="1400" b="1" spc="-170" dirty="0">
                <a:latin typeface="Arial"/>
                <a:cs typeface="Arial"/>
              </a:rPr>
              <a:t>D</a:t>
            </a:r>
            <a:r>
              <a:rPr sz="1350" b="1" spc="-254" baseline="-21604" dirty="0">
                <a:latin typeface="Arial"/>
                <a:cs typeface="Arial"/>
              </a:rPr>
              <a:t>7</a:t>
            </a:r>
            <a:r>
              <a:rPr sz="1400" b="1" spc="-170" dirty="0">
                <a:latin typeface="Arial"/>
                <a:cs typeface="Arial"/>
              </a:rPr>
              <a:t>I</a:t>
            </a:r>
            <a:r>
              <a:rPr sz="1400" b="1" spc="-170" dirty="0">
                <a:latin typeface="Symbol"/>
                <a:cs typeface="Symbol"/>
              </a:rPr>
              <a:t></a:t>
            </a:r>
            <a:r>
              <a:rPr sz="1400" b="1" spc="-170" dirty="0">
                <a:latin typeface="Arial"/>
                <a:cs typeface="Arial"/>
              </a:rPr>
              <a:t>T</a:t>
            </a:r>
            <a:r>
              <a:rPr sz="1350" b="1" spc="-254" baseline="-21604" dirty="0">
                <a:latin typeface="Arial"/>
                <a:cs typeface="Arial"/>
              </a:rPr>
              <a:t>3 </a:t>
            </a:r>
            <a:r>
              <a:rPr sz="1400" b="1" dirty="0">
                <a:latin typeface="Arial"/>
                <a:cs typeface="Arial"/>
              </a:rPr>
              <a:t>=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  </a:t>
            </a:r>
            <a:r>
              <a:rPr sz="1400" b="1" spc="-5" dirty="0">
                <a:latin typeface="Arial"/>
                <a:cs typeface="Arial"/>
              </a:rPr>
              <a:t>IR(i) </a:t>
            </a:r>
            <a:r>
              <a:rPr sz="1400" b="1" dirty="0">
                <a:latin typeface="Arial"/>
                <a:cs typeface="Arial"/>
              </a:rPr>
              <a:t>=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</a:t>
            </a:r>
            <a:r>
              <a:rPr sz="1350" b="1" baseline="-21604" dirty="0">
                <a:latin typeface="Arial"/>
                <a:cs typeface="Arial"/>
              </a:rPr>
              <a:t>i</a:t>
            </a:r>
            <a:endParaRPr sz="1350" baseline="-21604">
              <a:latin typeface="Arial"/>
              <a:cs typeface="Arial"/>
            </a:endParaRPr>
          </a:p>
          <a:p>
            <a:pPr marR="509270" algn="r">
              <a:lnSpc>
                <a:spcPts val="1490"/>
              </a:lnSpc>
            </a:pPr>
            <a:r>
              <a:rPr sz="1400" b="1" dirty="0">
                <a:latin typeface="Arial"/>
                <a:cs typeface="Arial"/>
              </a:rPr>
              <a:t>r: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4882" y="1833499"/>
            <a:ext cx="753110" cy="42729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09855" marR="246379">
              <a:lnSpc>
                <a:spcPct val="90000"/>
              </a:lnSpc>
              <a:spcBef>
                <a:spcPts val="270"/>
              </a:spcBef>
            </a:pP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350" b="1" spc="-60" baseline="-21604" dirty="0">
                <a:latin typeface="Arial"/>
                <a:cs typeface="Arial"/>
              </a:rPr>
              <a:t>1</a:t>
            </a:r>
            <a:r>
              <a:rPr sz="1350" b="1" spc="15" baseline="-21604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350" b="1" spc="15" baseline="-21604" dirty="0">
                <a:latin typeface="Arial"/>
                <a:cs typeface="Arial"/>
              </a:rPr>
              <a:t>10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8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7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6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3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2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:  rB</a:t>
            </a:r>
            <a:r>
              <a:rPr sz="1350" b="1" baseline="-21604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1540"/>
              </a:spcBef>
            </a:pPr>
            <a:r>
              <a:rPr sz="1400" b="1" spc="5" dirty="0">
                <a:latin typeface="Arial"/>
                <a:cs typeface="Arial"/>
              </a:rPr>
              <a:t>D</a:t>
            </a:r>
            <a:r>
              <a:rPr sz="1350" b="1" spc="7" baseline="-21604" dirty="0">
                <a:latin typeface="Arial"/>
                <a:cs typeface="Arial"/>
              </a:rPr>
              <a:t>7</a:t>
            </a:r>
            <a:r>
              <a:rPr sz="1400" b="1" spc="5" dirty="0">
                <a:latin typeface="Arial"/>
                <a:cs typeface="Arial"/>
              </a:rPr>
              <a:t>IT</a:t>
            </a:r>
            <a:r>
              <a:rPr sz="1350" b="1" spc="7" baseline="-21604" dirty="0">
                <a:latin typeface="Arial"/>
                <a:cs typeface="Arial"/>
              </a:rPr>
              <a:t>3 </a:t>
            </a:r>
            <a:r>
              <a:rPr sz="1400" b="1" dirty="0">
                <a:latin typeface="Arial"/>
                <a:cs typeface="Arial"/>
              </a:rPr>
              <a:t>= p  </a:t>
            </a:r>
            <a:r>
              <a:rPr sz="1400" b="1" spc="-5" dirty="0">
                <a:latin typeface="Arial"/>
                <a:cs typeface="Arial"/>
              </a:rPr>
              <a:t>IR(i) </a:t>
            </a:r>
            <a:r>
              <a:rPr sz="1400" b="1" dirty="0">
                <a:latin typeface="Arial"/>
                <a:cs typeface="Arial"/>
              </a:rPr>
              <a:t>=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</a:t>
            </a:r>
            <a:r>
              <a:rPr sz="1350" b="1" baseline="-21604" dirty="0">
                <a:latin typeface="Arial"/>
                <a:cs typeface="Arial"/>
              </a:rPr>
              <a:t>i</a:t>
            </a:r>
            <a:endParaRPr sz="1350" baseline="-21604">
              <a:latin typeface="Arial"/>
              <a:cs typeface="Arial"/>
            </a:endParaRPr>
          </a:p>
          <a:p>
            <a:pPr marL="109855" marR="208279">
              <a:lnSpc>
                <a:spcPts val="151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p:  pB</a:t>
            </a:r>
            <a:r>
              <a:rPr sz="1350" b="1" spc="-60" baseline="-21604" dirty="0">
                <a:latin typeface="Arial"/>
                <a:cs typeface="Arial"/>
              </a:rPr>
              <a:t>1</a:t>
            </a:r>
            <a:r>
              <a:rPr sz="1350" b="1" spc="15" baseline="-21604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pB</a:t>
            </a:r>
            <a:r>
              <a:rPr sz="1350" b="1" spc="15" baseline="-21604" dirty="0">
                <a:latin typeface="Arial"/>
                <a:cs typeface="Arial"/>
              </a:rPr>
              <a:t>10</a:t>
            </a:r>
            <a:r>
              <a:rPr sz="1400" b="1" dirty="0">
                <a:latin typeface="Arial"/>
                <a:cs typeface="Arial"/>
              </a:rPr>
              <a:t>:  pB</a:t>
            </a:r>
            <a:r>
              <a:rPr sz="1350" b="1" baseline="-21604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09855" marR="273685" algn="just">
              <a:lnSpc>
                <a:spcPts val="1510"/>
              </a:lnSpc>
              <a:spcBef>
                <a:spcPts val="10"/>
              </a:spcBef>
            </a:pPr>
            <a:r>
              <a:rPr sz="1400" b="1" spc="-10" dirty="0">
                <a:latin typeface="Arial"/>
                <a:cs typeface="Arial"/>
              </a:rPr>
              <a:t>pB</a:t>
            </a:r>
            <a:r>
              <a:rPr sz="1350" b="1" spc="15" baseline="-21604" dirty="0">
                <a:latin typeface="Arial"/>
                <a:cs typeface="Arial"/>
              </a:rPr>
              <a:t>8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pB</a:t>
            </a:r>
            <a:r>
              <a:rPr sz="1350" b="1" spc="15" baseline="-21604" dirty="0">
                <a:latin typeface="Arial"/>
                <a:cs typeface="Arial"/>
              </a:rPr>
              <a:t>7</a:t>
            </a:r>
            <a:r>
              <a:rPr sz="1400" b="1" dirty="0">
                <a:latin typeface="Arial"/>
                <a:cs typeface="Arial"/>
              </a:rPr>
              <a:t>:  </a:t>
            </a:r>
            <a:r>
              <a:rPr sz="1400" b="1" spc="-10" dirty="0">
                <a:latin typeface="Arial"/>
                <a:cs typeface="Arial"/>
              </a:rPr>
              <a:t>pB</a:t>
            </a:r>
            <a:r>
              <a:rPr sz="1350" b="1" spc="15" baseline="-21604" dirty="0">
                <a:latin typeface="Arial"/>
                <a:cs typeface="Arial"/>
              </a:rPr>
              <a:t>6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9659" y="1257045"/>
            <a:ext cx="3367404" cy="29286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(Common </a:t>
            </a:r>
            <a:r>
              <a:rPr sz="1400" b="1" dirty="0">
                <a:latin typeface="Arial"/>
                <a:cs typeface="Arial"/>
              </a:rPr>
              <a:t>to all </a:t>
            </a:r>
            <a:r>
              <a:rPr sz="1400" b="1" spc="-5" dirty="0">
                <a:latin typeface="Arial"/>
                <a:cs typeface="Arial"/>
              </a:rPr>
              <a:t>register-reference instr)  </a:t>
            </a:r>
            <a:r>
              <a:rPr sz="1400" b="1" dirty="0">
                <a:latin typeface="Arial"/>
                <a:cs typeface="Arial"/>
              </a:rPr>
              <a:t>(i = 0,1,2, ...,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11)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400" b="1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400" b="1" spc="-20" dirty="0">
                <a:latin typeface="Arial"/>
                <a:cs typeface="Arial"/>
              </a:rPr>
              <a:t>AC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400" b="1" dirty="0">
                <a:latin typeface="Arial"/>
                <a:cs typeface="Arial"/>
              </a:rPr>
              <a:t>E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 marR="2553335">
              <a:lnSpc>
                <a:spcPts val="1510"/>
              </a:lnSpc>
              <a:spcBef>
                <a:spcPts val="115"/>
              </a:spcBef>
            </a:pPr>
            <a:r>
              <a:rPr sz="1400" b="1" spc="-20" dirty="0">
                <a:latin typeface="Arial"/>
                <a:cs typeface="Arial"/>
              </a:rPr>
              <a:t>AC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370" dirty="0">
                <a:latin typeface="Arial"/>
                <a:cs typeface="Arial"/>
              </a:rPr>
              <a:t>AC</a:t>
            </a:r>
            <a:r>
              <a:rPr sz="1400" b="1" spc="-370" dirty="0">
                <a:latin typeface="Symbol"/>
                <a:cs typeface="Symbol"/>
              </a:rPr>
              <a:t></a:t>
            </a:r>
            <a:r>
              <a:rPr sz="1400" b="1" spc="-3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E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400" b="1" spc="-530" dirty="0">
                <a:latin typeface="Arial"/>
                <a:cs typeface="Arial"/>
              </a:rPr>
              <a:t>E</a:t>
            </a:r>
            <a:r>
              <a:rPr sz="1400" b="1" spc="-530" dirty="0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  <a:p>
            <a:pPr marL="12700">
              <a:lnSpc>
                <a:spcPts val="1395"/>
              </a:lnSpc>
            </a:pPr>
            <a:r>
              <a:rPr sz="1400" b="1" spc="-20" dirty="0">
                <a:latin typeface="Arial"/>
                <a:cs typeface="Arial"/>
              </a:rPr>
              <a:t>AC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shr </a:t>
            </a:r>
            <a:r>
              <a:rPr sz="1400" b="1" spc="-20" dirty="0">
                <a:latin typeface="Arial"/>
                <a:cs typeface="Arial"/>
              </a:rPr>
              <a:t>AC, </a:t>
            </a:r>
            <a:r>
              <a:rPr sz="1400" b="1" spc="-10" dirty="0">
                <a:latin typeface="Arial"/>
                <a:cs typeface="Arial"/>
              </a:rPr>
              <a:t>AC(15)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E, E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2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AC(0)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400" b="1" spc="-20" dirty="0">
                <a:latin typeface="Arial"/>
                <a:cs typeface="Arial"/>
              </a:rPr>
              <a:t>AC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shl </a:t>
            </a:r>
            <a:r>
              <a:rPr sz="1400" b="1" spc="-20" dirty="0">
                <a:latin typeface="Arial"/>
                <a:cs typeface="Arial"/>
              </a:rPr>
              <a:t>AC, </a:t>
            </a:r>
            <a:r>
              <a:rPr sz="1400" b="1" spc="-10" dirty="0">
                <a:latin typeface="Arial"/>
                <a:cs typeface="Arial"/>
              </a:rPr>
              <a:t>AC(0)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E, E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2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AC(15)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400" b="1" spc="-20" dirty="0">
                <a:latin typeface="Arial"/>
                <a:cs typeface="Arial"/>
              </a:rPr>
              <a:t>AC </a:t>
            </a:r>
            <a:r>
              <a:rPr sz="1200" b="1" dirty="0">
                <a:latin typeface="Symbol"/>
                <a:cs typeface="Symbol"/>
              </a:rPr>
              <a:t>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Arial"/>
                <a:cs typeface="Arial"/>
              </a:rPr>
              <a:t>AC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10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 marR="615315">
              <a:lnSpc>
                <a:spcPts val="151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If(AC(15) </a:t>
            </a:r>
            <a:r>
              <a:rPr sz="1400" b="1" dirty="0">
                <a:latin typeface="Arial"/>
                <a:cs typeface="Arial"/>
              </a:rPr>
              <a:t>=0) </a:t>
            </a:r>
            <a:r>
              <a:rPr sz="1400" b="1" spc="-5" dirty="0">
                <a:latin typeface="Arial"/>
                <a:cs typeface="Arial"/>
              </a:rPr>
              <a:t>then </a:t>
            </a:r>
            <a:r>
              <a:rPr sz="1400" b="1" dirty="0">
                <a:latin typeface="Arial"/>
                <a:cs typeface="Arial"/>
              </a:rPr>
              <a:t>(PC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+ 1)  </a:t>
            </a:r>
            <a:r>
              <a:rPr sz="1400" b="1" spc="-5" dirty="0">
                <a:latin typeface="Arial"/>
                <a:cs typeface="Arial"/>
              </a:rPr>
              <a:t>If(AC(15) </a:t>
            </a:r>
            <a:r>
              <a:rPr sz="1400" b="1" dirty="0">
                <a:latin typeface="Arial"/>
                <a:cs typeface="Arial"/>
              </a:rPr>
              <a:t>=1) </a:t>
            </a:r>
            <a:r>
              <a:rPr sz="1400" b="1" spc="-5" dirty="0">
                <a:latin typeface="Arial"/>
                <a:cs typeface="Arial"/>
              </a:rPr>
              <a:t>then </a:t>
            </a:r>
            <a:r>
              <a:rPr sz="1400" b="1" dirty="0">
                <a:latin typeface="Arial"/>
                <a:cs typeface="Arial"/>
              </a:rPr>
              <a:t>(PC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+ 1)  </a:t>
            </a:r>
            <a:r>
              <a:rPr sz="1400" b="1" spc="-10" dirty="0">
                <a:latin typeface="Arial"/>
                <a:cs typeface="Arial"/>
              </a:rPr>
              <a:t>If(AC </a:t>
            </a:r>
            <a:r>
              <a:rPr sz="1400" b="1" dirty="0">
                <a:latin typeface="Arial"/>
                <a:cs typeface="Arial"/>
              </a:rPr>
              <a:t>= 0) </a:t>
            </a:r>
            <a:r>
              <a:rPr sz="1400" b="1" spc="-5" dirty="0">
                <a:latin typeface="Arial"/>
                <a:cs typeface="Arial"/>
              </a:rPr>
              <a:t>then </a:t>
            </a:r>
            <a:r>
              <a:rPr sz="1400" b="1" dirty="0">
                <a:latin typeface="Arial"/>
                <a:cs typeface="Arial"/>
              </a:rPr>
              <a:t>(PC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+ 1)  If(E=0) </a:t>
            </a:r>
            <a:r>
              <a:rPr sz="1400" b="1" spc="-5" dirty="0">
                <a:latin typeface="Arial"/>
                <a:cs typeface="Arial"/>
              </a:rPr>
              <a:t>then </a:t>
            </a:r>
            <a:r>
              <a:rPr sz="1400" b="1" dirty="0">
                <a:latin typeface="Arial"/>
                <a:cs typeface="Arial"/>
              </a:rPr>
              <a:t>(PC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95"/>
              </a:lnSpc>
            </a:pPr>
            <a:r>
              <a:rPr sz="1400" b="1" dirty="0">
                <a:latin typeface="Arial"/>
                <a:cs typeface="Arial"/>
              </a:rPr>
              <a:t>S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9659" y="4330446"/>
            <a:ext cx="3530600" cy="17760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(Common </a:t>
            </a:r>
            <a:r>
              <a:rPr sz="1400" b="1" dirty="0">
                <a:latin typeface="Arial"/>
                <a:cs typeface="Arial"/>
              </a:rPr>
              <a:t>to all </a:t>
            </a:r>
            <a:r>
              <a:rPr sz="1400" b="1" spc="-5" dirty="0">
                <a:latin typeface="Arial"/>
                <a:cs typeface="Arial"/>
              </a:rPr>
              <a:t>input-output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instructions)  </a:t>
            </a:r>
            <a:r>
              <a:rPr sz="1400" b="1" dirty="0">
                <a:latin typeface="Arial"/>
                <a:cs typeface="Arial"/>
              </a:rPr>
              <a:t>(i =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6,7,8,9,10,11)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</a:pPr>
            <a:r>
              <a:rPr sz="1400" b="1" dirty="0">
                <a:latin typeface="Arial"/>
                <a:cs typeface="Arial"/>
              </a:rPr>
              <a:t>SC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 marR="1064895">
              <a:lnSpc>
                <a:spcPct val="90000"/>
              </a:lnSpc>
              <a:spcBef>
                <a:spcPts val="85"/>
              </a:spcBef>
            </a:pPr>
            <a:r>
              <a:rPr sz="1400" b="1" spc="-10" dirty="0">
                <a:latin typeface="Arial"/>
                <a:cs typeface="Arial"/>
              </a:rPr>
              <a:t>AC(0-7)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INPR, FGI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  </a:t>
            </a:r>
            <a:r>
              <a:rPr sz="1400" b="1" spc="-5" dirty="0">
                <a:latin typeface="Arial"/>
                <a:cs typeface="Arial"/>
              </a:rPr>
              <a:t>OUTR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AC(0-7), </a:t>
            </a:r>
            <a:r>
              <a:rPr sz="1400" b="1" spc="-5" dirty="0">
                <a:latin typeface="Arial"/>
                <a:cs typeface="Arial"/>
              </a:rPr>
              <a:t>FGO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  </a:t>
            </a:r>
            <a:r>
              <a:rPr sz="1400" b="1" spc="-5" dirty="0">
                <a:latin typeface="Arial"/>
                <a:cs typeface="Arial"/>
              </a:rPr>
              <a:t>If(FGI=1) then </a:t>
            </a:r>
            <a:r>
              <a:rPr sz="1400" b="1" dirty="0">
                <a:latin typeface="Arial"/>
                <a:cs typeface="Arial"/>
              </a:rPr>
              <a:t>(PC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+ 1)  If(FGO=1) then (PC </a:t>
            </a:r>
            <a:r>
              <a:rPr sz="1200" b="1" dirty="0">
                <a:latin typeface="Symbol"/>
                <a:cs typeface="Symbol"/>
              </a:rPr>
              <a:t>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PC +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1)  IEN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</a:pPr>
            <a:r>
              <a:rPr sz="1400" b="1" dirty="0">
                <a:latin typeface="Arial"/>
                <a:cs typeface="Arial"/>
              </a:rPr>
              <a:t>IEN </a:t>
            </a:r>
            <a:r>
              <a:rPr sz="1200" b="1" spc="-5" dirty="0">
                <a:latin typeface="Symbol"/>
                <a:cs typeface="Symbol"/>
              </a:rPr>
              <a:t>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13623" y="4318"/>
            <a:ext cx="1005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Description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40053" y="113792"/>
            <a:ext cx="68554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83130" algn="l"/>
                <a:tab pos="4416425" algn="l"/>
              </a:tabLst>
            </a:pPr>
            <a:r>
              <a:rPr spc="-5" dirty="0"/>
              <a:t>COMP</a:t>
            </a:r>
            <a:r>
              <a:rPr spc="-15" dirty="0"/>
              <a:t>L</a:t>
            </a:r>
            <a:r>
              <a:rPr spc="-5" dirty="0"/>
              <a:t>E</a:t>
            </a:r>
            <a:r>
              <a:rPr spc="-15" dirty="0"/>
              <a:t>T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COMPUT</a:t>
            </a:r>
            <a:r>
              <a:rPr spc="-20" dirty="0"/>
              <a:t>E</a:t>
            </a:r>
            <a:r>
              <a:rPr spc="-5" dirty="0"/>
              <a:t>R</a:t>
            </a:r>
            <a:r>
              <a:rPr dirty="0"/>
              <a:t>	</a:t>
            </a:r>
            <a:r>
              <a:rPr spc="-5" dirty="0"/>
              <a:t>DESCRI</a:t>
            </a:r>
            <a:r>
              <a:rPr spc="-20" dirty="0"/>
              <a:t>P</a:t>
            </a:r>
            <a:r>
              <a:rPr spc="-5" dirty="0"/>
              <a:t>TION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63492" y="449021"/>
            <a:ext cx="20053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008011"/>
                </a:solidFill>
                <a:latin typeface="Arial"/>
                <a:cs typeface="Arial"/>
              </a:rPr>
              <a:t>M</a:t>
            </a:r>
            <a:r>
              <a:rPr sz="2000" b="1" spc="-10" dirty="0">
                <a:solidFill>
                  <a:srgbClr val="008011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crooperat</a:t>
            </a:r>
            <a:r>
              <a:rPr sz="2000" b="1" spc="-10" dirty="0">
                <a:solidFill>
                  <a:srgbClr val="008011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4875" y="1019175"/>
            <a:ext cx="6553200" cy="5191125"/>
          </a:xfrm>
          <a:custGeom>
            <a:avLst/>
            <a:gdLst/>
            <a:ahLst/>
            <a:cxnLst/>
            <a:rect l="l" t="t" r="r" b="b"/>
            <a:pathLst>
              <a:path w="6553200" h="5191125">
                <a:moveTo>
                  <a:pt x="0" y="5191125"/>
                </a:moveTo>
                <a:lnTo>
                  <a:pt x="6553200" y="5191125"/>
                </a:lnTo>
                <a:lnTo>
                  <a:pt x="6553200" y="0"/>
                </a:lnTo>
                <a:lnTo>
                  <a:pt x="0" y="0"/>
                </a:lnTo>
                <a:lnTo>
                  <a:pt x="0" y="5191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5625" y="240918"/>
            <a:ext cx="6357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9720" algn="l"/>
                <a:tab pos="2260600" algn="l"/>
                <a:tab pos="3563620" algn="l"/>
              </a:tabLst>
            </a:pPr>
            <a:r>
              <a:rPr spc="-5" dirty="0"/>
              <a:t>DE</a:t>
            </a:r>
            <a:r>
              <a:rPr spc="-20" dirty="0"/>
              <a:t>S</a:t>
            </a:r>
            <a:r>
              <a:rPr spc="-5" dirty="0"/>
              <a:t>IGN</a:t>
            </a:r>
            <a:r>
              <a:rPr dirty="0"/>
              <a:t>	</a:t>
            </a:r>
            <a:r>
              <a:rPr spc="-5" dirty="0"/>
              <a:t>OF</a:t>
            </a:r>
            <a:r>
              <a:rPr dirty="0"/>
              <a:t>	</a:t>
            </a:r>
            <a:r>
              <a:rPr spc="-5" dirty="0"/>
              <a:t>BA</a:t>
            </a:r>
            <a:r>
              <a:rPr spc="-20" dirty="0"/>
              <a:t>S</a:t>
            </a:r>
            <a:r>
              <a:rPr spc="-5" dirty="0"/>
              <a:t>IC</a:t>
            </a:r>
            <a:r>
              <a:rPr dirty="0"/>
              <a:t>	</a:t>
            </a:r>
            <a:r>
              <a:rPr spc="-5" dirty="0"/>
              <a:t>COM</a:t>
            </a:r>
            <a:r>
              <a:rPr spc="-20" dirty="0"/>
              <a:t>P</a:t>
            </a:r>
            <a:r>
              <a:rPr spc="-5" dirty="0"/>
              <a:t>UTER</a:t>
            </a:r>
            <a:r>
              <a:rPr spc="5" dirty="0"/>
              <a:t>(</a:t>
            </a:r>
            <a:r>
              <a:rPr spc="-5" dirty="0"/>
              <a:t>BC)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5848" y="821689"/>
            <a:ext cx="6689725" cy="53314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260"/>
              </a:spcBef>
            </a:pPr>
            <a:r>
              <a:rPr sz="1800" b="1" dirty="0">
                <a:latin typeface="Arial"/>
                <a:cs typeface="Arial"/>
              </a:rPr>
              <a:t>Hardware Components of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BC</a:t>
            </a:r>
            <a:endParaRPr sz="1800">
              <a:latin typeface="Arial"/>
              <a:cs typeface="Arial"/>
            </a:endParaRPr>
          </a:p>
          <a:p>
            <a:pPr marL="709295">
              <a:lnSpc>
                <a:spcPts val="2055"/>
              </a:lnSpc>
              <a:spcBef>
                <a:spcPts val="160"/>
              </a:spcBef>
              <a:tabLst>
                <a:tab pos="2692400" algn="l"/>
              </a:tabLst>
            </a:pP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memory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unit:	</a:t>
            </a:r>
            <a:r>
              <a:rPr sz="1800" b="1" spc="-5" dirty="0">
                <a:latin typeface="Arial"/>
                <a:cs typeface="Arial"/>
              </a:rPr>
              <a:t>4096 x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16.</a:t>
            </a:r>
            <a:endParaRPr sz="1800">
              <a:latin typeface="Arial"/>
              <a:cs typeface="Arial"/>
            </a:endParaRPr>
          </a:p>
          <a:p>
            <a:pPr marL="709295">
              <a:lnSpc>
                <a:spcPts val="1945"/>
              </a:lnSpc>
            </a:pPr>
            <a:r>
              <a:rPr sz="1800" b="1" spc="-5" dirty="0">
                <a:latin typeface="Arial"/>
                <a:cs typeface="Arial"/>
              </a:rPr>
              <a:t>Registers:</a:t>
            </a:r>
            <a:endParaRPr sz="1800">
              <a:latin typeface="Arial"/>
              <a:cs typeface="Arial"/>
            </a:endParaRPr>
          </a:p>
          <a:p>
            <a:pPr marL="1398905">
              <a:lnSpc>
                <a:spcPts val="1945"/>
              </a:lnSpc>
            </a:pPr>
            <a:r>
              <a:rPr sz="1800" b="1" spc="-20" dirty="0">
                <a:latin typeface="Arial"/>
                <a:cs typeface="Arial"/>
              </a:rPr>
              <a:t>AR, </a:t>
            </a:r>
            <a:r>
              <a:rPr sz="1800" b="1" spc="-5" dirty="0">
                <a:latin typeface="Arial"/>
                <a:cs typeface="Arial"/>
              </a:rPr>
              <a:t>PC, DR, </a:t>
            </a:r>
            <a:r>
              <a:rPr sz="1800" b="1" spc="-15" dirty="0">
                <a:latin typeface="Arial"/>
                <a:cs typeface="Arial"/>
              </a:rPr>
              <a:t>AC, </a:t>
            </a:r>
            <a:r>
              <a:rPr sz="1800" b="1" spc="-5" dirty="0">
                <a:latin typeface="Arial"/>
                <a:cs typeface="Arial"/>
              </a:rPr>
              <a:t>IR, TR, </a:t>
            </a:r>
            <a:r>
              <a:rPr sz="1800" b="1" dirty="0">
                <a:latin typeface="Arial"/>
                <a:cs typeface="Arial"/>
              </a:rPr>
              <a:t>OUTR, </a:t>
            </a:r>
            <a:r>
              <a:rPr sz="1800" b="1" spc="-5" dirty="0">
                <a:latin typeface="Arial"/>
                <a:cs typeface="Arial"/>
              </a:rPr>
              <a:t>INPR,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SC</a:t>
            </a:r>
            <a:endParaRPr sz="1800">
              <a:latin typeface="Arial"/>
              <a:cs typeface="Arial"/>
            </a:endParaRPr>
          </a:p>
          <a:p>
            <a:pPr marL="709295">
              <a:lnSpc>
                <a:spcPts val="1945"/>
              </a:lnSpc>
            </a:pPr>
            <a:r>
              <a:rPr sz="1800" b="1" dirty="0">
                <a:latin typeface="Arial"/>
                <a:cs typeface="Arial"/>
              </a:rPr>
              <a:t>Flip-Flops(Status):</a:t>
            </a:r>
            <a:endParaRPr sz="1800">
              <a:latin typeface="Arial"/>
              <a:cs typeface="Arial"/>
            </a:endParaRPr>
          </a:p>
          <a:p>
            <a:pPr marL="1406525">
              <a:lnSpc>
                <a:spcPts val="1945"/>
              </a:lnSpc>
            </a:pPr>
            <a:r>
              <a:rPr sz="1800" b="1" dirty="0">
                <a:latin typeface="Arial"/>
                <a:cs typeface="Arial"/>
              </a:rPr>
              <a:t>I, S, E, </a:t>
            </a:r>
            <a:r>
              <a:rPr sz="1800" b="1" spc="-5" dirty="0">
                <a:latin typeface="Arial"/>
                <a:cs typeface="Arial"/>
              </a:rPr>
              <a:t>R, </a:t>
            </a:r>
            <a:r>
              <a:rPr sz="1800" b="1" dirty="0">
                <a:latin typeface="Arial"/>
                <a:cs typeface="Arial"/>
              </a:rPr>
              <a:t>IEN, FGI, and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FGO</a:t>
            </a:r>
            <a:endParaRPr sz="1800">
              <a:latin typeface="Arial"/>
              <a:cs typeface="Arial"/>
            </a:endParaRPr>
          </a:p>
          <a:p>
            <a:pPr marL="709295">
              <a:lnSpc>
                <a:spcPts val="1945"/>
              </a:lnSpc>
              <a:tabLst>
                <a:tab pos="2395855" algn="l"/>
              </a:tabLst>
            </a:pPr>
            <a:r>
              <a:rPr sz="1800" b="1" spc="-5" dirty="0">
                <a:latin typeface="Arial"/>
                <a:cs typeface="Arial"/>
              </a:rPr>
              <a:t>Decoders:	a 3x8 </a:t>
            </a:r>
            <a:r>
              <a:rPr sz="1800" b="1" dirty="0">
                <a:latin typeface="Arial"/>
                <a:cs typeface="Arial"/>
              </a:rPr>
              <a:t>Opcode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decoder</a:t>
            </a:r>
            <a:endParaRPr sz="1800">
              <a:latin typeface="Arial"/>
              <a:cs typeface="Arial"/>
            </a:endParaRPr>
          </a:p>
          <a:p>
            <a:pPr marL="2422525">
              <a:lnSpc>
                <a:spcPts val="1945"/>
              </a:lnSpc>
            </a:pP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4x16 </a:t>
            </a:r>
            <a:r>
              <a:rPr sz="1800" b="1" dirty="0">
                <a:latin typeface="Arial"/>
                <a:cs typeface="Arial"/>
              </a:rPr>
              <a:t>timing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decoder</a:t>
            </a:r>
            <a:endParaRPr sz="1800">
              <a:latin typeface="Arial"/>
              <a:cs typeface="Arial"/>
            </a:endParaRPr>
          </a:p>
          <a:p>
            <a:pPr marL="709295" marR="3521710">
              <a:lnSpc>
                <a:spcPts val="1939"/>
              </a:lnSpc>
              <a:spcBef>
                <a:spcPts val="140"/>
              </a:spcBef>
              <a:tabLst>
                <a:tab pos="2434590" algn="l"/>
              </a:tabLst>
            </a:pPr>
            <a:r>
              <a:rPr sz="1800" b="1" spc="-5" dirty="0">
                <a:latin typeface="Arial"/>
                <a:cs typeface="Arial"/>
              </a:rPr>
              <a:t>Common</a:t>
            </a:r>
            <a:r>
              <a:rPr sz="1800" b="1" dirty="0">
                <a:latin typeface="Arial"/>
                <a:cs typeface="Arial"/>
              </a:rPr>
              <a:t> bus:	</a:t>
            </a:r>
            <a:r>
              <a:rPr sz="1800" b="1" spc="-10" dirty="0">
                <a:latin typeface="Arial"/>
                <a:cs typeface="Arial"/>
              </a:rPr>
              <a:t>16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bits  </a:t>
            </a:r>
            <a:r>
              <a:rPr sz="1800" b="1" spc="-5" dirty="0">
                <a:latin typeface="Arial"/>
                <a:cs typeface="Arial"/>
              </a:rPr>
              <a:t>Control </a:t>
            </a:r>
            <a:r>
              <a:rPr sz="1800" b="1" dirty="0">
                <a:latin typeface="Arial"/>
                <a:cs typeface="Arial"/>
              </a:rPr>
              <a:t>logic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gates:</a:t>
            </a:r>
            <a:endParaRPr sz="1800">
              <a:latin typeface="Arial"/>
              <a:cs typeface="Arial"/>
            </a:endParaRPr>
          </a:p>
          <a:p>
            <a:pPr marL="709295">
              <a:lnSpc>
                <a:spcPts val="1920"/>
              </a:lnSpc>
              <a:tabLst>
                <a:tab pos="3525520" algn="l"/>
              </a:tabLst>
            </a:pPr>
            <a:r>
              <a:rPr sz="1800" b="1" spc="-15" dirty="0">
                <a:latin typeface="Arial"/>
                <a:cs typeface="Arial"/>
              </a:rPr>
              <a:t>Adder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Logic </a:t>
            </a:r>
            <a:r>
              <a:rPr sz="1800" b="1" spc="-5" dirty="0">
                <a:latin typeface="Arial"/>
                <a:cs typeface="Arial"/>
              </a:rPr>
              <a:t>circuit:	Connected to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Control Logic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Gates</a:t>
            </a:r>
            <a:endParaRPr sz="1800">
              <a:latin typeface="Arial"/>
              <a:cs typeface="Arial"/>
            </a:endParaRPr>
          </a:p>
          <a:p>
            <a:pPr marL="1111885" indent="-139065">
              <a:lnSpc>
                <a:spcPct val="100000"/>
              </a:lnSpc>
              <a:spcBef>
                <a:spcPts val="770"/>
              </a:spcBef>
              <a:buChar char="-"/>
              <a:tabLst>
                <a:tab pos="1112520" algn="l"/>
              </a:tabLst>
            </a:pPr>
            <a:r>
              <a:rPr sz="1800" b="1" dirty="0">
                <a:latin typeface="Arial"/>
                <a:cs typeface="Arial"/>
              </a:rPr>
              <a:t>Input </a:t>
            </a:r>
            <a:r>
              <a:rPr sz="1800" b="1" spc="-5" dirty="0">
                <a:latin typeface="Arial"/>
                <a:cs typeface="Arial"/>
              </a:rPr>
              <a:t>Controls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nine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registers</a:t>
            </a:r>
            <a:endParaRPr sz="1800">
              <a:latin typeface="Arial"/>
              <a:cs typeface="Arial"/>
            </a:endParaRPr>
          </a:p>
          <a:p>
            <a:pPr marL="1111885" indent="-139065">
              <a:lnSpc>
                <a:spcPct val="100000"/>
              </a:lnSpc>
              <a:spcBef>
                <a:spcPts val="760"/>
              </a:spcBef>
              <a:buChar char="-"/>
              <a:tabLst>
                <a:tab pos="1112520" algn="l"/>
              </a:tabLst>
            </a:pPr>
            <a:r>
              <a:rPr sz="1800" b="1" spc="-5" dirty="0">
                <a:latin typeface="Arial"/>
                <a:cs typeface="Arial"/>
              </a:rPr>
              <a:t>Read and </a:t>
            </a:r>
            <a:r>
              <a:rPr sz="1800" b="1" spc="-10" dirty="0">
                <a:latin typeface="Arial"/>
                <a:cs typeface="Arial"/>
              </a:rPr>
              <a:t>Write </a:t>
            </a:r>
            <a:r>
              <a:rPr sz="1800" b="1" dirty="0">
                <a:latin typeface="Arial"/>
                <a:cs typeface="Arial"/>
              </a:rPr>
              <a:t>Controls of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memory</a:t>
            </a:r>
            <a:endParaRPr sz="1800">
              <a:latin typeface="Arial"/>
              <a:cs typeface="Arial"/>
            </a:endParaRPr>
          </a:p>
          <a:p>
            <a:pPr marL="1111885" indent="-139065">
              <a:lnSpc>
                <a:spcPct val="100000"/>
              </a:lnSpc>
              <a:spcBef>
                <a:spcPts val="755"/>
              </a:spcBef>
              <a:buChar char="-"/>
              <a:tabLst>
                <a:tab pos="1112520" algn="l"/>
              </a:tabLst>
            </a:pPr>
            <a:r>
              <a:rPr sz="1800" b="1" spc="-5" dirty="0">
                <a:latin typeface="Arial"/>
                <a:cs typeface="Arial"/>
              </a:rPr>
              <a:t>Set, </a:t>
            </a:r>
            <a:r>
              <a:rPr sz="1800" b="1" spc="-25" dirty="0">
                <a:latin typeface="Arial"/>
                <a:cs typeface="Arial"/>
              </a:rPr>
              <a:t>Clear, </a:t>
            </a:r>
            <a:r>
              <a:rPr sz="1800" b="1" spc="-5" dirty="0">
                <a:latin typeface="Arial"/>
                <a:cs typeface="Arial"/>
              </a:rPr>
              <a:t>or Complement </a:t>
            </a:r>
            <a:r>
              <a:rPr sz="1800" b="1" dirty="0">
                <a:latin typeface="Arial"/>
                <a:cs typeface="Arial"/>
              </a:rPr>
              <a:t>Controls of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flip-flops</a:t>
            </a:r>
            <a:endParaRPr sz="1800">
              <a:latin typeface="Arial"/>
              <a:cs typeface="Arial"/>
            </a:endParaRPr>
          </a:p>
          <a:p>
            <a:pPr marL="1111885" indent="-139065">
              <a:lnSpc>
                <a:spcPct val="100000"/>
              </a:lnSpc>
              <a:spcBef>
                <a:spcPts val="755"/>
              </a:spcBef>
              <a:buChar char="-"/>
              <a:tabLst>
                <a:tab pos="1112520" algn="l"/>
                <a:tab pos="2203450" algn="l"/>
              </a:tabLst>
            </a:pP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7" baseline="-20833" dirty="0">
                <a:latin typeface="Arial"/>
                <a:cs typeface="Arial"/>
              </a:rPr>
              <a:t>1</a:t>
            </a:r>
            <a:r>
              <a:rPr sz="1800" b="1" spc="-5" dirty="0">
                <a:latin typeface="Arial"/>
                <a:cs typeface="Arial"/>
              </a:rPr>
              <a:t>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spc="-15" baseline="-20833" dirty="0">
                <a:latin typeface="Arial"/>
                <a:cs typeface="Arial"/>
              </a:rPr>
              <a:t>0	</a:t>
            </a:r>
            <a:r>
              <a:rPr sz="1800" b="1" spc="-5" dirty="0">
                <a:latin typeface="Arial"/>
                <a:cs typeface="Arial"/>
              </a:rPr>
              <a:t>Controls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select a register for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bus</a:t>
            </a:r>
            <a:endParaRPr sz="1800">
              <a:latin typeface="Arial"/>
              <a:cs typeface="Arial"/>
            </a:endParaRPr>
          </a:p>
          <a:p>
            <a:pPr marL="1102360" indent="-129539">
              <a:lnSpc>
                <a:spcPct val="100000"/>
              </a:lnSpc>
              <a:spcBef>
                <a:spcPts val="760"/>
              </a:spcBef>
              <a:buChar char="-"/>
              <a:tabLst>
                <a:tab pos="1102995" algn="l"/>
              </a:tabLst>
            </a:pPr>
            <a:r>
              <a:rPr sz="1800" b="1" spc="-15" dirty="0">
                <a:latin typeface="Arial"/>
                <a:cs typeface="Arial"/>
              </a:rPr>
              <a:t>AC,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15" dirty="0">
                <a:latin typeface="Arial"/>
                <a:cs typeface="Arial"/>
              </a:rPr>
              <a:t>Adder </a:t>
            </a:r>
            <a:r>
              <a:rPr sz="1800" b="1" dirty="0">
                <a:latin typeface="Arial"/>
                <a:cs typeface="Arial"/>
              </a:rPr>
              <a:t>and Logic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circuit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98" y="0"/>
            <a:ext cx="9013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6785609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39	</a:t>
            </a:r>
            <a:r>
              <a:rPr sz="2100" b="1" i="1" spc="-7" baseline="-5952" dirty="0">
                <a:latin typeface="Arial"/>
                <a:cs typeface="Arial"/>
              </a:rPr>
              <a:t>Design of </a:t>
            </a:r>
            <a:r>
              <a:rPr sz="2100" b="1" i="1" baseline="-5952" dirty="0">
                <a:latin typeface="Arial"/>
                <a:cs typeface="Arial"/>
              </a:rPr>
              <a:t>Basic</a:t>
            </a:r>
            <a:r>
              <a:rPr sz="2100" b="1" i="1" spc="-172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Computer</a:t>
            </a:r>
            <a:endParaRPr sz="2100" baseline="-595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442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70630" y="248792"/>
            <a:ext cx="2686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INS</a:t>
            </a:r>
            <a:r>
              <a:rPr spc="-15" dirty="0"/>
              <a:t>T</a:t>
            </a:r>
            <a:r>
              <a:rPr spc="-5" dirty="0"/>
              <a:t>RUC</a:t>
            </a:r>
            <a:r>
              <a:rPr spc="-20" dirty="0"/>
              <a:t>T</a:t>
            </a:r>
            <a:r>
              <a:rPr spc="-5" dirty="0"/>
              <a:t>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43343" y="4318"/>
            <a:ext cx="1500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Instruction</a:t>
            </a:r>
            <a:r>
              <a:rPr sz="1400" b="1" i="1" spc="-9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191" y="1102442"/>
            <a:ext cx="7360284" cy="420052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A sequence of (machine)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instructions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(Machine)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Instruction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A group of bits that tell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computer to </a:t>
            </a:r>
            <a:r>
              <a:rPr sz="1600" b="1" i="1" spc="-5" dirty="0">
                <a:latin typeface="Arial"/>
                <a:cs typeface="Arial"/>
              </a:rPr>
              <a:t>perform a specific</a:t>
            </a:r>
            <a:r>
              <a:rPr sz="1600" b="1" i="1" spc="24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operation</a:t>
            </a:r>
            <a:endParaRPr sz="16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(a sequence of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micro-operation)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instructions of a program, along </a:t>
            </a:r>
            <a:r>
              <a:rPr sz="2000" b="1" spc="5" dirty="0">
                <a:latin typeface="Arial"/>
                <a:cs typeface="Arial"/>
              </a:rPr>
              <a:t>with </a:t>
            </a:r>
            <a:r>
              <a:rPr sz="2000" b="1" dirty="0">
                <a:latin typeface="Arial"/>
                <a:cs typeface="Arial"/>
              </a:rPr>
              <a:t>any needed</a:t>
            </a:r>
            <a:r>
              <a:rPr sz="2000" b="1" spc="-2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are stored in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CPU reads the next instruction from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It is placed in an </a:t>
            </a:r>
            <a:r>
              <a:rPr sz="2000" b="1" i="1" dirty="0">
                <a:latin typeface="Arial"/>
                <a:cs typeface="Arial"/>
              </a:rPr>
              <a:t>Instruction Register</a:t>
            </a:r>
            <a:r>
              <a:rPr sz="2000" b="1" i="1" spc="-1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IR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9085" marR="995680" indent="-2863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Control circuitry </a:t>
            </a: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control unit then translates</a:t>
            </a:r>
            <a:r>
              <a:rPr sz="2000" b="1" spc="-20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  instruction into the sequence of microoperations  necessary to </a:t>
            </a:r>
            <a:r>
              <a:rPr sz="2000" b="1" spc="-5" dirty="0">
                <a:latin typeface="Arial"/>
                <a:cs typeface="Arial"/>
              </a:rPr>
              <a:t>implement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1200" y="244221"/>
            <a:ext cx="7482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5325" algn="l"/>
                <a:tab pos="2656205" algn="l"/>
                <a:tab pos="4906010" algn="l"/>
                <a:tab pos="5873115" algn="l"/>
              </a:tabLst>
            </a:pPr>
            <a:r>
              <a:rPr spc="-5" dirty="0"/>
              <a:t>CO</a:t>
            </a:r>
            <a:r>
              <a:rPr spc="-15" dirty="0"/>
              <a:t>N</a:t>
            </a:r>
            <a:r>
              <a:rPr spc="-5" dirty="0"/>
              <a:t>TR</a:t>
            </a:r>
            <a:r>
              <a:rPr spc="-20" dirty="0"/>
              <a:t>O</a:t>
            </a:r>
            <a:r>
              <a:rPr spc="-5" dirty="0"/>
              <a:t>L</a:t>
            </a:r>
            <a:r>
              <a:rPr dirty="0"/>
              <a:t>	</a:t>
            </a:r>
            <a:r>
              <a:rPr spc="-5" dirty="0"/>
              <a:t>OF</a:t>
            </a:r>
            <a:r>
              <a:rPr dirty="0"/>
              <a:t>	</a:t>
            </a:r>
            <a:r>
              <a:rPr spc="-5" dirty="0"/>
              <a:t>R</a:t>
            </a:r>
            <a:r>
              <a:rPr spc="-20" dirty="0"/>
              <a:t>E</a:t>
            </a:r>
            <a:r>
              <a:rPr spc="-5" dirty="0"/>
              <a:t>GIS</a:t>
            </a:r>
            <a:r>
              <a:rPr spc="-20" dirty="0"/>
              <a:t>T</a:t>
            </a:r>
            <a:r>
              <a:rPr spc="-5" dirty="0"/>
              <a:t>ERS</a:t>
            </a:r>
            <a:r>
              <a:rPr dirty="0"/>
              <a:t>	</a:t>
            </a:r>
            <a:r>
              <a:rPr spc="-5" dirty="0"/>
              <a:t>AND</a:t>
            </a:r>
            <a:r>
              <a:rPr dirty="0"/>
              <a:t>	</a:t>
            </a:r>
            <a:r>
              <a:rPr spc="-5" dirty="0"/>
              <a:t>MEMO</a:t>
            </a:r>
            <a:r>
              <a:rPr spc="-20" dirty="0"/>
              <a:t>R</a:t>
            </a:r>
            <a:r>
              <a:rPr spc="-5" dirty="0"/>
              <a:t>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00275" y="3144837"/>
            <a:ext cx="3888104" cy="7734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01600">
              <a:lnSpc>
                <a:spcPts val="1945"/>
              </a:lnSpc>
              <a:spcBef>
                <a:spcPts val="15"/>
              </a:spcBef>
            </a:pPr>
            <a:r>
              <a:rPr sz="1800" b="1" spc="-10" dirty="0">
                <a:latin typeface="Arial"/>
                <a:cs typeface="Arial"/>
              </a:rPr>
              <a:t>LD(AR) </a:t>
            </a:r>
            <a:r>
              <a:rPr sz="1800" b="1" dirty="0">
                <a:latin typeface="Arial"/>
                <a:cs typeface="Arial"/>
              </a:rPr>
              <a:t>= R'T</a:t>
            </a:r>
            <a:r>
              <a:rPr sz="1800" b="1" baseline="-20833" dirty="0">
                <a:latin typeface="Arial"/>
                <a:cs typeface="Arial"/>
              </a:rPr>
              <a:t>0 </a:t>
            </a:r>
            <a:r>
              <a:rPr sz="1800" b="1" dirty="0">
                <a:latin typeface="Arial"/>
                <a:cs typeface="Arial"/>
              </a:rPr>
              <a:t>+ R'T</a:t>
            </a:r>
            <a:r>
              <a:rPr sz="1800" b="1" baseline="-20833" dirty="0">
                <a:latin typeface="Arial"/>
                <a:cs typeface="Arial"/>
              </a:rPr>
              <a:t>2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D'</a:t>
            </a:r>
            <a:r>
              <a:rPr sz="1800" b="1" baseline="-20833" dirty="0">
                <a:latin typeface="Arial"/>
                <a:cs typeface="Arial"/>
              </a:rPr>
              <a:t>7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  <a:p>
            <a:pPr marL="101600" marR="2167255">
              <a:lnSpc>
                <a:spcPct val="80000"/>
              </a:lnSpc>
              <a:spcBef>
                <a:spcPts val="215"/>
              </a:spcBef>
            </a:pPr>
            <a:r>
              <a:rPr sz="1800" b="1" spc="-10" dirty="0">
                <a:latin typeface="Arial"/>
                <a:cs typeface="Arial"/>
              </a:rPr>
              <a:t>CLR(AR) </a:t>
            </a:r>
            <a:r>
              <a:rPr sz="1800" b="1" dirty="0">
                <a:latin typeface="Arial"/>
                <a:cs typeface="Arial"/>
              </a:rPr>
              <a:t>= </a:t>
            </a:r>
            <a:r>
              <a:rPr sz="1800" b="1" spc="-5" dirty="0">
                <a:latin typeface="Arial"/>
                <a:cs typeface="Arial"/>
              </a:rPr>
              <a:t>RT</a:t>
            </a:r>
            <a:r>
              <a:rPr sz="1800" b="1" spc="-7" baseline="-20833" dirty="0">
                <a:latin typeface="Arial"/>
                <a:cs typeface="Arial"/>
              </a:rPr>
              <a:t>0  </a:t>
            </a:r>
            <a:r>
              <a:rPr sz="1800" b="1" spc="-10" dirty="0">
                <a:latin typeface="Arial"/>
                <a:cs typeface="Arial"/>
              </a:rPr>
              <a:t>INR(AR)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699" y="849248"/>
            <a:ext cx="858012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Address </a:t>
            </a:r>
            <a:r>
              <a:rPr sz="1800" b="1" spc="-5" dirty="0">
                <a:latin typeface="Arial"/>
                <a:cs typeface="Arial"/>
              </a:rPr>
              <a:t>Register;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AR</a:t>
            </a:r>
            <a:endParaRPr sz="1800">
              <a:latin typeface="Arial"/>
              <a:cs typeface="Arial"/>
            </a:endParaRPr>
          </a:p>
          <a:p>
            <a:pPr marL="558800">
              <a:lnSpc>
                <a:spcPts val="2155"/>
              </a:lnSpc>
            </a:pPr>
            <a:r>
              <a:rPr sz="1800" b="1" spc="-5" dirty="0">
                <a:latin typeface="Arial"/>
                <a:cs typeface="Arial"/>
              </a:rPr>
              <a:t>Scan all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the register transfer statements </a:t>
            </a:r>
            <a:r>
              <a:rPr sz="1800" b="1" dirty="0">
                <a:latin typeface="Arial"/>
                <a:cs typeface="Arial"/>
              </a:rPr>
              <a:t>that change </a:t>
            </a:r>
            <a:r>
              <a:rPr sz="1800" b="1" spc="-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content of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98751" y="1458849"/>
            <a:ext cx="3883025" cy="1314450"/>
          </a:xfrm>
          <a:custGeom>
            <a:avLst/>
            <a:gdLst/>
            <a:ahLst/>
            <a:cxnLst/>
            <a:rect l="l" t="t" r="r" b="b"/>
            <a:pathLst>
              <a:path w="3883025" h="1314450">
                <a:moveTo>
                  <a:pt x="0" y="1314450"/>
                </a:moveTo>
                <a:lnTo>
                  <a:pt x="3883025" y="1314450"/>
                </a:lnTo>
                <a:lnTo>
                  <a:pt x="3883025" y="0"/>
                </a:lnTo>
                <a:lnTo>
                  <a:pt x="0" y="0"/>
                </a:lnTo>
                <a:lnTo>
                  <a:pt x="0" y="13144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3950" y="2814573"/>
            <a:ext cx="219075" cy="25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16607" y="1446403"/>
            <a:ext cx="70548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R’T</a:t>
            </a:r>
            <a:r>
              <a:rPr sz="1800" b="1" spc="-7" baseline="-20833" dirty="0">
                <a:latin typeface="Arial"/>
                <a:cs typeface="Arial"/>
              </a:rPr>
              <a:t>0</a:t>
            </a:r>
            <a:r>
              <a:rPr sz="1800" b="1" spc="-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105"/>
              </a:spcBef>
            </a:pPr>
            <a:r>
              <a:rPr sz="1800" b="1" spc="-5" dirty="0">
                <a:latin typeface="Arial"/>
                <a:cs typeface="Arial"/>
              </a:rPr>
              <a:t>R’T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:  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’</a:t>
            </a:r>
            <a:r>
              <a:rPr sz="1800" b="1" baseline="-20833" dirty="0">
                <a:latin typeface="Arial"/>
                <a:cs typeface="Arial"/>
              </a:rPr>
              <a:t>7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baseline="-20833" dirty="0">
                <a:latin typeface="Arial"/>
                <a:cs typeface="Arial"/>
              </a:rPr>
              <a:t>3</a:t>
            </a:r>
            <a:r>
              <a:rPr sz="1800" b="1" dirty="0">
                <a:latin typeface="Arial"/>
                <a:cs typeface="Arial"/>
              </a:rPr>
              <a:t>:  </a:t>
            </a:r>
            <a:r>
              <a:rPr sz="1800" b="1" spc="-5" dirty="0">
                <a:latin typeface="Arial"/>
                <a:cs typeface="Arial"/>
              </a:rPr>
              <a:t>RT</a:t>
            </a:r>
            <a:r>
              <a:rPr sz="1800" b="1" spc="-7" baseline="-20833" dirty="0">
                <a:latin typeface="Arial"/>
                <a:cs typeface="Arial"/>
              </a:rPr>
              <a:t>0</a:t>
            </a:r>
            <a:r>
              <a:rPr sz="1800" b="1" spc="-5" dirty="0">
                <a:latin typeface="Arial"/>
                <a:cs typeface="Arial"/>
              </a:rPr>
              <a:t>:  D</a:t>
            </a:r>
            <a:r>
              <a:rPr sz="1800" b="1" spc="-7" baseline="-20833" dirty="0">
                <a:latin typeface="Arial"/>
                <a:cs typeface="Arial"/>
              </a:rPr>
              <a:t>5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4</a:t>
            </a:r>
            <a:r>
              <a:rPr sz="1800" b="1" spc="-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2942" y="1446403"/>
            <a:ext cx="157670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ts val="2050"/>
              </a:lnSpc>
              <a:spcBef>
                <a:spcPts val="100"/>
              </a:spcBef>
            </a:pPr>
            <a:r>
              <a:rPr sz="1800" b="1" spc="-30" dirty="0">
                <a:latin typeface="Arial"/>
                <a:cs typeface="Arial"/>
              </a:rPr>
              <a:t>AR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9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PC</a:t>
            </a:r>
            <a:endParaRPr sz="1800">
              <a:latin typeface="Arial"/>
              <a:cs typeface="Arial"/>
            </a:endParaRPr>
          </a:p>
          <a:p>
            <a:pPr marL="12700" marR="5080" indent="43815">
              <a:lnSpc>
                <a:spcPct val="90000"/>
              </a:lnSpc>
              <a:spcBef>
                <a:spcPts val="105"/>
              </a:spcBef>
            </a:pPr>
            <a:r>
              <a:rPr sz="1800" b="1" spc="-30" dirty="0">
                <a:latin typeface="Arial"/>
                <a:cs typeface="Arial"/>
              </a:rPr>
              <a:t>AR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IR(0-11)  </a:t>
            </a:r>
            <a:r>
              <a:rPr sz="1800" b="1" spc="-25" dirty="0">
                <a:latin typeface="Arial"/>
                <a:cs typeface="Arial"/>
              </a:rPr>
              <a:t>AR </a:t>
            </a:r>
            <a:r>
              <a:rPr sz="1800" b="1" dirty="0">
                <a:latin typeface="Symbol"/>
                <a:cs typeface="Symbol"/>
              </a:rPr>
              <a:t>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M[AR]  </a:t>
            </a:r>
            <a:r>
              <a:rPr sz="1800" b="1" spc="-30" dirty="0">
                <a:latin typeface="Arial"/>
                <a:cs typeface="Arial"/>
              </a:rPr>
              <a:t>AR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1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45"/>
              </a:lnSpc>
            </a:pPr>
            <a:r>
              <a:rPr sz="1800" b="1" spc="-25" dirty="0">
                <a:latin typeface="Arial"/>
                <a:cs typeface="Arial"/>
              </a:rPr>
              <a:t>AR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Arial"/>
                <a:cs typeface="Arial"/>
              </a:rPr>
              <a:t>AR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4846" y="1446403"/>
            <a:ext cx="100520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ts val="205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LD(AR)</a:t>
            </a:r>
            <a:endParaRPr sz="1800">
              <a:latin typeface="Arial"/>
              <a:cs typeface="Arial"/>
            </a:endParaRPr>
          </a:p>
          <a:p>
            <a:pPr marL="46355">
              <a:lnSpc>
                <a:spcPts val="1945"/>
              </a:lnSpc>
            </a:pPr>
            <a:r>
              <a:rPr sz="1800" b="1" spc="-10" dirty="0">
                <a:latin typeface="Arial"/>
                <a:cs typeface="Arial"/>
              </a:rPr>
              <a:t>LD(AR)</a:t>
            </a:r>
            <a:endParaRPr sz="1800">
              <a:latin typeface="Arial"/>
              <a:cs typeface="Arial"/>
            </a:endParaRPr>
          </a:p>
          <a:p>
            <a:pPr marL="12700" marR="5080" indent="27305">
              <a:lnSpc>
                <a:spcPts val="1939"/>
              </a:lnSpc>
              <a:spcBef>
                <a:spcPts val="140"/>
              </a:spcBef>
            </a:pPr>
            <a:r>
              <a:rPr sz="1800" b="1" spc="-10" dirty="0">
                <a:latin typeface="Arial"/>
                <a:cs typeface="Arial"/>
              </a:rPr>
              <a:t>LD(AR)  CLR(AR)  INR(AR)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98" y="0"/>
            <a:ext cx="9013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6785609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40	</a:t>
            </a:r>
            <a:r>
              <a:rPr sz="2100" b="1" i="1" spc="-7" baseline="-5952" dirty="0">
                <a:latin typeface="Arial"/>
                <a:cs typeface="Arial"/>
              </a:rPr>
              <a:t>Design of </a:t>
            </a:r>
            <a:r>
              <a:rPr sz="2100" b="1" i="1" baseline="-5952" dirty="0">
                <a:latin typeface="Arial"/>
                <a:cs typeface="Arial"/>
              </a:rPr>
              <a:t>Basic</a:t>
            </a:r>
            <a:r>
              <a:rPr sz="2100" b="1" i="1" spc="-172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Computer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70301" y="4582540"/>
            <a:ext cx="346075" cy="271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7601" y="4589398"/>
            <a:ext cx="179070" cy="264160"/>
          </a:xfrm>
          <a:custGeom>
            <a:avLst/>
            <a:gdLst/>
            <a:ahLst/>
            <a:cxnLst/>
            <a:rect l="l" t="t" r="r" b="b"/>
            <a:pathLst>
              <a:path w="179070" h="264160">
                <a:moveTo>
                  <a:pt x="0" y="0"/>
                </a:moveTo>
                <a:lnTo>
                  <a:pt x="0" y="263778"/>
                </a:lnTo>
                <a:lnTo>
                  <a:pt x="178562" y="26377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64304" y="4936363"/>
            <a:ext cx="403225" cy="183515"/>
          </a:xfrm>
          <a:custGeom>
            <a:avLst/>
            <a:gdLst/>
            <a:ahLst/>
            <a:cxnLst/>
            <a:rect l="l" t="t" r="r" b="b"/>
            <a:pathLst>
              <a:path w="403225" h="183514">
                <a:moveTo>
                  <a:pt x="0" y="0"/>
                </a:moveTo>
                <a:lnTo>
                  <a:pt x="508" y="0"/>
                </a:lnTo>
                <a:lnTo>
                  <a:pt x="1016" y="0"/>
                </a:lnTo>
                <a:lnTo>
                  <a:pt x="1524" y="0"/>
                </a:lnTo>
                <a:lnTo>
                  <a:pt x="66647" y="2394"/>
                </a:lnTo>
                <a:lnTo>
                  <a:pt x="128423" y="9327"/>
                </a:lnTo>
                <a:lnTo>
                  <a:pt x="186024" y="20423"/>
                </a:lnTo>
                <a:lnTo>
                  <a:pt x="238625" y="35303"/>
                </a:lnTo>
                <a:lnTo>
                  <a:pt x="285400" y="53593"/>
                </a:lnTo>
                <a:lnTo>
                  <a:pt x="325523" y="74916"/>
                </a:lnTo>
                <a:lnTo>
                  <a:pt x="358167" y="98895"/>
                </a:lnTo>
                <a:lnTo>
                  <a:pt x="397717" y="153317"/>
                </a:lnTo>
                <a:lnTo>
                  <a:pt x="402971" y="18300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9478" y="5117972"/>
            <a:ext cx="408305" cy="183515"/>
          </a:xfrm>
          <a:custGeom>
            <a:avLst/>
            <a:gdLst/>
            <a:ahLst/>
            <a:cxnLst/>
            <a:rect l="l" t="t" r="r" b="b"/>
            <a:pathLst>
              <a:path w="408304" h="183514">
                <a:moveTo>
                  <a:pt x="407797" y="0"/>
                </a:moveTo>
                <a:lnTo>
                  <a:pt x="387002" y="57852"/>
                </a:lnTo>
                <a:lnTo>
                  <a:pt x="329101" y="108090"/>
                </a:lnTo>
                <a:lnTo>
                  <a:pt x="288337" y="129413"/>
                </a:lnTo>
                <a:lnTo>
                  <a:pt x="240818" y="147703"/>
                </a:lnTo>
                <a:lnTo>
                  <a:pt x="187384" y="162583"/>
                </a:lnTo>
                <a:lnTo>
                  <a:pt x="128876" y="173679"/>
                </a:lnTo>
                <a:lnTo>
                  <a:pt x="66134" y="180612"/>
                </a:lnTo>
                <a:lnTo>
                  <a:pt x="0" y="18300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0325" y="4916423"/>
            <a:ext cx="141732" cy="4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0500" y="4659248"/>
            <a:ext cx="440055" cy="5080"/>
          </a:xfrm>
          <a:custGeom>
            <a:avLst/>
            <a:gdLst/>
            <a:ahLst/>
            <a:cxnLst/>
            <a:rect l="l" t="t" r="r" b="b"/>
            <a:pathLst>
              <a:path w="440055" h="5079">
                <a:moveTo>
                  <a:pt x="439800" y="48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5550" y="4732273"/>
            <a:ext cx="675005" cy="0"/>
          </a:xfrm>
          <a:custGeom>
            <a:avLst/>
            <a:gdLst/>
            <a:ahLst/>
            <a:cxnLst/>
            <a:rect l="l" t="t" r="r" b="b"/>
            <a:pathLst>
              <a:path w="675005">
                <a:moveTo>
                  <a:pt x="67475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7325" y="4789423"/>
            <a:ext cx="443230" cy="0"/>
          </a:xfrm>
          <a:custGeom>
            <a:avLst/>
            <a:gdLst/>
            <a:ahLst/>
            <a:cxnLst/>
            <a:rect l="l" t="t" r="r" b="b"/>
            <a:pathLst>
              <a:path w="443230">
                <a:moveTo>
                  <a:pt x="4429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0301" y="4973065"/>
            <a:ext cx="346075" cy="273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7601" y="4979923"/>
            <a:ext cx="179070" cy="265430"/>
          </a:xfrm>
          <a:custGeom>
            <a:avLst/>
            <a:gdLst/>
            <a:ahLst/>
            <a:cxnLst/>
            <a:rect l="l" t="t" r="r" b="b"/>
            <a:pathLst>
              <a:path w="179070" h="265429">
                <a:moveTo>
                  <a:pt x="0" y="0"/>
                </a:moveTo>
                <a:lnTo>
                  <a:pt x="0" y="265303"/>
                </a:lnTo>
                <a:lnTo>
                  <a:pt x="178562" y="26530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3750" y="5054600"/>
            <a:ext cx="1106805" cy="0"/>
          </a:xfrm>
          <a:custGeom>
            <a:avLst/>
            <a:gdLst/>
            <a:ahLst/>
            <a:cxnLst/>
            <a:rect l="l" t="t" r="r" b="b"/>
            <a:pathLst>
              <a:path w="1106805">
                <a:moveTo>
                  <a:pt x="110655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8051" y="5179948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2222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70301" y="5363590"/>
            <a:ext cx="346075" cy="2718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57601" y="5370576"/>
            <a:ext cx="179070" cy="264160"/>
          </a:xfrm>
          <a:custGeom>
            <a:avLst/>
            <a:gdLst/>
            <a:ahLst/>
            <a:cxnLst/>
            <a:rect l="l" t="t" r="r" b="b"/>
            <a:pathLst>
              <a:path w="179070" h="264160">
                <a:moveTo>
                  <a:pt x="0" y="0"/>
                </a:moveTo>
                <a:lnTo>
                  <a:pt x="0" y="263613"/>
                </a:lnTo>
                <a:lnTo>
                  <a:pt x="178562" y="263613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17876" y="5440426"/>
            <a:ext cx="352425" cy="5080"/>
          </a:xfrm>
          <a:custGeom>
            <a:avLst/>
            <a:gdLst/>
            <a:ahLst/>
            <a:cxnLst/>
            <a:rect l="l" t="t" r="r" b="b"/>
            <a:pathLst>
              <a:path w="352425" h="5079">
                <a:moveTo>
                  <a:pt x="352425" y="469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63750" y="5572125"/>
            <a:ext cx="1106805" cy="0"/>
          </a:xfrm>
          <a:custGeom>
            <a:avLst/>
            <a:gdLst/>
            <a:ahLst/>
            <a:cxnLst/>
            <a:rect l="l" t="t" r="r" b="b"/>
            <a:pathLst>
              <a:path w="1106805">
                <a:moveTo>
                  <a:pt x="110655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0301" y="5752515"/>
            <a:ext cx="346075" cy="273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57601" y="5759450"/>
            <a:ext cx="179070" cy="265430"/>
          </a:xfrm>
          <a:custGeom>
            <a:avLst/>
            <a:gdLst/>
            <a:ahLst/>
            <a:cxnLst/>
            <a:rect l="l" t="t" r="r" b="b"/>
            <a:pathLst>
              <a:path w="179070" h="265429">
                <a:moveTo>
                  <a:pt x="0" y="0"/>
                </a:moveTo>
                <a:lnTo>
                  <a:pt x="0" y="265252"/>
                </a:lnTo>
                <a:lnTo>
                  <a:pt x="178562" y="26525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63750" y="5834062"/>
            <a:ext cx="1106805" cy="0"/>
          </a:xfrm>
          <a:custGeom>
            <a:avLst/>
            <a:gdLst/>
            <a:ahLst/>
            <a:cxnLst/>
            <a:rect l="l" t="t" r="r" b="b"/>
            <a:pathLst>
              <a:path w="1106805">
                <a:moveTo>
                  <a:pt x="110655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63750" y="5961062"/>
            <a:ext cx="1106805" cy="0"/>
          </a:xfrm>
          <a:custGeom>
            <a:avLst/>
            <a:gdLst/>
            <a:ahLst/>
            <a:cxnLst/>
            <a:rect l="l" t="t" r="r" b="b"/>
            <a:pathLst>
              <a:path w="1106805">
                <a:moveTo>
                  <a:pt x="110655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0301" y="6143040"/>
            <a:ext cx="346075" cy="2733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57601" y="6149975"/>
            <a:ext cx="179070" cy="265430"/>
          </a:xfrm>
          <a:custGeom>
            <a:avLst/>
            <a:gdLst/>
            <a:ahLst/>
            <a:cxnLst/>
            <a:rect l="l" t="t" r="r" b="b"/>
            <a:pathLst>
              <a:path w="179070" h="265429">
                <a:moveTo>
                  <a:pt x="0" y="0"/>
                </a:moveTo>
                <a:lnTo>
                  <a:pt x="0" y="265252"/>
                </a:lnTo>
                <a:lnTo>
                  <a:pt x="178562" y="26525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43225" y="622458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2270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57501" y="6351587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8128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27425" y="5122798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4725" y="4727575"/>
            <a:ext cx="431800" cy="251460"/>
          </a:xfrm>
          <a:custGeom>
            <a:avLst/>
            <a:gdLst/>
            <a:ahLst/>
            <a:cxnLst/>
            <a:rect l="l" t="t" r="r" b="b"/>
            <a:pathLst>
              <a:path w="431800" h="251460">
                <a:moveTo>
                  <a:pt x="0" y="0"/>
                </a:moveTo>
                <a:lnTo>
                  <a:pt x="215900" y="0"/>
                </a:lnTo>
                <a:lnTo>
                  <a:pt x="215900" y="250951"/>
                </a:lnTo>
                <a:lnTo>
                  <a:pt x="431800" y="25095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4725" y="5243576"/>
            <a:ext cx="431800" cy="264160"/>
          </a:xfrm>
          <a:custGeom>
            <a:avLst/>
            <a:gdLst/>
            <a:ahLst/>
            <a:cxnLst/>
            <a:rect l="l" t="t" r="r" b="b"/>
            <a:pathLst>
              <a:path w="431800" h="264160">
                <a:moveTo>
                  <a:pt x="0" y="263652"/>
                </a:moveTo>
                <a:lnTo>
                  <a:pt x="215900" y="263652"/>
                </a:lnTo>
                <a:lnTo>
                  <a:pt x="215900" y="0"/>
                </a:lnTo>
                <a:lnTo>
                  <a:pt x="4318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251325" y="4279900"/>
            <a:ext cx="1565275" cy="2984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43180" algn="ctr">
              <a:lnSpc>
                <a:spcPct val="100000"/>
              </a:lnSpc>
              <a:spcBef>
                <a:spcPts val="375"/>
              </a:spcBef>
            </a:pPr>
            <a:r>
              <a:rPr sz="1200" b="1" spc="-45" dirty="0">
                <a:latin typeface="Arial"/>
                <a:cs typeface="Arial"/>
              </a:rPr>
              <a:t>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379976" y="4589398"/>
            <a:ext cx="151130" cy="528955"/>
          </a:xfrm>
          <a:custGeom>
            <a:avLst/>
            <a:gdLst/>
            <a:ahLst/>
            <a:cxnLst/>
            <a:rect l="l" t="t" r="r" b="b"/>
            <a:pathLst>
              <a:path w="151129" h="528954">
                <a:moveTo>
                  <a:pt x="0" y="528827"/>
                </a:moveTo>
                <a:lnTo>
                  <a:pt x="150749" y="528827"/>
                </a:lnTo>
                <a:lnTo>
                  <a:pt x="1507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14725" y="4589398"/>
            <a:ext cx="1373505" cy="1308735"/>
          </a:xfrm>
          <a:custGeom>
            <a:avLst/>
            <a:gdLst/>
            <a:ahLst/>
            <a:cxnLst/>
            <a:rect l="l" t="t" r="r" b="b"/>
            <a:pathLst>
              <a:path w="1373504" h="1308735">
                <a:moveTo>
                  <a:pt x="0" y="1308315"/>
                </a:moveTo>
                <a:lnTo>
                  <a:pt x="1373124" y="1308315"/>
                </a:lnTo>
                <a:lnTo>
                  <a:pt x="13731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14725" y="4589398"/>
            <a:ext cx="1741805" cy="1700530"/>
          </a:xfrm>
          <a:custGeom>
            <a:avLst/>
            <a:gdLst/>
            <a:ahLst/>
            <a:cxnLst/>
            <a:rect l="l" t="t" r="r" b="b"/>
            <a:pathLst>
              <a:path w="1741804" h="1700529">
                <a:moveTo>
                  <a:pt x="0" y="1700428"/>
                </a:moveTo>
                <a:lnTo>
                  <a:pt x="1741424" y="1700428"/>
                </a:lnTo>
                <a:lnTo>
                  <a:pt x="17414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37200" y="4505325"/>
            <a:ext cx="152400" cy="57785"/>
          </a:xfrm>
          <a:custGeom>
            <a:avLst/>
            <a:gdLst/>
            <a:ahLst/>
            <a:cxnLst/>
            <a:rect l="l" t="t" r="r" b="b"/>
            <a:pathLst>
              <a:path w="152400" h="57785">
                <a:moveTo>
                  <a:pt x="0" y="57276"/>
                </a:moveTo>
                <a:lnTo>
                  <a:pt x="76200" y="0"/>
                </a:lnTo>
                <a:lnTo>
                  <a:pt x="152400" y="572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11876" y="4589398"/>
            <a:ext cx="573405" cy="195580"/>
          </a:xfrm>
          <a:custGeom>
            <a:avLst/>
            <a:gdLst/>
            <a:ahLst/>
            <a:cxnLst/>
            <a:rect l="l" t="t" r="r" b="b"/>
            <a:pathLst>
              <a:path w="573404" h="195579">
                <a:moveTo>
                  <a:pt x="0" y="0"/>
                </a:moveTo>
                <a:lnTo>
                  <a:pt x="0" y="195452"/>
                </a:lnTo>
                <a:lnTo>
                  <a:pt x="573024" y="19545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559934" y="4723257"/>
            <a:ext cx="22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04613" y="4928107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INR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80786" y="5124958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CLR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47891" y="4685157"/>
            <a:ext cx="44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215126" y="4362450"/>
            <a:ext cx="120650" cy="87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13425" y="4400550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>
                <a:moveTo>
                  <a:pt x="0" y="0"/>
                </a:moveTo>
                <a:lnTo>
                  <a:pt x="409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388989" y="4305680"/>
            <a:ext cx="514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To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56300" y="434809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114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25976" y="4354448"/>
            <a:ext cx="120650" cy="87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929508" y="4275582"/>
            <a:ext cx="718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From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870325" y="4348098"/>
            <a:ext cx="101600" cy="114300"/>
          </a:xfrm>
          <a:custGeom>
            <a:avLst/>
            <a:gdLst/>
            <a:ahLst/>
            <a:cxnLst/>
            <a:rect l="l" t="t" r="r" b="b"/>
            <a:pathLst>
              <a:path w="101600" h="114300">
                <a:moveTo>
                  <a:pt x="101600" y="0"/>
                </a:moveTo>
                <a:lnTo>
                  <a:pt x="0" y="114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30500" y="453072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5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730625" y="4181982"/>
            <a:ext cx="2384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0910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12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</a:t>
            </a:r>
            <a:r>
              <a:rPr sz="12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5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495550" y="453707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5">
                <a:moveTo>
                  <a:pt x="2429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35326" y="4794250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138049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95550" y="4929123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5">
                <a:moveTo>
                  <a:pt x="2429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48051" y="5186298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12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48051" y="5578475"/>
            <a:ext cx="0" cy="646430"/>
          </a:xfrm>
          <a:custGeom>
            <a:avLst/>
            <a:gdLst/>
            <a:ahLst/>
            <a:cxnLst/>
            <a:rect l="l" t="t" r="r" b="b"/>
            <a:pathLst>
              <a:path h="646429">
                <a:moveTo>
                  <a:pt x="0" y="0"/>
                </a:moveTo>
                <a:lnTo>
                  <a:pt x="0" y="6461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63750" y="5445125"/>
            <a:ext cx="497205" cy="5080"/>
          </a:xfrm>
          <a:custGeom>
            <a:avLst/>
            <a:gdLst/>
            <a:ahLst/>
            <a:cxnLst/>
            <a:rect l="l" t="t" r="r" b="b"/>
            <a:pathLst>
              <a:path w="497205" h="5079">
                <a:moveTo>
                  <a:pt x="496950" y="48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74900" y="5451475"/>
            <a:ext cx="0" cy="900430"/>
          </a:xfrm>
          <a:custGeom>
            <a:avLst/>
            <a:gdLst/>
            <a:ahLst/>
            <a:cxnLst/>
            <a:rect l="l" t="t" r="r" b="b"/>
            <a:pathLst>
              <a:path h="900429">
                <a:moveTo>
                  <a:pt x="0" y="0"/>
                </a:moveTo>
                <a:lnTo>
                  <a:pt x="0" y="9001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03830" y="4399661"/>
            <a:ext cx="250190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68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spc="-55" dirty="0">
                <a:latin typeface="Arial"/>
                <a:cs typeface="Arial"/>
              </a:rPr>
              <a:t>'</a:t>
            </a:r>
            <a:r>
              <a:rPr sz="1800" b="1" spc="-7" baseline="-25462" dirty="0">
                <a:latin typeface="Arial"/>
                <a:cs typeface="Arial"/>
              </a:rPr>
              <a:t>7  </a:t>
            </a:r>
            <a:r>
              <a:rPr sz="1200" b="1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03830" y="4804409"/>
            <a:ext cx="19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Arial"/>
                <a:cs typeface="Arial"/>
              </a:rPr>
              <a:t>T</a:t>
            </a:r>
            <a:r>
              <a:rPr sz="1800" b="1" spc="-7" baseline="-16203" dirty="0">
                <a:latin typeface="Arial"/>
                <a:cs typeface="Arial"/>
              </a:rPr>
              <a:t>3</a:t>
            </a:r>
            <a:endParaRPr sz="1800" baseline="-16203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848104" y="4928107"/>
            <a:ext cx="212725" cy="118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latin typeface="Arial"/>
                <a:cs typeface="Arial"/>
              </a:rPr>
              <a:t>T</a:t>
            </a:r>
            <a:r>
              <a:rPr sz="1800" b="1" spc="-104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  <a:p>
            <a:pPr marL="12700" marR="5080">
              <a:lnSpc>
                <a:spcPct val="106500"/>
              </a:lnSpc>
              <a:spcBef>
                <a:spcPts val="1555"/>
              </a:spcBef>
            </a:pPr>
            <a:r>
              <a:rPr sz="1200" b="1" spc="-5" dirty="0">
                <a:latin typeface="Arial"/>
                <a:cs typeface="Arial"/>
              </a:rPr>
              <a:t>R  </a:t>
            </a:r>
            <a:r>
              <a:rPr sz="1200" b="1" spc="65" dirty="0">
                <a:latin typeface="Arial"/>
                <a:cs typeface="Arial"/>
              </a:rPr>
              <a:t>T</a:t>
            </a:r>
            <a:r>
              <a:rPr sz="1800" b="1" baseline="-13888" dirty="0">
                <a:latin typeface="Arial"/>
                <a:cs typeface="Arial"/>
              </a:rPr>
              <a:t>0  </a:t>
            </a:r>
            <a:r>
              <a:rPr sz="1200" b="1" spc="-5" dirty="0">
                <a:latin typeface="Arial"/>
                <a:cs typeface="Arial"/>
              </a:rPr>
              <a:t>D  </a:t>
            </a:r>
            <a:r>
              <a:rPr sz="1200" b="1" spc="-45" dirty="0">
                <a:latin typeface="Arial"/>
                <a:cs typeface="Arial"/>
              </a:rPr>
              <a:t>T</a:t>
            </a:r>
            <a:r>
              <a:rPr sz="1800" b="1" spc="-7" baseline="-13888" dirty="0">
                <a:latin typeface="Arial"/>
                <a:cs typeface="Arial"/>
              </a:rPr>
              <a:t>4</a:t>
            </a:r>
            <a:endParaRPr sz="1800" baseline="-13888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535301" y="5340350"/>
            <a:ext cx="285750" cy="1746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5408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spc="-5" dirty="0"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7932" y="253746"/>
            <a:ext cx="3871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5325" algn="l"/>
                <a:tab pos="2656205" algn="l"/>
              </a:tabLst>
            </a:pPr>
            <a:r>
              <a:rPr spc="-5" dirty="0"/>
              <a:t>CO</a:t>
            </a:r>
            <a:r>
              <a:rPr spc="-15" dirty="0"/>
              <a:t>N</a:t>
            </a:r>
            <a:r>
              <a:rPr spc="-5" dirty="0"/>
              <a:t>TR</a:t>
            </a:r>
            <a:r>
              <a:rPr spc="-20" dirty="0"/>
              <a:t>O</a:t>
            </a:r>
            <a:r>
              <a:rPr spc="-5" dirty="0"/>
              <a:t>L</a:t>
            </a:r>
            <a:r>
              <a:rPr dirty="0"/>
              <a:t>	</a:t>
            </a:r>
            <a:r>
              <a:rPr spc="-5" dirty="0"/>
              <a:t>OF</a:t>
            </a:r>
            <a:r>
              <a:rPr dirty="0"/>
              <a:t>	</a:t>
            </a:r>
            <a:r>
              <a:rPr spc="-5" dirty="0"/>
              <a:t>F</a:t>
            </a:r>
            <a:r>
              <a:rPr spc="-20" dirty="0"/>
              <a:t>L</a:t>
            </a:r>
            <a:r>
              <a:rPr spc="-5" dirty="0"/>
              <a:t>AGS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6374" y="837056"/>
            <a:ext cx="5390515" cy="17538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800" b="1" spc="-5" dirty="0">
                <a:latin typeface="Arial"/>
                <a:cs typeface="Arial"/>
              </a:rPr>
              <a:t>IEN: Interrupt Enable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Flag</a:t>
            </a:r>
            <a:endParaRPr sz="1800">
              <a:latin typeface="Arial"/>
              <a:cs typeface="Arial"/>
            </a:endParaRPr>
          </a:p>
          <a:p>
            <a:pPr marL="1587500" marR="387985" algn="just">
              <a:lnSpc>
                <a:spcPct val="96200"/>
              </a:lnSpc>
              <a:spcBef>
                <a:spcPts val="580"/>
              </a:spcBef>
            </a:pPr>
            <a:r>
              <a:rPr sz="1800" b="1" spc="-5" dirty="0">
                <a:latin typeface="Arial"/>
                <a:cs typeface="Arial"/>
              </a:rPr>
              <a:t>pB</a:t>
            </a:r>
            <a:r>
              <a:rPr sz="1800" b="1" spc="-7" baseline="-20833" dirty="0">
                <a:latin typeface="Arial"/>
                <a:cs typeface="Arial"/>
              </a:rPr>
              <a:t>7</a:t>
            </a:r>
            <a:r>
              <a:rPr sz="1800" b="1" spc="-5" dirty="0">
                <a:latin typeface="Arial"/>
                <a:cs typeface="Arial"/>
              </a:rPr>
              <a:t>: </a:t>
            </a:r>
            <a:r>
              <a:rPr sz="1800" b="1" dirty="0">
                <a:latin typeface="Arial"/>
                <a:cs typeface="Arial"/>
              </a:rPr>
              <a:t>IEN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1 </a:t>
            </a:r>
            <a:r>
              <a:rPr sz="1800" b="1" dirty="0">
                <a:latin typeface="Arial"/>
                <a:cs typeface="Arial"/>
              </a:rPr>
              <a:t>(I/O </a:t>
            </a:r>
            <a:r>
              <a:rPr sz="1800" b="1" spc="-5" dirty="0">
                <a:latin typeface="Arial"/>
                <a:cs typeface="Arial"/>
              </a:rPr>
              <a:t>Instruction)  pB</a:t>
            </a:r>
            <a:r>
              <a:rPr sz="1800" b="1" spc="-7" baseline="-20833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: </a:t>
            </a:r>
            <a:r>
              <a:rPr sz="1800" b="1" dirty="0">
                <a:latin typeface="Arial"/>
                <a:cs typeface="Arial"/>
              </a:rPr>
              <a:t>IEN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 </a:t>
            </a:r>
            <a:r>
              <a:rPr sz="1800" b="1" dirty="0">
                <a:latin typeface="Arial"/>
                <a:cs typeface="Arial"/>
              </a:rPr>
              <a:t>(I/O </a:t>
            </a:r>
            <a:r>
              <a:rPr sz="1800" b="1" spc="-5" dirty="0">
                <a:latin typeface="Arial"/>
                <a:cs typeface="Arial"/>
              </a:rPr>
              <a:t>Instruction)  RT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: </a:t>
            </a:r>
            <a:r>
              <a:rPr sz="1800" b="1" dirty="0">
                <a:latin typeface="Arial"/>
                <a:cs typeface="Arial"/>
              </a:rPr>
              <a:t>IEN </a:t>
            </a:r>
            <a:r>
              <a:rPr sz="1800" b="1" spc="-5" dirty="0">
                <a:latin typeface="Symbol"/>
                <a:cs typeface="Symbol"/>
              </a:rPr>
              <a:t>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(Interrupt)</a:t>
            </a:r>
            <a:endParaRPr sz="1800">
              <a:latin typeface="Arial"/>
              <a:cs typeface="Arial"/>
            </a:endParaRPr>
          </a:p>
          <a:p>
            <a:pPr marL="1587500" algn="just">
              <a:lnSpc>
                <a:spcPct val="100000"/>
              </a:lnSpc>
              <a:spcBef>
                <a:spcPts val="1980"/>
              </a:spcBef>
            </a:pPr>
            <a:r>
              <a:rPr sz="1800" b="1" dirty="0">
                <a:latin typeface="Arial"/>
                <a:cs typeface="Arial"/>
              </a:rPr>
              <a:t>p = 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7" baseline="-20833" dirty="0">
                <a:latin typeface="Arial"/>
                <a:cs typeface="Arial"/>
              </a:rPr>
              <a:t>7</a:t>
            </a:r>
            <a:r>
              <a:rPr sz="1800" b="1" spc="-5" dirty="0">
                <a:latin typeface="Arial"/>
                <a:cs typeface="Arial"/>
              </a:rPr>
              <a:t>IT</a:t>
            </a:r>
            <a:r>
              <a:rPr sz="1800" b="1" spc="-7" baseline="-20833" dirty="0">
                <a:latin typeface="Arial"/>
                <a:cs typeface="Arial"/>
              </a:rPr>
              <a:t>3 </a:t>
            </a:r>
            <a:r>
              <a:rPr sz="1800" b="1" dirty="0">
                <a:latin typeface="Arial"/>
                <a:cs typeface="Arial"/>
              </a:rPr>
              <a:t>(Input/Output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Instruction)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4218" y="4318"/>
            <a:ext cx="22402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Design of </a:t>
            </a:r>
            <a:r>
              <a:rPr sz="1400" b="1" i="1" dirty="0">
                <a:latin typeface="Arial"/>
                <a:cs typeface="Arial"/>
              </a:rPr>
              <a:t>Basic</a:t>
            </a:r>
            <a:r>
              <a:rPr sz="1400" b="1" i="1" spc="-114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Computer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67710" y="3506342"/>
            <a:ext cx="278764" cy="345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7551" y="3511550"/>
            <a:ext cx="142875" cy="342900"/>
          </a:xfrm>
          <a:custGeom>
            <a:avLst/>
            <a:gdLst/>
            <a:ahLst/>
            <a:cxnLst/>
            <a:rect l="l" t="t" r="r" b="b"/>
            <a:pathLst>
              <a:path w="142875" h="342900">
                <a:moveTo>
                  <a:pt x="0" y="0"/>
                </a:moveTo>
                <a:lnTo>
                  <a:pt x="0" y="342645"/>
                </a:lnTo>
                <a:lnTo>
                  <a:pt x="142494" y="34264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3677" y="4287646"/>
            <a:ext cx="323850" cy="240029"/>
          </a:xfrm>
          <a:custGeom>
            <a:avLst/>
            <a:gdLst/>
            <a:ahLst/>
            <a:cxnLst/>
            <a:rect l="l" t="t" r="r" b="b"/>
            <a:pathLst>
              <a:path w="323850" h="240029">
                <a:moveTo>
                  <a:pt x="0" y="0"/>
                </a:moveTo>
                <a:lnTo>
                  <a:pt x="508" y="0"/>
                </a:lnTo>
                <a:lnTo>
                  <a:pt x="888" y="0"/>
                </a:lnTo>
                <a:lnTo>
                  <a:pt x="1270" y="0"/>
                </a:lnTo>
                <a:lnTo>
                  <a:pt x="53565" y="3140"/>
                </a:lnTo>
                <a:lnTo>
                  <a:pt x="103177" y="12232"/>
                </a:lnTo>
                <a:lnTo>
                  <a:pt x="149441" y="26780"/>
                </a:lnTo>
                <a:lnTo>
                  <a:pt x="191692" y="46288"/>
                </a:lnTo>
                <a:lnTo>
                  <a:pt x="229266" y="70262"/>
                </a:lnTo>
                <a:lnTo>
                  <a:pt x="261499" y="98206"/>
                </a:lnTo>
                <a:lnTo>
                  <a:pt x="287725" y="129625"/>
                </a:lnTo>
                <a:lnTo>
                  <a:pt x="307281" y="164023"/>
                </a:lnTo>
                <a:lnTo>
                  <a:pt x="319501" y="200905"/>
                </a:lnTo>
                <a:lnTo>
                  <a:pt x="323723" y="2397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9866" y="4525645"/>
            <a:ext cx="327660" cy="240029"/>
          </a:xfrm>
          <a:custGeom>
            <a:avLst/>
            <a:gdLst/>
            <a:ahLst/>
            <a:cxnLst/>
            <a:rect l="l" t="t" r="r" b="b"/>
            <a:pathLst>
              <a:path w="327660" h="240029">
                <a:moveTo>
                  <a:pt x="327533" y="0"/>
                </a:moveTo>
                <a:lnTo>
                  <a:pt x="323244" y="38901"/>
                </a:lnTo>
                <a:lnTo>
                  <a:pt x="310830" y="75801"/>
                </a:lnTo>
                <a:lnTo>
                  <a:pt x="290966" y="110206"/>
                </a:lnTo>
                <a:lnTo>
                  <a:pt x="264325" y="141624"/>
                </a:lnTo>
                <a:lnTo>
                  <a:pt x="231584" y="169560"/>
                </a:lnTo>
                <a:lnTo>
                  <a:pt x="193417" y="193523"/>
                </a:lnTo>
                <a:lnTo>
                  <a:pt x="150501" y="213019"/>
                </a:lnTo>
                <a:lnTo>
                  <a:pt x="103509" y="227555"/>
                </a:lnTo>
                <a:lnTo>
                  <a:pt x="53116" y="236638"/>
                </a:lnTo>
                <a:lnTo>
                  <a:pt x="0" y="2397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8526" y="4287646"/>
            <a:ext cx="93345" cy="240029"/>
          </a:xfrm>
          <a:custGeom>
            <a:avLst/>
            <a:gdLst/>
            <a:ahLst/>
            <a:cxnLst/>
            <a:rect l="l" t="t" r="r" b="b"/>
            <a:pathLst>
              <a:path w="93345" h="240029">
                <a:moveTo>
                  <a:pt x="0" y="0"/>
                </a:moveTo>
                <a:lnTo>
                  <a:pt x="381" y="0"/>
                </a:lnTo>
                <a:lnTo>
                  <a:pt x="762" y="0"/>
                </a:lnTo>
                <a:lnTo>
                  <a:pt x="1270" y="0"/>
                </a:lnTo>
                <a:lnTo>
                  <a:pt x="25729" y="8571"/>
                </a:lnTo>
                <a:lnTo>
                  <a:pt x="47719" y="32756"/>
                </a:lnTo>
                <a:lnTo>
                  <a:pt x="66357" y="70262"/>
                </a:lnTo>
                <a:lnTo>
                  <a:pt x="80762" y="118796"/>
                </a:lnTo>
                <a:lnTo>
                  <a:pt x="90052" y="176065"/>
                </a:lnTo>
                <a:lnTo>
                  <a:pt x="93345" y="2397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8526" y="4525645"/>
            <a:ext cx="92075" cy="240029"/>
          </a:xfrm>
          <a:custGeom>
            <a:avLst/>
            <a:gdLst/>
            <a:ahLst/>
            <a:cxnLst/>
            <a:rect l="l" t="t" r="r" b="b"/>
            <a:pathLst>
              <a:path w="92075" h="240029">
                <a:moveTo>
                  <a:pt x="92075" y="0"/>
                </a:moveTo>
                <a:lnTo>
                  <a:pt x="88782" y="63754"/>
                </a:lnTo>
                <a:lnTo>
                  <a:pt x="79492" y="121035"/>
                </a:lnTo>
                <a:lnTo>
                  <a:pt x="65087" y="169560"/>
                </a:lnTo>
                <a:lnTo>
                  <a:pt x="46449" y="207047"/>
                </a:lnTo>
                <a:lnTo>
                  <a:pt x="24459" y="231213"/>
                </a:lnTo>
                <a:lnTo>
                  <a:pt x="0" y="2397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18685" y="42782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89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18685" y="478790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893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98776" y="3608451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3683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5675" y="3684651"/>
            <a:ext cx="541655" cy="0"/>
          </a:xfrm>
          <a:custGeom>
            <a:avLst/>
            <a:gdLst/>
            <a:ahLst/>
            <a:cxnLst/>
            <a:rect l="l" t="t" r="r" b="b"/>
            <a:pathLst>
              <a:path w="541655">
                <a:moveTo>
                  <a:pt x="54140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1476" y="3773551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3556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7985" y="3595242"/>
            <a:ext cx="278764" cy="3328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7826" y="3600450"/>
            <a:ext cx="142875" cy="330200"/>
          </a:xfrm>
          <a:custGeom>
            <a:avLst/>
            <a:gdLst/>
            <a:ahLst/>
            <a:cxnLst/>
            <a:rect l="l" t="t" r="r" b="b"/>
            <a:pathLst>
              <a:path w="142875" h="330200">
                <a:moveTo>
                  <a:pt x="0" y="0"/>
                </a:moveTo>
                <a:lnTo>
                  <a:pt x="0" y="329945"/>
                </a:lnTo>
                <a:lnTo>
                  <a:pt x="142494" y="32994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14651" y="343535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3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25675" y="3430651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1936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14651" y="3773551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17132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25675" y="3937000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1936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89454" y="3207126"/>
            <a:ext cx="210820" cy="786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ct val="138400"/>
              </a:lnSpc>
              <a:spcBef>
                <a:spcPts val="110"/>
              </a:spcBef>
            </a:pPr>
            <a:r>
              <a:rPr sz="1200" b="1" spc="15" dirty="0">
                <a:latin typeface="Arial"/>
                <a:cs typeface="Arial"/>
              </a:rPr>
              <a:t>D</a:t>
            </a:r>
            <a:r>
              <a:rPr sz="1800" b="1" spc="-7" baseline="-32407" dirty="0">
                <a:latin typeface="Arial"/>
                <a:cs typeface="Arial"/>
              </a:rPr>
              <a:t>7  </a:t>
            </a:r>
            <a:r>
              <a:rPr sz="1200" b="1" dirty="0">
                <a:latin typeface="Arial"/>
                <a:cs typeface="Arial"/>
              </a:rPr>
              <a:t>I 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800" b="1" spc="-7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54350" y="3684651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29051" y="3862451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3683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7985" y="4176267"/>
            <a:ext cx="278764" cy="347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87826" y="4181475"/>
            <a:ext cx="142875" cy="344170"/>
          </a:xfrm>
          <a:custGeom>
            <a:avLst/>
            <a:gdLst/>
            <a:ahLst/>
            <a:cxnLst/>
            <a:rect l="l" t="t" r="r" b="b"/>
            <a:pathLst>
              <a:path w="142875" h="344170">
                <a:moveTo>
                  <a:pt x="0" y="0"/>
                </a:moveTo>
                <a:lnTo>
                  <a:pt x="0" y="344169"/>
                </a:lnTo>
                <a:lnTo>
                  <a:pt x="142494" y="34416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24250" y="427824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29051" y="4443348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3683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97985" y="4774691"/>
            <a:ext cx="278764" cy="345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87826" y="4779898"/>
            <a:ext cx="142875" cy="342900"/>
          </a:xfrm>
          <a:custGeom>
            <a:avLst/>
            <a:gdLst/>
            <a:ahLst/>
            <a:cxnLst/>
            <a:rect l="l" t="t" r="r" b="b"/>
            <a:pathLst>
              <a:path w="142875" h="342900">
                <a:moveTo>
                  <a:pt x="0" y="0"/>
                </a:moveTo>
                <a:lnTo>
                  <a:pt x="0" y="342645"/>
                </a:lnTo>
                <a:lnTo>
                  <a:pt x="142494" y="34264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49625" y="4876800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70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29051" y="5041900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3683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73576" y="4370323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95750" y="4695825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73576" y="4953000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91051" y="4705350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71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02226" y="4535423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8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73576" y="3773551"/>
            <a:ext cx="805180" cy="5080"/>
          </a:xfrm>
          <a:custGeom>
            <a:avLst/>
            <a:gdLst/>
            <a:ahLst/>
            <a:cxnLst/>
            <a:rect l="l" t="t" r="r" b="b"/>
            <a:pathLst>
              <a:path w="805179" h="5079">
                <a:moveTo>
                  <a:pt x="0" y="4699"/>
                </a:moveTo>
                <a:lnTo>
                  <a:pt x="8047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91075" y="3435350"/>
            <a:ext cx="796925" cy="1492250"/>
          </a:xfrm>
          <a:custGeom>
            <a:avLst/>
            <a:gdLst/>
            <a:ahLst/>
            <a:cxnLst/>
            <a:rect l="l" t="t" r="r" b="b"/>
            <a:pathLst>
              <a:path w="796925" h="1492250">
                <a:moveTo>
                  <a:pt x="0" y="1492250"/>
                </a:moveTo>
                <a:lnTo>
                  <a:pt x="796925" y="1492250"/>
                </a:lnTo>
                <a:lnTo>
                  <a:pt x="796925" y="0"/>
                </a:lnTo>
                <a:lnTo>
                  <a:pt x="0" y="0"/>
                </a:lnTo>
                <a:lnTo>
                  <a:pt x="0" y="1492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97400" y="4114800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1936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92726" y="4017898"/>
            <a:ext cx="122555" cy="165100"/>
          </a:xfrm>
          <a:custGeom>
            <a:avLst/>
            <a:gdLst/>
            <a:ahLst/>
            <a:cxnLst/>
            <a:rect l="l" t="t" r="r" b="b"/>
            <a:pathLst>
              <a:path w="122554" h="165100">
                <a:moveTo>
                  <a:pt x="0" y="0"/>
                </a:moveTo>
                <a:lnTo>
                  <a:pt x="122427" y="89915"/>
                </a:lnTo>
                <a:lnTo>
                  <a:pt x="0" y="16484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861559" y="3607054"/>
            <a:ext cx="97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J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61559" y="4458080"/>
            <a:ext cx="1231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06263" y="3616579"/>
            <a:ext cx="131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Q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608701" y="3773551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9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852414" y="3607054"/>
            <a:ext cx="26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IE</a:t>
            </a:r>
            <a:r>
              <a:rPr sz="1200" b="1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94608" y="3383533"/>
            <a:ext cx="248920" cy="53086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45"/>
              </a:spcBef>
            </a:pPr>
            <a:r>
              <a:rPr sz="1200" b="1" dirty="0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550"/>
              </a:spcBef>
            </a:pPr>
            <a:r>
              <a:rPr sz="1200" b="1" spc="-85" dirty="0">
                <a:latin typeface="Arial"/>
                <a:cs typeface="Arial"/>
              </a:rPr>
              <a:t>B</a:t>
            </a:r>
            <a:r>
              <a:rPr sz="1800" b="1" spc="-7" baseline="-25462" dirty="0">
                <a:latin typeface="Arial"/>
                <a:cs typeface="Arial"/>
              </a:rPr>
              <a:t>7</a:t>
            </a:r>
            <a:endParaRPr sz="1800" baseline="-25462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97657" y="4294758"/>
            <a:ext cx="207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B</a:t>
            </a:r>
            <a:r>
              <a:rPr sz="1800" b="1" spc="-7" baseline="-20833" dirty="0">
                <a:latin typeface="Arial"/>
                <a:cs typeface="Arial"/>
              </a:rPr>
              <a:t>6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54933" y="4731257"/>
            <a:ext cx="168910" cy="3721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R="5080">
              <a:lnSpc>
                <a:spcPts val="1290"/>
              </a:lnSpc>
              <a:spcBef>
                <a:spcPts val="265"/>
              </a:spcBef>
            </a:pPr>
            <a:r>
              <a:rPr sz="1200" b="1" spc="-5" dirty="0">
                <a:latin typeface="Arial"/>
                <a:cs typeface="Arial"/>
              </a:rPr>
              <a:t>R  </a:t>
            </a:r>
            <a:r>
              <a:rPr sz="1200" b="1" spc="-175" dirty="0">
                <a:latin typeface="Arial"/>
                <a:cs typeface="Arial"/>
              </a:rPr>
              <a:t>T</a:t>
            </a:r>
            <a:r>
              <a:rPr sz="1800" b="1" spc="-7" baseline="-23148" dirty="0">
                <a:latin typeface="Arial"/>
                <a:cs typeface="Arial"/>
              </a:rPr>
              <a:t>2</a:t>
            </a:r>
            <a:endParaRPr sz="1800" baseline="-23148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71625" y="3093973"/>
            <a:ext cx="4773930" cy="2343150"/>
          </a:xfrm>
          <a:custGeom>
            <a:avLst/>
            <a:gdLst/>
            <a:ahLst/>
            <a:cxnLst/>
            <a:rect l="l" t="t" r="r" b="b"/>
            <a:pathLst>
              <a:path w="4773930" h="2343150">
                <a:moveTo>
                  <a:pt x="0" y="2343150"/>
                </a:moveTo>
                <a:lnTo>
                  <a:pt x="4773676" y="2343150"/>
                </a:lnTo>
                <a:lnTo>
                  <a:pt x="4773676" y="0"/>
                </a:lnTo>
                <a:lnTo>
                  <a:pt x="0" y="0"/>
                </a:lnTo>
                <a:lnTo>
                  <a:pt x="0" y="23431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14725" y="3695700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0"/>
                </a:moveTo>
                <a:lnTo>
                  <a:pt x="0" y="590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2625" y="264413"/>
            <a:ext cx="5276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5325" algn="l"/>
                <a:tab pos="2656205" algn="l"/>
                <a:tab pos="4513580" algn="l"/>
              </a:tabLst>
            </a:pPr>
            <a:r>
              <a:rPr spc="-5" dirty="0"/>
              <a:t>CO</a:t>
            </a:r>
            <a:r>
              <a:rPr spc="-15" dirty="0"/>
              <a:t>N</a:t>
            </a:r>
            <a:r>
              <a:rPr spc="-5" dirty="0"/>
              <a:t>TR</a:t>
            </a:r>
            <a:r>
              <a:rPr spc="-20" dirty="0"/>
              <a:t>O</a:t>
            </a:r>
            <a:r>
              <a:rPr spc="-5" dirty="0"/>
              <a:t>L</a:t>
            </a:r>
            <a:r>
              <a:rPr dirty="0"/>
              <a:t>	</a:t>
            </a:r>
            <a:r>
              <a:rPr spc="-5" dirty="0"/>
              <a:t>OF</a:t>
            </a:r>
            <a:r>
              <a:rPr dirty="0"/>
              <a:t>	</a:t>
            </a:r>
            <a:r>
              <a:rPr spc="-5" dirty="0"/>
              <a:t>CO</a:t>
            </a:r>
            <a:r>
              <a:rPr spc="-15" dirty="0"/>
              <a:t>M</a:t>
            </a:r>
            <a:r>
              <a:rPr spc="-5" dirty="0"/>
              <a:t>MON</a:t>
            </a:r>
            <a:r>
              <a:rPr dirty="0"/>
              <a:t>	</a:t>
            </a:r>
            <a:r>
              <a:rPr spc="-5" dirty="0"/>
              <a:t>BUS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0976" y="5082666"/>
            <a:ext cx="770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6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5175" y="5191125"/>
            <a:ext cx="2106930" cy="4984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254635" marR="556260">
              <a:lnSpc>
                <a:spcPts val="1620"/>
              </a:lnSpc>
              <a:spcBef>
                <a:spcPts val="284"/>
              </a:spcBef>
            </a:pPr>
            <a:r>
              <a:rPr sz="1400" b="1" dirty="0">
                <a:latin typeface="Arial"/>
                <a:cs typeface="Arial"/>
              </a:rPr>
              <a:t>D</a:t>
            </a:r>
            <a:r>
              <a:rPr sz="1350" b="1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350" b="1" baseline="-21604" dirty="0">
                <a:latin typeface="Arial"/>
                <a:cs typeface="Arial"/>
              </a:rPr>
              <a:t>4</a:t>
            </a:r>
            <a:r>
              <a:rPr sz="1400" b="1" dirty="0">
                <a:latin typeface="Arial"/>
                <a:cs typeface="Arial"/>
              </a:rPr>
              <a:t>: PC </a:t>
            </a:r>
            <a:r>
              <a:rPr sz="1400" b="1" dirty="0">
                <a:latin typeface="Symbol"/>
                <a:cs typeface="Symbol"/>
              </a:rPr>
              <a:t>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Arial"/>
                <a:cs typeface="Arial"/>
              </a:rPr>
              <a:t>AR  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350" b="1" baseline="-21604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350" b="1" baseline="-21604" dirty="0">
                <a:latin typeface="Arial"/>
                <a:cs typeface="Arial"/>
              </a:rPr>
              <a:t>5</a:t>
            </a:r>
            <a:r>
              <a:rPr sz="1400" b="1" dirty="0">
                <a:latin typeface="Arial"/>
                <a:cs typeface="Arial"/>
              </a:rPr>
              <a:t>: PC </a:t>
            </a:r>
            <a:r>
              <a:rPr sz="1400" b="1" dirty="0">
                <a:latin typeface="Symbol"/>
                <a:cs typeface="Symbol"/>
              </a:rPr>
              <a:t></a:t>
            </a:r>
            <a:r>
              <a:rPr sz="1400" b="1" spc="-90" dirty="0">
                <a:latin typeface="Times New Roman"/>
                <a:cs typeface="Times New Roman"/>
              </a:rPr>
              <a:t> </a:t>
            </a:r>
            <a:r>
              <a:rPr sz="1400" b="1" spc="-45" dirty="0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0" y="6092825"/>
            <a:ext cx="2124075" cy="35433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500"/>
              </a:spcBef>
            </a:pPr>
            <a:r>
              <a:rPr sz="1400" b="1" dirty="0">
                <a:latin typeface="Arial"/>
                <a:cs typeface="Arial"/>
              </a:rPr>
              <a:t>x1 = </a:t>
            </a:r>
            <a:r>
              <a:rPr sz="1400" b="1" spc="5" dirty="0">
                <a:latin typeface="Arial"/>
                <a:cs typeface="Arial"/>
              </a:rPr>
              <a:t>D</a:t>
            </a:r>
            <a:r>
              <a:rPr sz="1350" b="1" spc="7" baseline="-21604" dirty="0">
                <a:latin typeface="Arial"/>
                <a:cs typeface="Arial"/>
              </a:rPr>
              <a:t>4</a:t>
            </a:r>
            <a:r>
              <a:rPr sz="1400" b="1" spc="5" dirty="0">
                <a:latin typeface="Arial"/>
                <a:cs typeface="Arial"/>
              </a:rPr>
              <a:t>T</a:t>
            </a:r>
            <a:r>
              <a:rPr sz="1350" b="1" spc="7" baseline="-21604" dirty="0">
                <a:latin typeface="Arial"/>
                <a:cs typeface="Arial"/>
              </a:rPr>
              <a:t>4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D</a:t>
            </a:r>
            <a:r>
              <a:rPr sz="1350" b="1" spc="7" baseline="-21604" dirty="0">
                <a:latin typeface="Arial"/>
                <a:cs typeface="Arial"/>
              </a:rPr>
              <a:t>5</a:t>
            </a:r>
            <a:r>
              <a:rPr sz="1400" b="1" spc="5" dirty="0">
                <a:latin typeface="Arial"/>
                <a:cs typeface="Arial"/>
              </a:rPr>
              <a:t>T</a:t>
            </a:r>
            <a:r>
              <a:rPr sz="1350" b="1" spc="7" baseline="-21604" dirty="0">
                <a:latin typeface="Arial"/>
                <a:cs typeface="Arial"/>
              </a:rPr>
              <a:t>5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5826" y="5721350"/>
            <a:ext cx="158750" cy="319405"/>
          </a:xfrm>
          <a:custGeom>
            <a:avLst/>
            <a:gdLst/>
            <a:ahLst/>
            <a:cxnLst/>
            <a:rect l="l" t="t" r="r" b="b"/>
            <a:pathLst>
              <a:path w="158750" h="319404">
                <a:moveTo>
                  <a:pt x="39624" y="0"/>
                </a:moveTo>
                <a:lnTo>
                  <a:pt x="39624" y="159524"/>
                </a:lnTo>
                <a:lnTo>
                  <a:pt x="0" y="159524"/>
                </a:lnTo>
                <a:lnTo>
                  <a:pt x="79375" y="319087"/>
                </a:lnTo>
                <a:lnTo>
                  <a:pt x="158750" y="159524"/>
                </a:lnTo>
                <a:lnTo>
                  <a:pt x="118999" y="159524"/>
                </a:lnTo>
                <a:lnTo>
                  <a:pt x="118999" y="0"/>
                </a:lnTo>
                <a:lnTo>
                  <a:pt x="3962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698" y="0"/>
            <a:ext cx="88855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6657340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42	</a:t>
            </a:r>
            <a:r>
              <a:rPr sz="2100" b="1" i="1" spc="-7" baseline="-5952" dirty="0">
                <a:latin typeface="Arial"/>
                <a:cs typeface="Arial"/>
              </a:rPr>
              <a:t>Design of </a:t>
            </a:r>
            <a:r>
              <a:rPr sz="2100" b="1" i="1" baseline="-5952" dirty="0">
                <a:latin typeface="Arial"/>
                <a:cs typeface="Arial"/>
              </a:rPr>
              <a:t>Basic</a:t>
            </a:r>
            <a:r>
              <a:rPr sz="2100" b="1" i="1" spc="-172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Computer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27325" y="1087374"/>
            <a:ext cx="142875" cy="13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4476" y="1168400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5">
                <a:moveTo>
                  <a:pt x="0" y="0"/>
                </a:moveTo>
                <a:lnTo>
                  <a:pt x="4396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7325" y="1293749"/>
            <a:ext cx="142875" cy="130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4476" y="1374775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5">
                <a:moveTo>
                  <a:pt x="0" y="0"/>
                </a:moveTo>
                <a:lnTo>
                  <a:pt x="4396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27325" y="1484249"/>
            <a:ext cx="142875" cy="130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4476" y="1565275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5">
                <a:moveTo>
                  <a:pt x="0" y="0"/>
                </a:moveTo>
                <a:lnTo>
                  <a:pt x="4396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7325" y="1673225"/>
            <a:ext cx="142875" cy="131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4476" y="1754251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5">
                <a:moveTo>
                  <a:pt x="0" y="0"/>
                </a:moveTo>
                <a:lnTo>
                  <a:pt x="4396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27325" y="1879600"/>
            <a:ext cx="142875" cy="133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4476" y="1963801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5">
                <a:moveTo>
                  <a:pt x="0" y="0"/>
                </a:moveTo>
                <a:lnTo>
                  <a:pt x="4396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7325" y="2068448"/>
            <a:ext cx="142875" cy="13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4476" y="2152650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5">
                <a:moveTo>
                  <a:pt x="0" y="0"/>
                </a:moveTo>
                <a:lnTo>
                  <a:pt x="4396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19680" y="1071117"/>
            <a:ext cx="196215" cy="137922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b="1" spc="-5" dirty="0">
                <a:latin typeface="Arial"/>
                <a:cs typeface="Arial"/>
              </a:rPr>
              <a:t>x1  x2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6000"/>
              </a:lnSpc>
              <a:spcBef>
                <a:spcPts val="85"/>
              </a:spcBef>
            </a:pPr>
            <a:r>
              <a:rPr sz="1200" b="1" spc="-5" dirty="0">
                <a:latin typeface="Arial"/>
                <a:cs typeface="Arial"/>
              </a:rPr>
              <a:t>x3  </a:t>
            </a:r>
            <a:r>
              <a:rPr sz="1200" b="1" dirty="0">
                <a:latin typeface="Arial"/>
                <a:cs typeface="Arial"/>
              </a:rPr>
              <a:t>x4  </a:t>
            </a:r>
            <a:r>
              <a:rPr sz="1200" b="1" spc="-5" dirty="0">
                <a:latin typeface="Arial"/>
                <a:cs typeface="Arial"/>
              </a:rPr>
              <a:t>x5  x6  x7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27325" y="2258948"/>
            <a:ext cx="142875" cy="130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4476" y="2339975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5">
                <a:moveTo>
                  <a:pt x="0" y="0"/>
                </a:moveTo>
                <a:lnTo>
                  <a:pt x="4396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876550" y="1090675"/>
            <a:ext cx="1259205" cy="13271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  <a:spcBef>
                <a:spcPts val="819"/>
              </a:spcBef>
            </a:pPr>
            <a:r>
              <a:rPr sz="1200" b="1" spc="-5" dirty="0">
                <a:latin typeface="Arial"/>
                <a:cs typeface="Arial"/>
              </a:rPr>
              <a:t>Encoder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38700" y="1322324"/>
            <a:ext cx="144399" cy="130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6075" y="1393825"/>
            <a:ext cx="681355" cy="0"/>
          </a:xfrm>
          <a:custGeom>
            <a:avLst/>
            <a:gdLst/>
            <a:ahLst/>
            <a:cxnLst/>
            <a:rect l="l" t="t" r="r" b="b"/>
            <a:pathLst>
              <a:path w="681354">
                <a:moveTo>
                  <a:pt x="0" y="0"/>
                </a:moveTo>
                <a:lnTo>
                  <a:pt x="6809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38700" y="1701800"/>
            <a:ext cx="144399" cy="1316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6550" y="1773301"/>
            <a:ext cx="700405" cy="0"/>
          </a:xfrm>
          <a:custGeom>
            <a:avLst/>
            <a:gdLst/>
            <a:ahLst/>
            <a:cxnLst/>
            <a:rect l="l" t="t" r="r" b="b"/>
            <a:pathLst>
              <a:path w="700404">
                <a:moveTo>
                  <a:pt x="0" y="0"/>
                </a:moveTo>
                <a:lnTo>
                  <a:pt x="7000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38700" y="2097023"/>
            <a:ext cx="144399" cy="131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27500" y="2162175"/>
            <a:ext cx="728980" cy="0"/>
          </a:xfrm>
          <a:custGeom>
            <a:avLst/>
            <a:gdLst/>
            <a:ahLst/>
            <a:cxnLst/>
            <a:rect l="l" t="t" r="r" b="b"/>
            <a:pathLst>
              <a:path w="728979">
                <a:moveTo>
                  <a:pt x="0" y="0"/>
                </a:moveTo>
                <a:lnTo>
                  <a:pt x="7285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40300" y="1090675"/>
            <a:ext cx="1533525" cy="1327150"/>
          </a:xfrm>
          <a:custGeom>
            <a:avLst/>
            <a:gdLst/>
            <a:ahLst/>
            <a:cxnLst/>
            <a:rect l="l" t="t" r="r" b="b"/>
            <a:pathLst>
              <a:path w="1533525" h="1327150">
                <a:moveTo>
                  <a:pt x="0" y="1327150"/>
                </a:moveTo>
                <a:lnTo>
                  <a:pt x="1533525" y="1327150"/>
                </a:lnTo>
                <a:lnTo>
                  <a:pt x="1533525" y="0"/>
                </a:lnTo>
                <a:lnTo>
                  <a:pt x="0" y="0"/>
                </a:lnTo>
                <a:lnTo>
                  <a:pt x="0" y="13271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03038" y="1301750"/>
            <a:ext cx="1195070" cy="91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38100"/>
              </a:lnSpc>
              <a:spcBef>
                <a:spcPts val="100"/>
              </a:spcBef>
              <a:tabLst>
                <a:tab pos="375920" algn="l"/>
                <a:tab pos="422275" algn="l"/>
              </a:tabLst>
            </a:pPr>
            <a:r>
              <a:rPr sz="1800" b="1" baseline="50925" dirty="0">
                <a:latin typeface="Arial"/>
                <a:cs typeface="Arial"/>
              </a:rPr>
              <a:t>S</a:t>
            </a:r>
            <a:r>
              <a:rPr sz="1800" b="1" spc="-112" baseline="50925" dirty="0">
                <a:latin typeface="Arial"/>
                <a:cs typeface="Arial"/>
              </a:rPr>
              <a:t> </a:t>
            </a:r>
            <a:r>
              <a:rPr sz="1800" b="1" spc="-7" baseline="27777" dirty="0">
                <a:latin typeface="Arial"/>
                <a:cs typeface="Arial"/>
              </a:rPr>
              <a:t>2</a:t>
            </a:r>
            <a:r>
              <a:rPr sz="1800" b="1" baseline="27777" dirty="0">
                <a:latin typeface="Arial"/>
                <a:cs typeface="Arial"/>
              </a:rPr>
              <a:t>	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ultiple</a:t>
            </a:r>
            <a:r>
              <a:rPr sz="1200" b="1" spc="-5" dirty="0">
                <a:latin typeface="Arial"/>
                <a:cs typeface="Arial"/>
              </a:rPr>
              <a:t>xer 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800" b="1" spc="-7" baseline="-25462" dirty="0">
                <a:latin typeface="Arial"/>
                <a:cs typeface="Arial"/>
              </a:rPr>
              <a:t>1		</a:t>
            </a:r>
            <a:r>
              <a:rPr sz="1800" b="1" baseline="2314" dirty="0">
                <a:latin typeface="Arial"/>
                <a:cs typeface="Arial"/>
              </a:rPr>
              <a:t>bus</a:t>
            </a:r>
            <a:r>
              <a:rPr sz="1800" b="1" spc="-120" baseline="2314" dirty="0">
                <a:latin typeface="Arial"/>
                <a:cs typeface="Arial"/>
              </a:rPr>
              <a:t> </a:t>
            </a:r>
            <a:r>
              <a:rPr sz="1800" b="1" baseline="2314" dirty="0">
                <a:latin typeface="Arial"/>
                <a:cs typeface="Arial"/>
              </a:rPr>
              <a:t>select</a:t>
            </a:r>
            <a:endParaRPr sz="1800" baseline="2314">
              <a:latin typeface="Arial"/>
              <a:cs typeface="Arial"/>
            </a:endParaRPr>
          </a:p>
          <a:p>
            <a:pPr marL="588645">
              <a:lnSpc>
                <a:spcPts val="1315"/>
              </a:lnSpc>
              <a:spcBef>
                <a:spcPts val="370"/>
              </a:spcBef>
            </a:pPr>
            <a:r>
              <a:rPr sz="1200" b="1" spc="-5" dirty="0">
                <a:latin typeface="Arial"/>
                <a:cs typeface="Arial"/>
              </a:rPr>
              <a:t>inputs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315"/>
              </a:lnSpc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800" b="1" spc="-7" baseline="-25462" dirty="0">
                <a:latin typeface="Arial"/>
                <a:cs typeface="Arial"/>
              </a:rPr>
              <a:t>0</a:t>
            </a:r>
            <a:endParaRPr sz="1800" baseline="-25462">
              <a:latin typeface="Arial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2408301" y="2673350"/>
          <a:ext cx="4039868" cy="1845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965"/>
                <a:gridCol w="254000"/>
                <a:gridCol w="255270"/>
                <a:gridCol w="255905"/>
                <a:gridCol w="255905"/>
                <a:gridCol w="255269"/>
                <a:gridCol w="309880"/>
                <a:gridCol w="365760"/>
                <a:gridCol w="270510"/>
                <a:gridCol w="492125"/>
                <a:gridCol w="970279"/>
              </a:tblGrid>
              <a:tr h="388620">
                <a:tc gridSpan="7"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x1 x2 x3 x4 x5 x6</a:t>
                      </a:r>
                      <a:r>
                        <a:rPr sz="14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x7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605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370"/>
                        </a:lnSpc>
                        <a:spcBef>
                          <a:spcPts val="1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selected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4465">
                        <a:lnSpc>
                          <a:spcPts val="137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register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R="63500" algn="r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33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none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R="6350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95"/>
                        </a:lnSpc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R="6350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19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R="6350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19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R="6350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95"/>
                        </a:lnSpc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AC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R="6350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19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IR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4465">
                <a:tc>
                  <a:txBody>
                    <a:bodyPr/>
                    <a:lstStyle/>
                    <a:p>
                      <a:pPr marR="6350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119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19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TR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R="63500" algn="r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9240" algn="r">
                        <a:lnSpc>
                          <a:spcPts val="13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ts val="130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Memory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6299" y="232917"/>
            <a:ext cx="6405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69720" algn="l"/>
                <a:tab pos="2260600" algn="l"/>
                <a:tab pos="5267960" algn="l"/>
              </a:tabLst>
            </a:pPr>
            <a:r>
              <a:rPr spc="-5" dirty="0"/>
              <a:t>DE</a:t>
            </a:r>
            <a:r>
              <a:rPr spc="-20" dirty="0"/>
              <a:t>S</a:t>
            </a:r>
            <a:r>
              <a:rPr spc="-5" dirty="0"/>
              <a:t>IGN</a:t>
            </a:r>
            <a:r>
              <a:rPr dirty="0"/>
              <a:t>	</a:t>
            </a:r>
            <a:r>
              <a:rPr spc="-5" dirty="0"/>
              <a:t>OF</a:t>
            </a:r>
            <a:r>
              <a:rPr dirty="0"/>
              <a:t>	</a:t>
            </a:r>
            <a:r>
              <a:rPr spc="-5" dirty="0"/>
              <a:t>ACCU</a:t>
            </a:r>
            <a:r>
              <a:rPr spc="10" dirty="0"/>
              <a:t>M</a:t>
            </a:r>
            <a:r>
              <a:rPr spc="-5" dirty="0"/>
              <a:t>UL</a:t>
            </a:r>
            <a:r>
              <a:rPr spc="10" dirty="0"/>
              <a:t>A</a:t>
            </a:r>
            <a:r>
              <a:rPr spc="-5" dirty="0"/>
              <a:t>TOR</a:t>
            </a:r>
            <a:r>
              <a:rPr dirty="0"/>
              <a:t>	</a:t>
            </a:r>
            <a:r>
              <a:rPr spc="-5" dirty="0"/>
              <a:t>LOGIC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427" y="875233"/>
            <a:ext cx="3018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Circuits associated </a:t>
            </a:r>
            <a:r>
              <a:rPr sz="1800" b="1" spc="10" dirty="0">
                <a:latin typeface="Arial"/>
                <a:cs typeface="Arial"/>
              </a:rPr>
              <a:t>with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AC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448" y="3748785"/>
            <a:ext cx="5291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All </a:t>
            </a:r>
            <a:r>
              <a:rPr sz="1800" b="1" spc="-5" dirty="0">
                <a:latin typeface="Arial"/>
                <a:cs typeface="Arial"/>
              </a:rPr>
              <a:t>the statements </a:t>
            </a:r>
            <a:r>
              <a:rPr sz="1800" b="1" dirty="0">
                <a:latin typeface="Arial"/>
                <a:cs typeface="Arial"/>
              </a:rPr>
              <a:t>that change </a:t>
            </a:r>
            <a:r>
              <a:rPr sz="1800" b="1" spc="-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content of</a:t>
            </a:r>
            <a:r>
              <a:rPr sz="1800" b="1" spc="-30" dirty="0">
                <a:latin typeface="Arial"/>
                <a:cs typeface="Arial"/>
              </a:rPr>
              <a:t> AC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98" y="0"/>
            <a:ext cx="88849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  <a:tab pos="7244080" algn="l"/>
              </a:tabLst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</a:t>
            </a:r>
            <a:r>
              <a:rPr sz="1400" b="1" i="1" spc="-8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&amp;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	</a:t>
            </a:r>
            <a:r>
              <a:rPr sz="2100" b="1" baseline="-3968" dirty="0">
                <a:latin typeface="Arial"/>
                <a:cs typeface="Arial"/>
              </a:rPr>
              <a:t>43	</a:t>
            </a:r>
            <a:r>
              <a:rPr sz="2100" b="1" i="1" spc="-7" baseline="-5952" dirty="0">
                <a:latin typeface="Arial"/>
                <a:cs typeface="Arial"/>
              </a:rPr>
              <a:t>Design of AC</a:t>
            </a:r>
            <a:r>
              <a:rPr sz="2100" b="1" i="1" spc="-225" baseline="-5952" dirty="0">
                <a:latin typeface="Arial"/>
                <a:cs typeface="Arial"/>
              </a:rPr>
              <a:t> </a:t>
            </a:r>
            <a:r>
              <a:rPr sz="2100" b="1" i="1" spc="-7" baseline="-5952" dirty="0">
                <a:latin typeface="Arial"/>
                <a:cs typeface="Arial"/>
              </a:rPr>
              <a:t>Logic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7751" y="1247775"/>
            <a:ext cx="125349" cy="11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2276" y="132080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10025" y="1252600"/>
            <a:ext cx="186055" cy="151130"/>
          </a:xfrm>
          <a:custGeom>
            <a:avLst/>
            <a:gdLst/>
            <a:ahLst/>
            <a:cxnLst/>
            <a:rect l="l" t="t" r="r" b="b"/>
            <a:pathLst>
              <a:path w="186054" h="151130">
                <a:moveTo>
                  <a:pt x="185800" y="0"/>
                </a:moveTo>
                <a:lnTo>
                  <a:pt x="0" y="1507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28109" y="106019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7751" y="1597025"/>
            <a:ext cx="12534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8326" y="1668526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>
                <a:moveTo>
                  <a:pt x="0" y="0"/>
                </a:moveTo>
                <a:lnTo>
                  <a:pt x="4762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10025" y="1585975"/>
            <a:ext cx="186055" cy="167005"/>
          </a:xfrm>
          <a:custGeom>
            <a:avLst/>
            <a:gdLst/>
            <a:ahLst/>
            <a:cxnLst/>
            <a:rect l="l" t="t" r="r" b="b"/>
            <a:pathLst>
              <a:path w="186054" h="167005">
                <a:moveTo>
                  <a:pt x="185800" y="0"/>
                </a:moveTo>
                <a:lnTo>
                  <a:pt x="0" y="1666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28109" y="140944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57751" y="1944623"/>
            <a:ext cx="125349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0025" y="1933575"/>
            <a:ext cx="186055" cy="151130"/>
          </a:xfrm>
          <a:custGeom>
            <a:avLst/>
            <a:gdLst/>
            <a:ahLst/>
            <a:cxnLst/>
            <a:rect l="l" t="t" r="r" b="b"/>
            <a:pathLst>
              <a:path w="186054" h="151130">
                <a:moveTo>
                  <a:pt x="185800" y="0"/>
                </a:moveTo>
                <a:lnTo>
                  <a:pt x="0" y="150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7926" y="1162113"/>
            <a:ext cx="942975" cy="998855"/>
          </a:xfrm>
          <a:custGeom>
            <a:avLst/>
            <a:gdLst/>
            <a:ahLst/>
            <a:cxnLst/>
            <a:rect l="l" t="t" r="r" b="b"/>
            <a:pathLst>
              <a:path w="942975" h="998855">
                <a:moveTo>
                  <a:pt x="0" y="998537"/>
                </a:moveTo>
                <a:lnTo>
                  <a:pt x="942975" y="998537"/>
                </a:lnTo>
                <a:lnTo>
                  <a:pt x="942975" y="0"/>
                </a:lnTo>
                <a:lnTo>
                  <a:pt x="0" y="0"/>
                </a:lnTo>
                <a:lnTo>
                  <a:pt x="0" y="9985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87926" y="1162113"/>
            <a:ext cx="942975" cy="9988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195580" marR="132715" indent="-146050">
              <a:lnSpc>
                <a:spcPct val="118100"/>
              </a:lnSpc>
              <a:spcBef>
                <a:spcPts val="1010"/>
              </a:spcBef>
            </a:pPr>
            <a:r>
              <a:rPr sz="1200" b="1" spc="-10" dirty="0">
                <a:latin typeface="Arial"/>
                <a:cs typeface="Arial"/>
              </a:rPr>
              <a:t>Adder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and  </a:t>
            </a:r>
            <a:r>
              <a:rPr sz="1200" b="1" dirty="0">
                <a:latin typeface="Arial"/>
                <a:cs typeface="Arial"/>
              </a:rPr>
              <a:t>logic  circuit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03925" y="1597025"/>
            <a:ext cx="1270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5125" y="1668526"/>
            <a:ext cx="557530" cy="0"/>
          </a:xfrm>
          <a:custGeom>
            <a:avLst/>
            <a:gdLst/>
            <a:ahLst/>
            <a:cxnLst/>
            <a:rect l="l" t="t" r="r" b="b"/>
            <a:pathLst>
              <a:path w="557529">
                <a:moveTo>
                  <a:pt x="0" y="0"/>
                </a:moveTo>
                <a:lnTo>
                  <a:pt x="5572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5701" y="1585975"/>
            <a:ext cx="186055" cy="167005"/>
          </a:xfrm>
          <a:custGeom>
            <a:avLst/>
            <a:gdLst/>
            <a:ahLst/>
            <a:cxnLst/>
            <a:rect l="l" t="t" r="r" b="b"/>
            <a:pathLst>
              <a:path w="186054" h="167005">
                <a:moveTo>
                  <a:pt x="185674" y="0"/>
                </a:moveTo>
                <a:lnTo>
                  <a:pt x="0" y="1666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66613" y="140944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41566" y="1499996"/>
            <a:ext cx="223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AC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35751" y="1327150"/>
            <a:ext cx="1857375" cy="666750"/>
          </a:xfrm>
          <a:custGeom>
            <a:avLst/>
            <a:gdLst/>
            <a:ahLst/>
            <a:cxnLst/>
            <a:rect l="l" t="t" r="r" b="b"/>
            <a:pathLst>
              <a:path w="1857375" h="666750">
                <a:moveTo>
                  <a:pt x="0" y="666750"/>
                </a:moveTo>
                <a:lnTo>
                  <a:pt x="1857375" y="666750"/>
                </a:lnTo>
                <a:lnTo>
                  <a:pt x="1857375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61157" y="1557020"/>
            <a:ext cx="668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From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24632" y="1885950"/>
            <a:ext cx="1343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9690" algn="l"/>
              </a:tabLst>
            </a:pPr>
            <a:r>
              <a:rPr sz="1200" b="1" spc="-5" dirty="0">
                <a:latin typeface="Arial"/>
                <a:cs typeface="Arial"/>
              </a:rPr>
              <a:t>From INPR</a:t>
            </a:r>
            <a:r>
              <a:rPr sz="1800" b="1" u="heavy" spc="277" baseline="2546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7" baseline="2546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	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949825" y="2168525"/>
            <a:ext cx="101600" cy="142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1100" y="2311400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5">
                <a:moveTo>
                  <a:pt x="0" y="0"/>
                </a:moveTo>
                <a:lnTo>
                  <a:pt x="0" y="5031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554601" y="2797175"/>
            <a:ext cx="876300" cy="65087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41605" marR="185420">
              <a:lnSpc>
                <a:spcPct val="116300"/>
              </a:lnSpc>
              <a:spcBef>
                <a:spcPts val="505"/>
              </a:spcBef>
            </a:pPr>
            <a:r>
              <a:rPr sz="1200" b="1" spc="-5" dirty="0">
                <a:latin typeface="Arial"/>
                <a:cs typeface="Arial"/>
              </a:rPr>
              <a:t>Co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trol  </a:t>
            </a:r>
            <a:r>
              <a:rPr sz="1200" b="1" spc="-5" dirty="0">
                <a:latin typeface="Arial"/>
                <a:cs typeface="Arial"/>
              </a:rPr>
              <a:t>gates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83401" y="2001901"/>
            <a:ext cx="101473" cy="14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13626" y="2001901"/>
            <a:ext cx="103124" cy="14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64426" y="2146300"/>
            <a:ext cx="0" cy="976630"/>
          </a:xfrm>
          <a:custGeom>
            <a:avLst/>
            <a:gdLst/>
            <a:ahLst/>
            <a:cxnLst/>
            <a:rect l="l" t="t" r="r" b="b"/>
            <a:pathLst>
              <a:path h="976630">
                <a:moveTo>
                  <a:pt x="0" y="0"/>
                </a:moveTo>
                <a:lnTo>
                  <a:pt x="0" y="9762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7026" y="2001901"/>
            <a:ext cx="99949" cy="1443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96175" y="2146300"/>
            <a:ext cx="0" cy="1241425"/>
          </a:xfrm>
          <a:custGeom>
            <a:avLst/>
            <a:gdLst/>
            <a:ahLst/>
            <a:cxnLst/>
            <a:rect l="l" t="t" r="r" b="b"/>
            <a:pathLst>
              <a:path h="1241425">
                <a:moveTo>
                  <a:pt x="0" y="0"/>
                </a:moveTo>
                <a:lnTo>
                  <a:pt x="0" y="12414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15250" y="1903476"/>
            <a:ext cx="146050" cy="92075"/>
          </a:xfrm>
          <a:custGeom>
            <a:avLst/>
            <a:gdLst/>
            <a:ahLst/>
            <a:cxnLst/>
            <a:rect l="l" t="t" r="r" b="b"/>
            <a:pathLst>
              <a:path w="146050" h="92075">
                <a:moveTo>
                  <a:pt x="0" y="91694"/>
                </a:moveTo>
                <a:lnTo>
                  <a:pt x="66294" y="0"/>
                </a:lnTo>
                <a:lnTo>
                  <a:pt x="145923" y="9169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88275" y="2001901"/>
            <a:ext cx="0" cy="249554"/>
          </a:xfrm>
          <a:custGeom>
            <a:avLst/>
            <a:gdLst/>
            <a:ahLst/>
            <a:cxnLst/>
            <a:rect l="l" t="t" r="r" b="b"/>
            <a:pathLst>
              <a:path h="249555">
                <a:moveTo>
                  <a:pt x="0" y="0"/>
                </a:moveTo>
                <a:lnTo>
                  <a:pt x="0" y="2491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66150" y="1597025"/>
            <a:ext cx="125475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93126" y="1668526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99450" y="1585975"/>
            <a:ext cx="186055" cy="167005"/>
          </a:xfrm>
          <a:custGeom>
            <a:avLst/>
            <a:gdLst/>
            <a:ahLst/>
            <a:cxnLst/>
            <a:rect l="l" t="t" r="r" b="b"/>
            <a:pathLst>
              <a:path w="186054" h="167005">
                <a:moveTo>
                  <a:pt x="185800" y="0"/>
                </a:moveTo>
                <a:lnTo>
                  <a:pt x="0" y="1666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216645" y="140944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95893" y="1757298"/>
            <a:ext cx="514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latin typeface="Arial"/>
                <a:cs typeface="Arial"/>
              </a:rPr>
              <a:t>To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717925" y="889000"/>
            <a:ext cx="4448175" cy="771525"/>
          </a:xfrm>
          <a:custGeom>
            <a:avLst/>
            <a:gdLst/>
            <a:ahLst/>
            <a:cxnLst/>
            <a:rect l="l" t="t" r="r" b="b"/>
            <a:pathLst>
              <a:path w="4448175" h="771525">
                <a:moveTo>
                  <a:pt x="0" y="423417"/>
                </a:moveTo>
                <a:lnTo>
                  <a:pt x="0" y="0"/>
                </a:lnTo>
                <a:lnTo>
                  <a:pt x="4448048" y="0"/>
                </a:lnTo>
                <a:lnTo>
                  <a:pt x="4448048" y="77127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8775" y="2865373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48300" y="3122548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4">
                <a:moveTo>
                  <a:pt x="0" y="0"/>
                </a:moveTo>
                <a:lnTo>
                  <a:pt x="152565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48300" y="3379851"/>
            <a:ext cx="2038350" cy="0"/>
          </a:xfrm>
          <a:custGeom>
            <a:avLst/>
            <a:gdLst/>
            <a:ahLst/>
            <a:cxnLst/>
            <a:rect l="l" t="t" r="r" b="b"/>
            <a:pathLst>
              <a:path w="2038350">
                <a:moveTo>
                  <a:pt x="0" y="0"/>
                </a:moveTo>
                <a:lnTo>
                  <a:pt x="20383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86042" y="2271776"/>
            <a:ext cx="1953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2915" algn="l"/>
                <a:tab pos="962025" algn="l"/>
                <a:tab pos="1525270" algn="l"/>
              </a:tabLst>
            </a:pP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5" dirty="0">
                <a:latin typeface="Arial"/>
                <a:cs typeface="Arial"/>
              </a:rPr>
              <a:t>INR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5" dirty="0">
                <a:latin typeface="Arial"/>
                <a:cs typeface="Arial"/>
              </a:rPr>
              <a:t>CLR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5" dirty="0">
                <a:latin typeface="Arial"/>
                <a:cs typeface="Arial"/>
              </a:rPr>
              <a:t>Clock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429375" y="2124075"/>
            <a:ext cx="0" cy="752475"/>
          </a:xfrm>
          <a:custGeom>
            <a:avLst/>
            <a:gdLst/>
            <a:ahLst/>
            <a:cxnLst/>
            <a:rect l="l" t="t" r="r" b="b"/>
            <a:pathLst>
              <a:path h="752475">
                <a:moveTo>
                  <a:pt x="0" y="0"/>
                </a:moveTo>
                <a:lnTo>
                  <a:pt x="0" y="7524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957262" y="4186237"/>
          <a:ext cx="5553075" cy="2257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525"/>
                <a:gridCol w="2686050"/>
                <a:gridCol w="2095500"/>
              </a:tblGrid>
              <a:tr h="2257425">
                <a:tc>
                  <a:txBody>
                    <a:bodyPr/>
                    <a:lstStyle/>
                    <a:p>
                      <a:pPr marL="133985" marR="139700">
                        <a:lnSpc>
                          <a:spcPct val="96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575" b="1" spc="-15" baseline="-21164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75" b="1" spc="-15" baseline="-21164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575" b="1" spc="-15" baseline="-2116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75" b="1" spc="-15" baseline="-21164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575" b="1" spc="-15" baseline="-2116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75" b="1" spc="-15" baseline="-21164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575" b="1" spc="-104" baseline="-2116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75" b="1" spc="-15" baseline="-21164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575" b="1" spc="-7" baseline="-21164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575" b="1" baseline="-21164" dirty="0">
                          <a:latin typeface="Arial"/>
                          <a:cs typeface="Arial"/>
                        </a:rPr>
                        <a:t>7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575" b="1" baseline="-21164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575" b="1" spc="-30" baseline="-21164" dirty="0">
                          <a:latin typeface="Arial"/>
                          <a:cs typeface="Arial"/>
                        </a:rPr>
                        <a:t>11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rB</a:t>
                      </a:r>
                      <a:r>
                        <a:rPr sz="1575" b="1" baseline="-21164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575" b="1" spc="127" baseline="-2116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1134110" algn="just">
                        <a:lnSpc>
                          <a:spcPct val="96000"/>
                        </a:lnSpc>
                        <a:spcBef>
                          <a:spcPts val="70"/>
                        </a:spcBef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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DR 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+ DR 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4460" algn="just">
                        <a:lnSpc>
                          <a:spcPts val="1800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AC(0-7)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INPR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4460" algn="just">
                        <a:lnSpc>
                          <a:spcPts val="1839"/>
                        </a:lnSpc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42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600" b="1" spc="-425" dirty="0">
                          <a:latin typeface="Symbol"/>
                          <a:cs typeface="Symbol"/>
                        </a:rPr>
                        <a:t></a:t>
                      </a:r>
                      <a:endParaRPr sz="1600">
                        <a:latin typeface="Symbol"/>
                        <a:cs typeface="Symbol"/>
                      </a:endParaRPr>
                    </a:p>
                    <a:p>
                      <a:pPr marL="124460" algn="just">
                        <a:lnSpc>
                          <a:spcPts val="1845"/>
                        </a:lnSpc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shr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AC,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AC(15)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4460" algn="just">
                        <a:lnSpc>
                          <a:spcPts val="1850"/>
                        </a:lnSpc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shl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AC,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AC(0)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4460" algn="just">
                        <a:lnSpc>
                          <a:spcPts val="1839"/>
                        </a:lnSpc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4460" algn="just">
                        <a:lnSpc>
                          <a:spcPts val="1880"/>
                        </a:lnSpc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Symbol"/>
                          <a:cs typeface="Symbol"/>
                        </a:rPr>
                        <a:t>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AC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 marR="303530">
                        <a:lnSpc>
                          <a:spcPct val="96000"/>
                        </a:lnSpc>
                        <a:spcBef>
                          <a:spcPts val="70"/>
                        </a:spcBef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DR 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Add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DR 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Transfer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3189" marR="111760">
                        <a:lnSpc>
                          <a:spcPts val="1850"/>
                        </a:lnSpc>
                        <a:spcBef>
                          <a:spcPts val="3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Transfer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from INPR  Complement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3185">
                        <a:lnSpc>
                          <a:spcPts val="175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Shift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right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3189" marR="995680" indent="-3175">
                        <a:lnSpc>
                          <a:spcPct val="95900"/>
                        </a:lnSpc>
                        <a:spcBef>
                          <a:spcPts val="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Shift left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Clear 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Increment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7910" y="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8" y="0"/>
            <a:ext cx="3336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 &amp;</a:t>
            </a:r>
            <a:r>
              <a:rPr sz="1400" b="1" i="1" spc="-1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610" y="2766567"/>
            <a:ext cx="236220" cy="123825"/>
          </a:xfrm>
          <a:custGeom>
            <a:avLst/>
            <a:gdLst/>
            <a:ahLst/>
            <a:cxnLst/>
            <a:rect l="l" t="t" r="r" b="b"/>
            <a:pathLst>
              <a:path w="236219" h="123825">
                <a:moveTo>
                  <a:pt x="0" y="0"/>
                </a:moveTo>
                <a:lnTo>
                  <a:pt x="634" y="0"/>
                </a:lnTo>
                <a:lnTo>
                  <a:pt x="1269" y="0"/>
                </a:lnTo>
                <a:lnTo>
                  <a:pt x="1904" y="0"/>
                </a:lnTo>
                <a:lnTo>
                  <a:pt x="64089" y="4407"/>
                </a:lnTo>
                <a:lnTo>
                  <a:pt x="119991" y="16848"/>
                </a:lnTo>
                <a:lnTo>
                  <a:pt x="167370" y="36147"/>
                </a:lnTo>
                <a:lnTo>
                  <a:pt x="203985" y="61129"/>
                </a:lnTo>
                <a:lnTo>
                  <a:pt x="227597" y="90619"/>
                </a:lnTo>
                <a:lnTo>
                  <a:pt x="235965" y="12344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8610" y="2888488"/>
            <a:ext cx="234315" cy="123825"/>
          </a:xfrm>
          <a:custGeom>
            <a:avLst/>
            <a:gdLst/>
            <a:ahLst/>
            <a:cxnLst/>
            <a:rect l="l" t="t" r="r" b="b"/>
            <a:pathLst>
              <a:path w="234314" h="123825">
                <a:moveTo>
                  <a:pt x="234060" y="0"/>
                </a:moveTo>
                <a:lnTo>
                  <a:pt x="202108" y="62314"/>
                </a:lnTo>
                <a:lnTo>
                  <a:pt x="165512" y="87296"/>
                </a:lnTo>
                <a:lnTo>
                  <a:pt x="118142" y="106595"/>
                </a:lnTo>
                <a:lnTo>
                  <a:pt x="62228" y="119036"/>
                </a:lnTo>
                <a:lnTo>
                  <a:pt x="0" y="12344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9986" y="2758948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0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5001" y="2752725"/>
            <a:ext cx="211454" cy="271780"/>
          </a:xfrm>
          <a:custGeom>
            <a:avLst/>
            <a:gdLst/>
            <a:ahLst/>
            <a:cxnLst/>
            <a:rect l="l" t="t" r="r" b="b"/>
            <a:pathLst>
              <a:path w="211455" h="271780">
                <a:moveTo>
                  <a:pt x="0" y="0"/>
                </a:moveTo>
                <a:lnTo>
                  <a:pt x="0" y="271525"/>
                </a:lnTo>
                <a:lnTo>
                  <a:pt x="211328" y="2715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6700" y="3195573"/>
            <a:ext cx="541655" cy="259079"/>
          </a:xfrm>
          <a:custGeom>
            <a:avLst/>
            <a:gdLst/>
            <a:ahLst/>
            <a:cxnLst/>
            <a:rect l="l" t="t" r="r" b="b"/>
            <a:pathLst>
              <a:path w="541654" h="259079">
                <a:moveTo>
                  <a:pt x="0" y="0"/>
                </a:moveTo>
                <a:lnTo>
                  <a:pt x="762" y="0"/>
                </a:lnTo>
                <a:lnTo>
                  <a:pt x="1650" y="0"/>
                </a:lnTo>
                <a:lnTo>
                  <a:pt x="2539" y="0"/>
                </a:lnTo>
                <a:lnTo>
                  <a:pt x="65374" y="1740"/>
                </a:lnTo>
                <a:lnTo>
                  <a:pt x="126082" y="6832"/>
                </a:lnTo>
                <a:lnTo>
                  <a:pt x="184258" y="15080"/>
                </a:lnTo>
                <a:lnTo>
                  <a:pt x="239498" y="26291"/>
                </a:lnTo>
                <a:lnTo>
                  <a:pt x="291397" y="40270"/>
                </a:lnTo>
                <a:lnTo>
                  <a:pt x="339551" y="56823"/>
                </a:lnTo>
                <a:lnTo>
                  <a:pt x="383555" y="75755"/>
                </a:lnTo>
                <a:lnTo>
                  <a:pt x="423005" y="96872"/>
                </a:lnTo>
                <a:lnTo>
                  <a:pt x="457496" y="119980"/>
                </a:lnTo>
                <a:lnTo>
                  <a:pt x="486622" y="144883"/>
                </a:lnTo>
                <a:lnTo>
                  <a:pt x="527167" y="199301"/>
                </a:lnTo>
                <a:lnTo>
                  <a:pt x="537775" y="228427"/>
                </a:lnTo>
                <a:lnTo>
                  <a:pt x="541401" y="25857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6700" y="3448303"/>
            <a:ext cx="539750" cy="259079"/>
          </a:xfrm>
          <a:custGeom>
            <a:avLst/>
            <a:gdLst/>
            <a:ahLst/>
            <a:cxnLst/>
            <a:rect l="l" t="t" r="r" b="b"/>
            <a:pathLst>
              <a:path w="539750" h="259079">
                <a:moveTo>
                  <a:pt x="539241" y="0"/>
                </a:moveTo>
                <a:lnTo>
                  <a:pt x="525000" y="59263"/>
                </a:lnTo>
                <a:lnTo>
                  <a:pt x="484432" y="113666"/>
                </a:lnTo>
                <a:lnTo>
                  <a:pt x="455288" y="138560"/>
                </a:lnTo>
                <a:lnTo>
                  <a:pt x="420776" y="161659"/>
                </a:lnTo>
                <a:lnTo>
                  <a:pt x="381301" y="182768"/>
                </a:lnTo>
                <a:lnTo>
                  <a:pt x="337268" y="201695"/>
                </a:lnTo>
                <a:lnTo>
                  <a:pt x="289081" y="218245"/>
                </a:lnTo>
                <a:lnTo>
                  <a:pt x="237144" y="232224"/>
                </a:lnTo>
                <a:lnTo>
                  <a:pt x="181864" y="243440"/>
                </a:lnTo>
                <a:lnTo>
                  <a:pt x="123643" y="251699"/>
                </a:lnTo>
                <a:lnTo>
                  <a:pt x="62886" y="256808"/>
                </a:lnTo>
                <a:lnTo>
                  <a:pt x="0" y="25857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600" y="3186048"/>
            <a:ext cx="158750" cy="265430"/>
          </a:xfrm>
          <a:custGeom>
            <a:avLst/>
            <a:gdLst/>
            <a:ahLst/>
            <a:cxnLst/>
            <a:rect l="l" t="t" r="r" b="b"/>
            <a:pathLst>
              <a:path w="158750" h="265429">
                <a:moveTo>
                  <a:pt x="0" y="126"/>
                </a:moveTo>
                <a:lnTo>
                  <a:pt x="635" y="0"/>
                </a:lnTo>
                <a:lnTo>
                  <a:pt x="1270" y="0"/>
                </a:lnTo>
                <a:lnTo>
                  <a:pt x="1904" y="0"/>
                </a:lnTo>
                <a:lnTo>
                  <a:pt x="70877" y="26956"/>
                </a:lnTo>
                <a:lnTo>
                  <a:pt x="99999" y="58263"/>
                </a:lnTo>
                <a:lnTo>
                  <a:pt x="124290" y="99331"/>
                </a:lnTo>
                <a:lnTo>
                  <a:pt x="142806" y="148567"/>
                </a:lnTo>
                <a:lnTo>
                  <a:pt x="154607" y="204380"/>
                </a:lnTo>
                <a:lnTo>
                  <a:pt x="158750" y="2651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600" y="3449701"/>
            <a:ext cx="156845" cy="265430"/>
          </a:xfrm>
          <a:custGeom>
            <a:avLst/>
            <a:gdLst/>
            <a:ahLst/>
            <a:cxnLst/>
            <a:rect l="l" t="t" r="r" b="b"/>
            <a:pathLst>
              <a:path w="156845" h="265429">
                <a:moveTo>
                  <a:pt x="156845" y="0"/>
                </a:moveTo>
                <a:lnTo>
                  <a:pt x="152702" y="60748"/>
                </a:lnTo>
                <a:lnTo>
                  <a:pt x="140901" y="116527"/>
                </a:lnTo>
                <a:lnTo>
                  <a:pt x="122385" y="165741"/>
                </a:lnTo>
                <a:lnTo>
                  <a:pt x="98094" y="206795"/>
                </a:lnTo>
                <a:lnTo>
                  <a:pt x="68972" y="238095"/>
                </a:lnTo>
                <a:lnTo>
                  <a:pt x="35960" y="258044"/>
                </a:lnTo>
                <a:lnTo>
                  <a:pt x="0" y="2650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7400" y="2820923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2968625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48610" y="3187192"/>
            <a:ext cx="236220" cy="123189"/>
          </a:xfrm>
          <a:custGeom>
            <a:avLst/>
            <a:gdLst/>
            <a:ahLst/>
            <a:cxnLst/>
            <a:rect l="l" t="t" r="r" b="b"/>
            <a:pathLst>
              <a:path w="236219" h="123189">
                <a:moveTo>
                  <a:pt x="0" y="0"/>
                </a:moveTo>
                <a:lnTo>
                  <a:pt x="634" y="0"/>
                </a:lnTo>
                <a:lnTo>
                  <a:pt x="1269" y="0"/>
                </a:lnTo>
                <a:lnTo>
                  <a:pt x="1904" y="0"/>
                </a:lnTo>
                <a:lnTo>
                  <a:pt x="64089" y="4386"/>
                </a:lnTo>
                <a:lnTo>
                  <a:pt x="119991" y="16763"/>
                </a:lnTo>
                <a:lnTo>
                  <a:pt x="167370" y="35956"/>
                </a:lnTo>
                <a:lnTo>
                  <a:pt x="203985" y="60790"/>
                </a:lnTo>
                <a:lnTo>
                  <a:pt x="227597" y="90090"/>
                </a:lnTo>
                <a:lnTo>
                  <a:pt x="235965" y="12268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48610" y="3308350"/>
            <a:ext cx="234315" cy="123189"/>
          </a:xfrm>
          <a:custGeom>
            <a:avLst/>
            <a:gdLst/>
            <a:ahLst/>
            <a:cxnLst/>
            <a:rect l="l" t="t" r="r" b="b"/>
            <a:pathLst>
              <a:path w="234314" h="123189">
                <a:moveTo>
                  <a:pt x="234060" y="0"/>
                </a:moveTo>
                <a:lnTo>
                  <a:pt x="202108" y="61947"/>
                </a:lnTo>
                <a:lnTo>
                  <a:pt x="165512" y="86772"/>
                </a:lnTo>
                <a:lnTo>
                  <a:pt x="118142" y="105946"/>
                </a:lnTo>
                <a:lnTo>
                  <a:pt x="62228" y="118304"/>
                </a:lnTo>
                <a:lnTo>
                  <a:pt x="0" y="12268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9986" y="317957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0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5001" y="3173348"/>
            <a:ext cx="211454" cy="270510"/>
          </a:xfrm>
          <a:custGeom>
            <a:avLst/>
            <a:gdLst/>
            <a:ahLst/>
            <a:cxnLst/>
            <a:rect l="l" t="t" r="r" b="b"/>
            <a:pathLst>
              <a:path w="211455" h="270510">
                <a:moveTo>
                  <a:pt x="0" y="0"/>
                </a:moveTo>
                <a:lnTo>
                  <a:pt x="0" y="270001"/>
                </a:lnTo>
                <a:lnTo>
                  <a:pt x="211328" y="2700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8610" y="3606291"/>
            <a:ext cx="236220" cy="123189"/>
          </a:xfrm>
          <a:custGeom>
            <a:avLst/>
            <a:gdLst/>
            <a:ahLst/>
            <a:cxnLst/>
            <a:rect l="l" t="t" r="r" b="b"/>
            <a:pathLst>
              <a:path w="236219" h="123189">
                <a:moveTo>
                  <a:pt x="0" y="0"/>
                </a:moveTo>
                <a:lnTo>
                  <a:pt x="634" y="0"/>
                </a:lnTo>
                <a:lnTo>
                  <a:pt x="1269" y="0"/>
                </a:lnTo>
                <a:lnTo>
                  <a:pt x="1904" y="0"/>
                </a:lnTo>
                <a:lnTo>
                  <a:pt x="64089" y="4386"/>
                </a:lnTo>
                <a:lnTo>
                  <a:pt x="119991" y="16763"/>
                </a:lnTo>
                <a:lnTo>
                  <a:pt x="167370" y="35956"/>
                </a:lnTo>
                <a:lnTo>
                  <a:pt x="203985" y="60790"/>
                </a:lnTo>
                <a:lnTo>
                  <a:pt x="227597" y="90090"/>
                </a:lnTo>
                <a:lnTo>
                  <a:pt x="235965" y="12268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8610" y="3727450"/>
            <a:ext cx="234315" cy="123189"/>
          </a:xfrm>
          <a:custGeom>
            <a:avLst/>
            <a:gdLst/>
            <a:ahLst/>
            <a:cxnLst/>
            <a:rect l="l" t="t" r="r" b="b"/>
            <a:pathLst>
              <a:path w="234314" h="123189">
                <a:moveTo>
                  <a:pt x="234060" y="0"/>
                </a:moveTo>
                <a:lnTo>
                  <a:pt x="202108" y="61947"/>
                </a:lnTo>
                <a:lnTo>
                  <a:pt x="165512" y="86772"/>
                </a:lnTo>
                <a:lnTo>
                  <a:pt x="118142" y="105946"/>
                </a:lnTo>
                <a:lnTo>
                  <a:pt x="62228" y="118304"/>
                </a:lnTo>
                <a:lnTo>
                  <a:pt x="0" y="12268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9986" y="359867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0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75001" y="3592576"/>
            <a:ext cx="211454" cy="269875"/>
          </a:xfrm>
          <a:custGeom>
            <a:avLst/>
            <a:gdLst/>
            <a:ahLst/>
            <a:cxnLst/>
            <a:rect l="l" t="t" r="r" b="b"/>
            <a:pathLst>
              <a:path w="211455" h="269875">
                <a:moveTo>
                  <a:pt x="0" y="0"/>
                </a:moveTo>
                <a:lnTo>
                  <a:pt x="0" y="269875"/>
                </a:lnTo>
                <a:lnTo>
                  <a:pt x="211328" y="269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8610" y="4025519"/>
            <a:ext cx="236220" cy="124460"/>
          </a:xfrm>
          <a:custGeom>
            <a:avLst/>
            <a:gdLst/>
            <a:ahLst/>
            <a:cxnLst/>
            <a:rect l="l" t="t" r="r" b="b"/>
            <a:pathLst>
              <a:path w="236219" h="124460">
                <a:moveTo>
                  <a:pt x="0" y="0"/>
                </a:moveTo>
                <a:lnTo>
                  <a:pt x="634" y="0"/>
                </a:lnTo>
                <a:lnTo>
                  <a:pt x="1269" y="0"/>
                </a:lnTo>
                <a:lnTo>
                  <a:pt x="1904" y="0"/>
                </a:lnTo>
                <a:lnTo>
                  <a:pt x="64089" y="4437"/>
                </a:lnTo>
                <a:lnTo>
                  <a:pt x="119991" y="16961"/>
                </a:lnTo>
                <a:lnTo>
                  <a:pt x="167370" y="36385"/>
                </a:lnTo>
                <a:lnTo>
                  <a:pt x="203985" y="61524"/>
                </a:lnTo>
                <a:lnTo>
                  <a:pt x="227597" y="91193"/>
                </a:lnTo>
                <a:lnTo>
                  <a:pt x="235965" y="12420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48610" y="4148201"/>
            <a:ext cx="234315" cy="124460"/>
          </a:xfrm>
          <a:custGeom>
            <a:avLst/>
            <a:gdLst/>
            <a:ahLst/>
            <a:cxnLst/>
            <a:rect l="l" t="t" r="r" b="b"/>
            <a:pathLst>
              <a:path w="234314" h="124460">
                <a:moveTo>
                  <a:pt x="234060" y="0"/>
                </a:moveTo>
                <a:lnTo>
                  <a:pt x="202108" y="62592"/>
                </a:lnTo>
                <a:lnTo>
                  <a:pt x="165512" y="87709"/>
                </a:lnTo>
                <a:lnTo>
                  <a:pt x="118142" y="107122"/>
                </a:lnTo>
                <a:lnTo>
                  <a:pt x="62228" y="119641"/>
                </a:lnTo>
                <a:lnTo>
                  <a:pt x="0" y="1240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89986" y="401777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0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75001" y="4011548"/>
            <a:ext cx="211454" cy="273685"/>
          </a:xfrm>
          <a:custGeom>
            <a:avLst/>
            <a:gdLst/>
            <a:ahLst/>
            <a:cxnLst/>
            <a:rect l="l" t="t" r="r" b="b"/>
            <a:pathLst>
              <a:path w="211455" h="273685">
                <a:moveTo>
                  <a:pt x="0" y="0"/>
                </a:moveTo>
                <a:lnTo>
                  <a:pt x="0" y="273176"/>
                </a:lnTo>
                <a:lnTo>
                  <a:pt x="211328" y="27317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48610" y="4446142"/>
            <a:ext cx="236220" cy="123825"/>
          </a:xfrm>
          <a:custGeom>
            <a:avLst/>
            <a:gdLst/>
            <a:ahLst/>
            <a:cxnLst/>
            <a:rect l="l" t="t" r="r" b="b"/>
            <a:pathLst>
              <a:path w="236219" h="123825">
                <a:moveTo>
                  <a:pt x="0" y="0"/>
                </a:moveTo>
                <a:lnTo>
                  <a:pt x="634" y="0"/>
                </a:lnTo>
                <a:lnTo>
                  <a:pt x="1269" y="0"/>
                </a:lnTo>
                <a:lnTo>
                  <a:pt x="1904" y="0"/>
                </a:lnTo>
                <a:lnTo>
                  <a:pt x="64089" y="4407"/>
                </a:lnTo>
                <a:lnTo>
                  <a:pt x="119991" y="16848"/>
                </a:lnTo>
                <a:lnTo>
                  <a:pt x="167370" y="36147"/>
                </a:lnTo>
                <a:lnTo>
                  <a:pt x="203985" y="61129"/>
                </a:lnTo>
                <a:lnTo>
                  <a:pt x="227597" y="90619"/>
                </a:lnTo>
                <a:lnTo>
                  <a:pt x="235965" y="1234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48610" y="4568063"/>
            <a:ext cx="234315" cy="123825"/>
          </a:xfrm>
          <a:custGeom>
            <a:avLst/>
            <a:gdLst/>
            <a:ahLst/>
            <a:cxnLst/>
            <a:rect l="l" t="t" r="r" b="b"/>
            <a:pathLst>
              <a:path w="234314" h="123825">
                <a:moveTo>
                  <a:pt x="234060" y="0"/>
                </a:moveTo>
                <a:lnTo>
                  <a:pt x="202108" y="62314"/>
                </a:lnTo>
                <a:lnTo>
                  <a:pt x="165512" y="87296"/>
                </a:lnTo>
                <a:lnTo>
                  <a:pt x="118142" y="106595"/>
                </a:lnTo>
                <a:lnTo>
                  <a:pt x="62228" y="119036"/>
                </a:lnTo>
                <a:lnTo>
                  <a:pt x="0" y="1234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89986" y="443852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0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75001" y="4432300"/>
            <a:ext cx="211454" cy="271780"/>
          </a:xfrm>
          <a:custGeom>
            <a:avLst/>
            <a:gdLst/>
            <a:ahLst/>
            <a:cxnLst/>
            <a:rect l="l" t="t" r="r" b="b"/>
            <a:pathLst>
              <a:path w="211455" h="271779">
                <a:moveTo>
                  <a:pt x="0" y="0"/>
                </a:moveTo>
                <a:lnTo>
                  <a:pt x="0" y="271525"/>
                </a:lnTo>
                <a:lnTo>
                  <a:pt x="211328" y="2715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95625" y="2887598"/>
            <a:ext cx="769620" cy="346710"/>
          </a:xfrm>
          <a:custGeom>
            <a:avLst/>
            <a:gdLst/>
            <a:ahLst/>
            <a:cxnLst/>
            <a:rect l="l" t="t" r="r" b="b"/>
            <a:pathLst>
              <a:path w="769620" h="346710">
                <a:moveTo>
                  <a:pt x="0" y="0"/>
                </a:moveTo>
                <a:lnTo>
                  <a:pt x="769620" y="0"/>
                </a:lnTo>
                <a:lnTo>
                  <a:pt x="769620" y="3462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95625" y="3383026"/>
            <a:ext cx="438150" cy="346075"/>
          </a:xfrm>
          <a:custGeom>
            <a:avLst/>
            <a:gdLst/>
            <a:ahLst/>
            <a:cxnLst/>
            <a:rect l="l" t="t" r="r" b="b"/>
            <a:pathLst>
              <a:path w="438150" h="346075">
                <a:moveTo>
                  <a:pt x="0" y="346075"/>
                </a:moveTo>
                <a:lnTo>
                  <a:pt x="437896" y="346075"/>
                </a:lnTo>
                <a:lnTo>
                  <a:pt x="43789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1576" y="2270125"/>
            <a:ext cx="1851025" cy="320675"/>
          </a:xfrm>
          <a:custGeom>
            <a:avLst/>
            <a:gdLst/>
            <a:ahLst/>
            <a:cxnLst/>
            <a:rect l="l" t="t" r="r" b="b"/>
            <a:pathLst>
              <a:path w="1851025" h="320675">
                <a:moveTo>
                  <a:pt x="0" y="320675"/>
                </a:moveTo>
                <a:lnTo>
                  <a:pt x="1851025" y="320675"/>
                </a:lnTo>
                <a:lnTo>
                  <a:pt x="1851025" y="0"/>
                </a:lnTo>
                <a:lnTo>
                  <a:pt x="0" y="0"/>
                </a:lnTo>
                <a:lnTo>
                  <a:pt x="0" y="3206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32325" y="2605151"/>
            <a:ext cx="179070" cy="838200"/>
          </a:xfrm>
          <a:custGeom>
            <a:avLst/>
            <a:gdLst/>
            <a:ahLst/>
            <a:cxnLst/>
            <a:rect l="l" t="t" r="r" b="b"/>
            <a:pathLst>
              <a:path w="179070" h="838200">
                <a:moveTo>
                  <a:pt x="0" y="838200"/>
                </a:moveTo>
                <a:lnTo>
                  <a:pt x="179070" y="838200"/>
                </a:lnTo>
                <a:lnTo>
                  <a:pt x="17907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41925" y="2590800"/>
            <a:ext cx="0" cy="3249930"/>
          </a:xfrm>
          <a:custGeom>
            <a:avLst/>
            <a:gdLst/>
            <a:ahLst/>
            <a:cxnLst/>
            <a:rect l="l" t="t" r="r" b="b"/>
            <a:pathLst>
              <a:path h="3249929">
                <a:moveTo>
                  <a:pt x="0" y="324961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78551" y="2590800"/>
            <a:ext cx="0" cy="3669029"/>
          </a:xfrm>
          <a:custGeom>
            <a:avLst/>
            <a:gdLst/>
            <a:ahLst/>
            <a:cxnLst/>
            <a:rect l="l" t="t" r="r" b="b"/>
            <a:pathLst>
              <a:path h="3669029">
                <a:moveTo>
                  <a:pt x="0" y="3668712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2401" y="2517775"/>
            <a:ext cx="179070" cy="60960"/>
          </a:xfrm>
          <a:custGeom>
            <a:avLst/>
            <a:gdLst/>
            <a:ahLst/>
            <a:cxnLst/>
            <a:rect l="l" t="t" r="r" b="b"/>
            <a:pathLst>
              <a:path w="179070" h="60960">
                <a:moveTo>
                  <a:pt x="0" y="60451"/>
                </a:moveTo>
                <a:lnTo>
                  <a:pt x="89535" y="0"/>
                </a:lnTo>
                <a:lnTo>
                  <a:pt x="179070" y="60451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2825" y="2605151"/>
            <a:ext cx="676275" cy="209550"/>
          </a:xfrm>
          <a:custGeom>
            <a:avLst/>
            <a:gdLst/>
            <a:ahLst/>
            <a:cxnLst/>
            <a:rect l="l" t="t" r="r" b="b"/>
            <a:pathLst>
              <a:path w="676275" h="209550">
                <a:moveTo>
                  <a:pt x="0" y="0"/>
                </a:moveTo>
                <a:lnTo>
                  <a:pt x="0" y="209550"/>
                </a:lnTo>
                <a:lnTo>
                  <a:pt x="676021" y="209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16725" y="2341498"/>
            <a:ext cx="142875" cy="93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99225" y="2346325"/>
            <a:ext cx="135255" cy="122555"/>
          </a:xfrm>
          <a:custGeom>
            <a:avLst/>
            <a:gdLst/>
            <a:ahLst/>
            <a:cxnLst/>
            <a:rect l="l" t="t" r="r" b="b"/>
            <a:pathLst>
              <a:path w="135254" h="122555">
                <a:moveTo>
                  <a:pt x="135000" y="0"/>
                </a:moveTo>
                <a:lnTo>
                  <a:pt x="0" y="122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32351" y="2341498"/>
            <a:ext cx="142875" cy="93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29075" y="2346325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5">
                <a:moveTo>
                  <a:pt x="122300" y="0"/>
                </a:moveTo>
                <a:lnTo>
                  <a:pt x="0" y="122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48610" y="4865242"/>
            <a:ext cx="236220" cy="123825"/>
          </a:xfrm>
          <a:custGeom>
            <a:avLst/>
            <a:gdLst/>
            <a:ahLst/>
            <a:cxnLst/>
            <a:rect l="l" t="t" r="r" b="b"/>
            <a:pathLst>
              <a:path w="236219" h="123825">
                <a:moveTo>
                  <a:pt x="0" y="0"/>
                </a:moveTo>
                <a:lnTo>
                  <a:pt x="634" y="0"/>
                </a:lnTo>
                <a:lnTo>
                  <a:pt x="1269" y="0"/>
                </a:lnTo>
                <a:lnTo>
                  <a:pt x="1904" y="0"/>
                </a:lnTo>
                <a:lnTo>
                  <a:pt x="64089" y="4407"/>
                </a:lnTo>
                <a:lnTo>
                  <a:pt x="119991" y="16848"/>
                </a:lnTo>
                <a:lnTo>
                  <a:pt x="167370" y="36147"/>
                </a:lnTo>
                <a:lnTo>
                  <a:pt x="203985" y="61129"/>
                </a:lnTo>
                <a:lnTo>
                  <a:pt x="227597" y="90619"/>
                </a:lnTo>
                <a:lnTo>
                  <a:pt x="235965" y="1234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48610" y="4987163"/>
            <a:ext cx="234315" cy="123825"/>
          </a:xfrm>
          <a:custGeom>
            <a:avLst/>
            <a:gdLst/>
            <a:ahLst/>
            <a:cxnLst/>
            <a:rect l="l" t="t" r="r" b="b"/>
            <a:pathLst>
              <a:path w="234314" h="123825">
                <a:moveTo>
                  <a:pt x="234060" y="0"/>
                </a:moveTo>
                <a:lnTo>
                  <a:pt x="202108" y="62314"/>
                </a:lnTo>
                <a:lnTo>
                  <a:pt x="165512" y="87296"/>
                </a:lnTo>
                <a:lnTo>
                  <a:pt x="118142" y="106595"/>
                </a:lnTo>
                <a:lnTo>
                  <a:pt x="62228" y="119036"/>
                </a:lnTo>
                <a:lnTo>
                  <a:pt x="0" y="1234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89986" y="485762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0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75001" y="4851400"/>
            <a:ext cx="211454" cy="271780"/>
          </a:xfrm>
          <a:custGeom>
            <a:avLst/>
            <a:gdLst/>
            <a:ahLst/>
            <a:cxnLst/>
            <a:rect l="l" t="t" r="r" b="b"/>
            <a:pathLst>
              <a:path w="211455" h="271779">
                <a:moveTo>
                  <a:pt x="0" y="0"/>
                </a:moveTo>
                <a:lnTo>
                  <a:pt x="0" y="271525"/>
                </a:lnTo>
                <a:lnTo>
                  <a:pt x="211328" y="2715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48610" y="5285994"/>
            <a:ext cx="236220" cy="123825"/>
          </a:xfrm>
          <a:custGeom>
            <a:avLst/>
            <a:gdLst/>
            <a:ahLst/>
            <a:cxnLst/>
            <a:rect l="l" t="t" r="r" b="b"/>
            <a:pathLst>
              <a:path w="236219" h="123825">
                <a:moveTo>
                  <a:pt x="0" y="0"/>
                </a:moveTo>
                <a:lnTo>
                  <a:pt x="634" y="0"/>
                </a:lnTo>
                <a:lnTo>
                  <a:pt x="1269" y="0"/>
                </a:lnTo>
                <a:lnTo>
                  <a:pt x="1904" y="0"/>
                </a:lnTo>
                <a:lnTo>
                  <a:pt x="64089" y="4407"/>
                </a:lnTo>
                <a:lnTo>
                  <a:pt x="119991" y="16848"/>
                </a:lnTo>
                <a:lnTo>
                  <a:pt x="167370" y="36147"/>
                </a:lnTo>
                <a:lnTo>
                  <a:pt x="203985" y="61129"/>
                </a:lnTo>
                <a:lnTo>
                  <a:pt x="227597" y="90619"/>
                </a:lnTo>
                <a:lnTo>
                  <a:pt x="235965" y="1234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48610" y="5407786"/>
            <a:ext cx="234315" cy="123825"/>
          </a:xfrm>
          <a:custGeom>
            <a:avLst/>
            <a:gdLst/>
            <a:ahLst/>
            <a:cxnLst/>
            <a:rect l="l" t="t" r="r" b="b"/>
            <a:pathLst>
              <a:path w="234314" h="123825">
                <a:moveTo>
                  <a:pt x="234060" y="0"/>
                </a:moveTo>
                <a:lnTo>
                  <a:pt x="202108" y="62314"/>
                </a:lnTo>
                <a:lnTo>
                  <a:pt x="165512" y="87296"/>
                </a:lnTo>
                <a:lnTo>
                  <a:pt x="118142" y="106595"/>
                </a:lnTo>
                <a:lnTo>
                  <a:pt x="62228" y="119036"/>
                </a:lnTo>
                <a:lnTo>
                  <a:pt x="0" y="1234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89986" y="5278246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0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75001" y="5272151"/>
            <a:ext cx="211454" cy="271780"/>
          </a:xfrm>
          <a:custGeom>
            <a:avLst/>
            <a:gdLst/>
            <a:ahLst/>
            <a:cxnLst/>
            <a:rect l="l" t="t" r="r" b="b"/>
            <a:pathLst>
              <a:path w="211455" h="271779">
                <a:moveTo>
                  <a:pt x="0" y="0"/>
                </a:moveTo>
                <a:lnTo>
                  <a:pt x="0" y="271399"/>
                </a:lnTo>
                <a:lnTo>
                  <a:pt x="211328" y="2713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48610" y="5705157"/>
            <a:ext cx="236220" cy="130810"/>
          </a:xfrm>
          <a:custGeom>
            <a:avLst/>
            <a:gdLst/>
            <a:ahLst/>
            <a:cxnLst/>
            <a:rect l="l" t="t" r="r" b="b"/>
            <a:pathLst>
              <a:path w="236219" h="130810">
                <a:moveTo>
                  <a:pt x="0" y="12"/>
                </a:moveTo>
                <a:lnTo>
                  <a:pt x="634" y="12"/>
                </a:lnTo>
                <a:lnTo>
                  <a:pt x="1269" y="0"/>
                </a:lnTo>
                <a:lnTo>
                  <a:pt x="1904" y="12"/>
                </a:lnTo>
                <a:lnTo>
                  <a:pt x="64089" y="4672"/>
                </a:lnTo>
                <a:lnTo>
                  <a:pt x="119991" y="17824"/>
                </a:lnTo>
                <a:lnTo>
                  <a:pt x="167370" y="38223"/>
                </a:lnTo>
                <a:lnTo>
                  <a:pt x="203985" y="64628"/>
                </a:lnTo>
                <a:lnTo>
                  <a:pt x="227597" y="95794"/>
                </a:lnTo>
                <a:lnTo>
                  <a:pt x="235965" y="13047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48610" y="5834075"/>
            <a:ext cx="234315" cy="130810"/>
          </a:xfrm>
          <a:custGeom>
            <a:avLst/>
            <a:gdLst/>
            <a:ahLst/>
            <a:cxnLst/>
            <a:rect l="l" t="t" r="r" b="b"/>
            <a:pathLst>
              <a:path w="234314" h="130810">
                <a:moveTo>
                  <a:pt x="234060" y="0"/>
                </a:moveTo>
                <a:lnTo>
                  <a:pt x="202108" y="65851"/>
                </a:lnTo>
                <a:lnTo>
                  <a:pt x="165512" y="92255"/>
                </a:lnTo>
                <a:lnTo>
                  <a:pt x="118142" y="112655"/>
                </a:lnTo>
                <a:lnTo>
                  <a:pt x="62228" y="125807"/>
                </a:lnTo>
                <a:lnTo>
                  <a:pt x="0" y="13046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89986" y="569739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0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75001" y="5691187"/>
            <a:ext cx="211454" cy="286385"/>
          </a:xfrm>
          <a:custGeom>
            <a:avLst/>
            <a:gdLst/>
            <a:ahLst/>
            <a:cxnLst/>
            <a:rect l="l" t="t" r="r" b="b"/>
            <a:pathLst>
              <a:path w="211455" h="286385">
                <a:moveTo>
                  <a:pt x="0" y="0"/>
                </a:moveTo>
                <a:lnTo>
                  <a:pt x="0" y="285788"/>
                </a:lnTo>
                <a:lnTo>
                  <a:pt x="211328" y="28578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48610" y="6125768"/>
            <a:ext cx="236220" cy="130175"/>
          </a:xfrm>
          <a:custGeom>
            <a:avLst/>
            <a:gdLst/>
            <a:ahLst/>
            <a:cxnLst/>
            <a:rect l="l" t="t" r="r" b="b"/>
            <a:pathLst>
              <a:path w="236219" h="130175">
                <a:moveTo>
                  <a:pt x="0" y="12"/>
                </a:moveTo>
                <a:lnTo>
                  <a:pt x="634" y="12"/>
                </a:lnTo>
                <a:lnTo>
                  <a:pt x="1269" y="0"/>
                </a:lnTo>
                <a:lnTo>
                  <a:pt x="1904" y="12"/>
                </a:lnTo>
                <a:lnTo>
                  <a:pt x="64089" y="4646"/>
                </a:lnTo>
                <a:lnTo>
                  <a:pt x="119991" y="17724"/>
                </a:lnTo>
                <a:lnTo>
                  <a:pt x="167370" y="38009"/>
                </a:lnTo>
                <a:lnTo>
                  <a:pt x="203985" y="64267"/>
                </a:lnTo>
                <a:lnTo>
                  <a:pt x="227597" y="95261"/>
                </a:lnTo>
                <a:lnTo>
                  <a:pt x="235965" y="12975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48610" y="6253975"/>
            <a:ext cx="234315" cy="130175"/>
          </a:xfrm>
          <a:custGeom>
            <a:avLst/>
            <a:gdLst/>
            <a:ahLst/>
            <a:cxnLst/>
            <a:rect l="l" t="t" r="r" b="b"/>
            <a:pathLst>
              <a:path w="234314" h="130175">
                <a:moveTo>
                  <a:pt x="234060" y="0"/>
                </a:moveTo>
                <a:lnTo>
                  <a:pt x="202108" y="65483"/>
                </a:lnTo>
                <a:lnTo>
                  <a:pt x="165512" y="91741"/>
                </a:lnTo>
                <a:lnTo>
                  <a:pt x="118142" y="112029"/>
                </a:lnTo>
                <a:lnTo>
                  <a:pt x="62228" y="125108"/>
                </a:lnTo>
                <a:lnTo>
                  <a:pt x="0" y="1297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89986" y="611804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00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75001" y="6111875"/>
            <a:ext cx="211454" cy="284480"/>
          </a:xfrm>
          <a:custGeom>
            <a:avLst/>
            <a:gdLst/>
            <a:ahLst/>
            <a:cxnLst/>
            <a:rect l="l" t="t" r="r" b="b"/>
            <a:pathLst>
              <a:path w="211455" h="284479">
                <a:moveTo>
                  <a:pt x="0" y="0"/>
                </a:moveTo>
                <a:lnTo>
                  <a:pt x="0" y="284200"/>
                </a:lnTo>
                <a:lnTo>
                  <a:pt x="211328" y="2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78326" y="3240023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1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48126" y="3389376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0" y="0"/>
                </a:moveTo>
                <a:lnTo>
                  <a:pt x="6318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22675" y="3449701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15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13226" y="352425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03650" y="3598926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>
                <a:moveTo>
                  <a:pt x="0" y="0"/>
                </a:moveTo>
                <a:lnTo>
                  <a:pt x="376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78326" y="3659251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30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95625" y="4154423"/>
            <a:ext cx="519430" cy="0"/>
          </a:xfrm>
          <a:custGeom>
            <a:avLst/>
            <a:gdLst/>
            <a:ahLst/>
            <a:cxnLst/>
            <a:rect l="l" t="t" r="r" b="b"/>
            <a:pathLst>
              <a:path w="519429">
                <a:moveTo>
                  <a:pt x="0" y="0"/>
                </a:moveTo>
                <a:lnTo>
                  <a:pt x="5191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14801" y="3456051"/>
            <a:ext cx="0" cy="704850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72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06876" y="3530600"/>
            <a:ext cx="0" cy="1056005"/>
          </a:xfrm>
          <a:custGeom>
            <a:avLst/>
            <a:gdLst/>
            <a:ahLst/>
            <a:cxnLst/>
            <a:rect l="l" t="t" r="r" b="b"/>
            <a:pathLst>
              <a:path h="1056004">
                <a:moveTo>
                  <a:pt x="0" y="0"/>
                </a:moveTo>
                <a:lnTo>
                  <a:pt x="0" y="10556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95776" y="3603625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79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71976" y="3665601"/>
            <a:ext cx="0" cy="1730375"/>
          </a:xfrm>
          <a:custGeom>
            <a:avLst/>
            <a:gdLst/>
            <a:ahLst/>
            <a:cxnLst/>
            <a:rect l="l" t="t" r="r" b="b"/>
            <a:pathLst>
              <a:path h="1730375">
                <a:moveTo>
                  <a:pt x="0" y="0"/>
                </a:moveTo>
                <a:lnTo>
                  <a:pt x="0" y="17303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03626" y="4573523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2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3626" y="4994275"/>
            <a:ext cx="692150" cy="5080"/>
          </a:xfrm>
          <a:custGeom>
            <a:avLst/>
            <a:gdLst/>
            <a:ahLst/>
            <a:cxnLst/>
            <a:rect l="l" t="t" r="r" b="b"/>
            <a:pathLst>
              <a:path w="692150" h="5079">
                <a:moveTo>
                  <a:pt x="0" y="4699"/>
                </a:moveTo>
                <a:lnTo>
                  <a:pt x="692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95625" y="5407025"/>
            <a:ext cx="790575" cy="0"/>
          </a:xfrm>
          <a:custGeom>
            <a:avLst/>
            <a:gdLst/>
            <a:ahLst/>
            <a:cxnLst/>
            <a:rect l="l" t="t" r="r" b="b"/>
            <a:pathLst>
              <a:path w="790575">
                <a:moveTo>
                  <a:pt x="0" y="0"/>
                </a:moveTo>
                <a:lnTo>
                  <a:pt x="7905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81401" y="5832475"/>
            <a:ext cx="2167255" cy="0"/>
          </a:xfrm>
          <a:custGeom>
            <a:avLst/>
            <a:gdLst/>
            <a:ahLst/>
            <a:cxnLst/>
            <a:rect l="l" t="t" r="r" b="b"/>
            <a:pathLst>
              <a:path w="2167254">
                <a:moveTo>
                  <a:pt x="0" y="0"/>
                </a:moveTo>
                <a:lnTo>
                  <a:pt x="21668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95625" y="6251575"/>
            <a:ext cx="2574925" cy="0"/>
          </a:xfrm>
          <a:custGeom>
            <a:avLst/>
            <a:gdLst/>
            <a:ahLst/>
            <a:cxnLst/>
            <a:rect l="l" t="t" r="r" b="b"/>
            <a:pathLst>
              <a:path w="2574925">
                <a:moveTo>
                  <a:pt x="0" y="0"/>
                </a:moveTo>
                <a:lnTo>
                  <a:pt x="25749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57400" y="3240023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03475" y="3389376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2857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57400" y="3659251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57400" y="3808476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57400" y="4081398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57400" y="4227448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57400" y="4500498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57400" y="4646548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03475" y="4919598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2857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57400" y="5068823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03475" y="5340350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2857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57400" y="5488051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03475" y="5770562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2857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57400" y="5907087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03475" y="6191250"/>
            <a:ext cx="285750" cy="0"/>
          </a:xfrm>
          <a:custGeom>
            <a:avLst/>
            <a:gdLst/>
            <a:ahLst/>
            <a:cxnLst/>
            <a:rect l="l" t="t" r="r" b="b"/>
            <a:pathLst>
              <a:path w="285750">
                <a:moveTo>
                  <a:pt x="2857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57400" y="6327775"/>
            <a:ext cx="631825" cy="0"/>
          </a:xfrm>
          <a:custGeom>
            <a:avLst/>
            <a:gdLst/>
            <a:ahLst/>
            <a:cxnLst/>
            <a:rect l="l" t="t" r="r" b="b"/>
            <a:pathLst>
              <a:path w="631825">
                <a:moveTo>
                  <a:pt x="6318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25700" y="2974975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11476" y="4513198"/>
            <a:ext cx="0" cy="1686560"/>
          </a:xfrm>
          <a:custGeom>
            <a:avLst/>
            <a:gdLst/>
            <a:ahLst/>
            <a:cxnLst/>
            <a:rect l="l" t="t" r="r" b="b"/>
            <a:pathLst>
              <a:path h="1686560">
                <a:moveTo>
                  <a:pt x="0" y="0"/>
                </a:moveTo>
                <a:lnTo>
                  <a:pt x="0" y="168598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2" name="object 92"/>
          <p:cNvGraphicFramePr>
            <a:graphicFrameLocks noGrp="1"/>
          </p:cNvGraphicFramePr>
          <p:nvPr/>
        </p:nvGraphicFramePr>
        <p:xfrm>
          <a:off x="107950" y="231775"/>
          <a:ext cx="8917304" cy="6319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8025"/>
                <a:gridCol w="554989"/>
                <a:gridCol w="464185"/>
                <a:gridCol w="572770"/>
                <a:gridCol w="533400"/>
                <a:gridCol w="2273935"/>
              </a:tblGrid>
              <a:tr h="523875">
                <a:tc gridSpan="6">
                  <a:txBody>
                    <a:bodyPr/>
                    <a:lstStyle/>
                    <a:p>
                      <a:pPr marL="195262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3905885" algn="l"/>
                          <a:tab pos="4596130" algn="l"/>
                          <a:tab pos="5307330" algn="l"/>
                        </a:tabLst>
                      </a:pPr>
                      <a:r>
                        <a:rPr sz="2800" b="1" spc="-10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CONTROL	</a:t>
                      </a:r>
                      <a:r>
                        <a:rPr sz="2800" b="1" spc="-5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OF	AC	</a:t>
                      </a:r>
                      <a:r>
                        <a:rPr sz="2800" b="1" spc="-10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REGISTER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72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93775" marR="213995">
                        <a:lnSpc>
                          <a:spcPts val="1839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Gate structures for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controlling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the LD, INR,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CLR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AC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834640" marR="287655" indent="-158115">
                        <a:lnSpc>
                          <a:spcPct val="69300"/>
                        </a:lnSpc>
                        <a:spcBef>
                          <a:spcPts val="1310"/>
                        </a:spcBef>
                        <a:tabLst>
                          <a:tab pos="4222115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Adder</a:t>
                      </a:r>
                      <a:r>
                        <a:rPr sz="2100" b="1" u="heavy" spc="75" baseline="13888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u="heavy" spc="-7" baseline="13888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16 </a:t>
                      </a:r>
                      <a:r>
                        <a:rPr sz="2100" b="1" u="heavy" baseline="13888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2100" b="1" baseline="13888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Logic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92275">
                        <a:lnSpc>
                          <a:spcPts val="1664"/>
                        </a:lnSpc>
                        <a:spcBef>
                          <a:spcPts val="869"/>
                        </a:spcBef>
                        <a:tabLst>
                          <a:tab pos="3019425" algn="l"/>
                        </a:tabLst>
                      </a:pPr>
                      <a:r>
                        <a:rPr sz="1400" b="1" spc="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100" b="1" spc="22" baseline="-15873" dirty="0">
                          <a:latin typeface="Arial"/>
                          <a:cs typeface="Arial"/>
                        </a:rPr>
                        <a:t>0	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AND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92175" algn="ctr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baseline="-15873" dirty="0">
                          <a:latin typeface="Arial"/>
                          <a:cs typeface="Arial"/>
                        </a:rPr>
                        <a:t>5</a:t>
                      </a:r>
                      <a:endParaRPr sz="2100" baseline="-15873">
                        <a:latin typeface="Arial"/>
                        <a:cs typeface="Arial"/>
                      </a:endParaRPr>
                    </a:p>
                    <a:p>
                      <a:pPr marL="1692275">
                        <a:lnSpc>
                          <a:spcPts val="1664"/>
                        </a:lnSpc>
                        <a:tabLst>
                          <a:tab pos="3019425" algn="l"/>
                          <a:tab pos="4087495" algn="l"/>
                        </a:tabLst>
                      </a:pPr>
                      <a:r>
                        <a:rPr sz="1400" b="1" spc="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100" b="1" spc="30" baseline="-15873" dirty="0">
                          <a:latin typeface="Arial"/>
                          <a:cs typeface="Arial"/>
                        </a:rPr>
                        <a:t>1	</a:t>
                      </a:r>
                      <a:r>
                        <a:rPr sz="14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ADD	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92275">
                        <a:lnSpc>
                          <a:spcPts val="1664"/>
                        </a:lnSpc>
                        <a:spcBef>
                          <a:spcPts val="1620"/>
                        </a:spcBef>
                        <a:tabLst>
                          <a:tab pos="3009900" algn="l"/>
                        </a:tabLst>
                      </a:pPr>
                      <a:r>
                        <a:rPr sz="1400" b="1" spc="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100" b="1" spc="22" baseline="-15873" dirty="0">
                          <a:latin typeface="Arial"/>
                          <a:cs typeface="Arial"/>
                        </a:rPr>
                        <a:t>2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92175" algn="ctr">
                        <a:lnSpc>
                          <a:spcPts val="1664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baseline="-15873" dirty="0">
                          <a:latin typeface="Arial"/>
                          <a:cs typeface="Arial"/>
                        </a:rPr>
                        <a:t>5</a:t>
                      </a:r>
                      <a:endParaRPr sz="2100" baseline="-15873">
                        <a:latin typeface="Arial"/>
                        <a:cs typeface="Arial"/>
                      </a:endParaRPr>
                    </a:p>
                    <a:p>
                      <a:pPr marL="662940" algn="ctr">
                        <a:lnSpc>
                          <a:spcPts val="1680"/>
                        </a:lnSpc>
                        <a:tabLst>
                          <a:tab pos="185229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INPR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11530" algn="ctr">
                        <a:lnSpc>
                          <a:spcPts val="1470"/>
                        </a:lnSpc>
                        <a:spcBef>
                          <a:spcPts val="359"/>
                        </a:spcBef>
                      </a:pPr>
                      <a:r>
                        <a:rPr sz="2100" b="1" spc="-60" baseline="15873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52145" algn="ctr">
                        <a:lnSpc>
                          <a:spcPts val="1455"/>
                        </a:lnSpc>
                        <a:tabLst>
                          <a:tab pos="1841500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92175" algn="ctr">
                        <a:lnSpc>
                          <a:spcPts val="1639"/>
                        </a:lnSpc>
                      </a:pPr>
                      <a:r>
                        <a:rPr sz="1400" b="1" spc="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100" b="1" spc="22" baseline="-15873" dirty="0">
                          <a:latin typeface="Arial"/>
                          <a:cs typeface="Arial"/>
                        </a:rPr>
                        <a:t>9</a:t>
                      </a:r>
                      <a:endParaRPr sz="2100" baseline="-15873">
                        <a:latin typeface="Arial"/>
                        <a:cs typeface="Arial"/>
                      </a:endParaRPr>
                    </a:p>
                    <a:p>
                      <a:pPr marL="2971800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SHR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92175" algn="ctr">
                        <a:lnSpc>
                          <a:spcPts val="1670"/>
                        </a:lnSpc>
                      </a:pPr>
                      <a:r>
                        <a:rPr sz="1400" b="1" spc="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100" b="1" spc="22" baseline="-15873" dirty="0">
                          <a:latin typeface="Arial"/>
                          <a:cs typeface="Arial"/>
                        </a:rPr>
                        <a:t>7</a:t>
                      </a:r>
                      <a:endParaRPr sz="2100" baseline="-15873">
                        <a:latin typeface="Arial"/>
                        <a:cs typeface="Arial"/>
                      </a:endParaRPr>
                    </a:p>
                    <a:p>
                      <a:pPr marL="2971800">
                        <a:lnSpc>
                          <a:spcPts val="166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SHL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92175" algn="ctr">
                        <a:lnSpc>
                          <a:spcPts val="1620"/>
                        </a:lnSpc>
                      </a:pPr>
                      <a:r>
                        <a:rPr sz="1400" b="1" spc="2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100" b="1" spc="30" baseline="-15873" dirty="0">
                          <a:latin typeface="Arial"/>
                          <a:cs typeface="Arial"/>
                        </a:rPr>
                        <a:t>6</a:t>
                      </a:r>
                      <a:endParaRPr sz="2100" baseline="-15873">
                        <a:latin typeface="Arial"/>
                        <a:cs typeface="Arial"/>
                      </a:endParaRPr>
                    </a:p>
                    <a:p>
                      <a:pPr marR="1174115" algn="r">
                        <a:lnSpc>
                          <a:spcPts val="163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92175" algn="ctr">
                        <a:lnSpc>
                          <a:spcPts val="1645"/>
                        </a:lnSpc>
                        <a:spcBef>
                          <a:spcPts val="30"/>
                        </a:spcBef>
                      </a:pPr>
                      <a:r>
                        <a:rPr sz="1400" b="1" spc="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100" b="1" spc="22" baseline="-15873" dirty="0">
                          <a:latin typeface="Arial"/>
                          <a:cs typeface="Arial"/>
                        </a:rPr>
                        <a:t>5</a:t>
                      </a:r>
                      <a:endParaRPr sz="2100" baseline="-15873">
                        <a:latin typeface="Arial"/>
                        <a:cs typeface="Arial"/>
                      </a:endParaRPr>
                    </a:p>
                    <a:p>
                      <a:pPr marL="2981325">
                        <a:lnSpc>
                          <a:spcPts val="1645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1153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100" b="1" spc="-60" baseline="15873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4615" marR="53975" indent="17145">
                        <a:lnSpc>
                          <a:spcPct val="294800"/>
                        </a:lnSpc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AC 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tabLst>
                          <a:tab pos="596900" algn="l"/>
                        </a:tabLst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16	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9220" marR="1442085" indent="148590">
                        <a:lnSpc>
                          <a:spcPct val="202400"/>
                        </a:lnSpc>
                        <a:spcBef>
                          <a:spcPts val="1310"/>
                        </a:spcBef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bus  Clock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4" name="object 9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95" name="object 9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7413117" y="4318"/>
            <a:ext cx="1652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Design of AC</a:t>
            </a:r>
            <a:r>
              <a:rPr sz="1400" b="1" i="1" spc="-15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Logic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7910" y="0"/>
            <a:ext cx="223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8" y="0"/>
            <a:ext cx="3336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 &amp;</a:t>
            </a:r>
            <a:r>
              <a:rPr sz="1400" b="1" i="1" spc="-1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3117" y="4318"/>
            <a:ext cx="1652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Design of AC</a:t>
            </a:r>
            <a:r>
              <a:rPr sz="1400" b="1" i="1" spc="-15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Logic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5950" y="3205098"/>
            <a:ext cx="500380" cy="284480"/>
          </a:xfrm>
          <a:custGeom>
            <a:avLst/>
            <a:gdLst/>
            <a:ahLst/>
            <a:cxnLst/>
            <a:rect l="l" t="t" r="r" b="b"/>
            <a:pathLst>
              <a:path w="500379" h="284479">
                <a:moveTo>
                  <a:pt x="0" y="0"/>
                </a:moveTo>
                <a:lnTo>
                  <a:pt x="762" y="0"/>
                </a:lnTo>
                <a:lnTo>
                  <a:pt x="1524" y="0"/>
                </a:lnTo>
                <a:lnTo>
                  <a:pt x="2286" y="0"/>
                </a:lnTo>
                <a:lnTo>
                  <a:pt x="60345" y="1912"/>
                </a:lnTo>
                <a:lnTo>
                  <a:pt x="116437" y="7506"/>
                </a:lnTo>
                <a:lnTo>
                  <a:pt x="170189" y="16570"/>
                </a:lnTo>
                <a:lnTo>
                  <a:pt x="221225" y="28889"/>
                </a:lnTo>
                <a:lnTo>
                  <a:pt x="269174" y="44250"/>
                </a:lnTo>
                <a:lnTo>
                  <a:pt x="313661" y="62441"/>
                </a:lnTo>
                <a:lnTo>
                  <a:pt x="354314" y="83248"/>
                </a:lnTo>
                <a:lnTo>
                  <a:pt x="390757" y="106457"/>
                </a:lnTo>
                <a:lnTo>
                  <a:pt x="422619" y="131856"/>
                </a:lnTo>
                <a:lnTo>
                  <a:pt x="449525" y="159231"/>
                </a:lnTo>
                <a:lnTo>
                  <a:pt x="486977" y="219056"/>
                </a:lnTo>
                <a:lnTo>
                  <a:pt x="496776" y="251079"/>
                </a:lnTo>
                <a:lnTo>
                  <a:pt x="500125" y="28422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9026" y="3489325"/>
            <a:ext cx="525780" cy="282575"/>
          </a:xfrm>
          <a:custGeom>
            <a:avLst/>
            <a:gdLst/>
            <a:ahLst/>
            <a:cxnLst/>
            <a:rect l="l" t="t" r="r" b="b"/>
            <a:pathLst>
              <a:path w="525779" h="282575">
                <a:moveTo>
                  <a:pt x="525399" y="0"/>
                </a:moveTo>
                <a:lnTo>
                  <a:pt x="511524" y="64798"/>
                </a:lnTo>
                <a:lnTo>
                  <a:pt x="472001" y="124278"/>
                </a:lnTo>
                <a:lnTo>
                  <a:pt x="443606" y="151494"/>
                </a:lnTo>
                <a:lnTo>
                  <a:pt x="409982" y="176745"/>
                </a:lnTo>
                <a:lnTo>
                  <a:pt x="371522" y="199818"/>
                </a:lnTo>
                <a:lnTo>
                  <a:pt x="328620" y="220503"/>
                </a:lnTo>
                <a:lnTo>
                  <a:pt x="281671" y="238586"/>
                </a:lnTo>
                <a:lnTo>
                  <a:pt x="231068" y="253857"/>
                </a:lnTo>
                <a:lnTo>
                  <a:pt x="177205" y="266103"/>
                </a:lnTo>
                <a:lnTo>
                  <a:pt x="120477" y="275113"/>
                </a:lnTo>
                <a:lnTo>
                  <a:pt x="61277" y="280674"/>
                </a:lnTo>
                <a:lnTo>
                  <a:pt x="0" y="28257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5150" y="3201923"/>
            <a:ext cx="151130" cy="292735"/>
          </a:xfrm>
          <a:custGeom>
            <a:avLst/>
            <a:gdLst/>
            <a:ahLst/>
            <a:cxnLst/>
            <a:rect l="l" t="t" r="r" b="b"/>
            <a:pathLst>
              <a:path w="151129" h="292735">
                <a:moveTo>
                  <a:pt x="0" y="126"/>
                </a:moveTo>
                <a:lnTo>
                  <a:pt x="635" y="0"/>
                </a:lnTo>
                <a:lnTo>
                  <a:pt x="1270" y="0"/>
                </a:lnTo>
                <a:lnTo>
                  <a:pt x="1904" y="0"/>
                </a:lnTo>
                <a:lnTo>
                  <a:pt x="59846" y="22961"/>
                </a:lnTo>
                <a:lnTo>
                  <a:pt x="107203" y="85582"/>
                </a:lnTo>
                <a:lnTo>
                  <a:pt x="125406" y="128829"/>
                </a:lnTo>
                <a:lnTo>
                  <a:pt x="139154" y="178468"/>
                </a:lnTo>
                <a:lnTo>
                  <a:pt x="147845" y="233326"/>
                </a:lnTo>
                <a:lnTo>
                  <a:pt x="150875" y="29222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7276" y="3492500"/>
            <a:ext cx="157480" cy="292100"/>
          </a:xfrm>
          <a:custGeom>
            <a:avLst/>
            <a:gdLst/>
            <a:ahLst/>
            <a:cxnLst/>
            <a:rect l="l" t="t" r="r" b="b"/>
            <a:pathLst>
              <a:path w="157479" h="292100">
                <a:moveTo>
                  <a:pt x="157099" y="0"/>
                </a:moveTo>
                <a:lnTo>
                  <a:pt x="153906" y="58859"/>
                </a:lnTo>
                <a:lnTo>
                  <a:pt x="144750" y="113684"/>
                </a:lnTo>
                <a:lnTo>
                  <a:pt x="130263" y="163301"/>
                </a:lnTo>
                <a:lnTo>
                  <a:pt x="111077" y="206533"/>
                </a:lnTo>
                <a:lnTo>
                  <a:pt x="87825" y="242205"/>
                </a:lnTo>
                <a:lnTo>
                  <a:pt x="31654" y="286164"/>
                </a:lnTo>
                <a:lnTo>
                  <a:pt x="0" y="2921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8526" y="273367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4428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2600" y="2895600"/>
            <a:ext cx="1628775" cy="0"/>
          </a:xfrm>
          <a:custGeom>
            <a:avLst/>
            <a:gdLst/>
            <a:ahLst/>
            <a:cxnLst/>
            <a:rect l="l" t="t" r="r" b="b"/>
            <a:pathLst>
              <a:path w="1628775">
                <a:moveTo>
                  <a:pt x="16287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5075" y="3343275"/>
            <a:ext cx="748030" cy="0"/>
          </a:xfrm>
          <a:custGeom>
            <a:avLst/>
            <a:gdLst/>
            <a:ahLst/>
            <a:cxnLst/>
            <a:rect l="l" t="t" r="r" b="b"/>
            <a:pathLst>
              <a:path w="748029">
                <a:moveTo>
                  <a:pt x="0" y="0"/>
                </a:moveTo>
                <a:lnTo>
                  <a:pt x="7477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3076" y="2814573"/>
            <a:ext cx="421005" cy="0"/>
          </a:xfrm>
          <a:custGeom>
            <a:avLst/>
            <a:gdLst/>
            <a:ahLst/>
            <a:cxnLst/>
            <a:rect l="l" t="t" r="r" b="b"/>
            <a:pathLst>
              <a:path w="421004">
                <a:moveTo>
                  <a:pt x="0" y="0"/>
                </a:moveTo>
                <a:lnTo>
                  <a:pt x="4206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9575" y="280670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6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3076" y="3417951"/>
            <a:ext cx="88900" cy="381000"/>
          </a:xfrm>
          <a:custGeom>
            <a:avLst/>
            <a:gdLst/>
            <a:ahLst/>
            <a:cxnLst/>
            <a:rect l="l" t="t" r="r" b="b"/>
            <a:pathLst>
              <a:path w="88900" h="381000">
                <a:moveTo>
                  <a:pt x="0" y="380873"/>
                </a:moveTo>
                <a:lnTo>
                  <a:pt x="88519" y="380873"/>
                </a:lnTo>
                <a:lnTo>
                  <a:pt x="8851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7576" y="3262376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4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6200" y="3424301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0" y="0"/>
                </a:moveTo>
                <a:lnTo>
                  <a:pt x="622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75100" y="3494151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4">
                <a:moveTo>
                  <a:pt x="0" y="0"/>
                </a:moveTo>
                <a:lnTo>
                  <a:pt x="54775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9776" y="3575050"/>
            <a:ext cx="459105" cy="0"/>
          </a:xfrm>
          <a:custGeom>
            <a:avLst/>
            <a:gdLst/>
            <a:ahLst/>
            <a:cxnLst/>
            <a:rect l="l" t="t" r="r" b="b"/>
            <a:pathLst>
              <a:path w="459104">
                <a:moveTo>
                  <a:pt x="0" y="0"/>
                </a:moveTo>
                <a:lnTo>
                  <a:pt x="4587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37025" y="3656076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4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7576" y="3724275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8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89426" y="4265548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>
                <a:moveTo>
                  <a:pt x="0" y="0"/>
                </a:moveTo>
                <a:lnTo>
                  <a:pt x="1634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7226" y="3500501"/>
            <a:ext cx="0" cy="773430"/>
          </a:xfrm>
          <a:custGeom>
            <a:avLst/>
            <a:gdLst/>
            <a:ahLst/>
            <a:cxnLst/>
            <a:rect l="l" t="t" r="r" b="b"/>
            <a:pathLst>
              <a:path h="773429">
                <a:moveTo>
                  <a:pt x="0" y="0"/>
                </a:moveTo>
                <a:lnTo>
                  <a:pt x="0" y="7730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41775" y="3581400"/>
            <a:ext cx="0" cy="1160780"/>
          </a:xfrm>
          <a:custGeom>
            <a:avLst/>
            <a:gdLst/>
            <a:ahLst/>
            <a:cxnLst/>
            <a:rect l="l" t="t" r="r" b="b"/>
            <a:pathLst>
              <a:path h="1160779">
                <a:moveTo>
                  <a:pt x="0" y="0"/>
                </a:moveTo>
                <a:lnTo>
                  <a:pt x="0" y="116039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30675" y="3662426"/>
            <a:ext cx="0" cy="1520825"/>
          </a:xfrm>
          <a:custGeom>
            <a:avLst/>
            <a:gdLst/>
            <a:ahLst/>
            <a:cxnLst/>
            <a:rect l="l" t="t" r="r" b="b"/>
            <a:pathLst>
              <a:path h="1520825">
                <a:moveTo>
                  <a:pt x="0" y="0"/>
                </a:moveTo>
                <a:lnTo>
                  <a:pt x="0" y="152069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19575" y="3730625"/>
            <a:ext cx="0" cy="1920875"/>
          </a:xfrm>
          <a:custGeom>
            <a:avLst/>
            <a:gdLst/>
            <a:ahLst/>
            <a:cxnLst/>
            <a:rect l="l" t="t" r="r" b="b"/>
            <a:pathLst>
              <a:path h="1920875">
                <a:moveTo>
                  <a:pt x="0" y="0"/>
                </a:moveTo>
                <a:lnTo>
                  <a:pt x="0" y="1920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83076" y="4729098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8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83076" y="5191125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9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67201" y="5651500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3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38526" y="3262376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4428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97150" y="3424301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7842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38526" y="3724275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4428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52600" y="3886200"/>
            <a:ext cx="1628775" cy="0"/>
          </a:xfrm>
          <a:custGeom>
            <a:avLst/>
            <a:gdLst/>
            <a:ahLst/>
            <a:cxnLst/>
            <a:rect l="l" t="t" r="r" b="b"/>
            <a:pathLst>
              <a:path w="1628775">
                <a:moveTo>
                  <a:pt x="16287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38526" y="418465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4428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59075" y="4349750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6223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38526" y="4648200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4428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9400" y="4810125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5619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38526" y="5110098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4428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59075" y="5272151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6223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38526" y="5570601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4428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59075" y="5735637"/>
            <a:ext cx="622300" cy="0"/>
          </a:xfrm>
          <a:custGeom>
            <a:avLst/>
            <a:gdLst/>
            <a:ahLst/>
            <a:cxnLst/>
            <a:rect l="l" t="t" r="r" b="b"/>
            <a:pathLst>
              <a:path w="622300">
                <a:moveTo>
                  <a:pt x="6223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0400" y="2814573"/>
            <a:ext cx="1450975" cy="0"/>
          </a:xfrm>
          <a:custGeom>
            <a:avLst/>
            <a:gdLst/>
            <a:ahLst/>
            <a:cxnLst/>
            <a:rect l="l" t="t" r="r" b="b"/>
            <a:pathLst>
              <a:path w="1450975">
                <a:moveTo>
                  <a:pt x="145097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38776" y="3494151"/>
            <a:ext cx="1186180" cy="0"/>
          </a:xfrm>
          <a:custGeom>
            <a:avLst/>
            <a:gdLst/>
            <a:ahLst/>
            <a:cxnLst/>
            <a:rect l="l" t="t" r="r" b="b"/>
            <a:pathLst>
              <a:path w="1186179">
                <a:moveTo>
                  <a:pt x="0" y="0"/>
                </a:moveTo>
                <a:lnTo>
                  <a:pt x="11857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5350" y="3044825"/>
            <a:ext cx="0" cy="998855"/>
          </a:xfrm>
          <a:custGeom>
            <a:avLst/>
            <a:gdLst/>
            <a:ahLst/>
            <a:cxnLst/>
            <a:rect l="l" t="t" r="r" b="b"/>
            <a:pathLst>
              <a:path h="998854">
                <a:moveTo>
                  <a:pt x="0" y="0"/>
                </a:moveTo>
                <a:lnTo>
                  <a:pt x="0" y="9984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89701" y="334327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8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5325" y="3886200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>
                <a:moveTo>
                  <a:pt x="0" y="0"/>
                </a:moveTo>
                <a:lnTo>
                  <a:pt x="3492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15001" y="3886200"/>
            <a:ext cx="252729" cy="0"/>
          </a:xfrm>
          <a:custGeom>
            <a:avLst/>
            <a:gdLst/>
            <a:ahLst/>
            <a:cxnLst/>
            <a:rect l="l" t="t" r="r" b="b"/>
            <a:pathLst>
              <a:path w="252729">
                <a:moveTo>
                  <a:pt x="25234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27701" y="3500501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89701" y="4035425"/>
            <a:ext cx="135255" cy="0"/>
          </a:xfrm>
          <a:custGeom>
            <a:avLst/>
            <a:gdLst/>
            <a:ahLst/>
            <a:cxnLst/>
            <a:rect l="l" t="t" r="r" b="b"/>
            <a:pathLst>
              <a:path w="135254">
                <a:moveTo>
                  <a:pt x="0" y="0"/>
                </a:moveTo>
                <a:lnTo>
                  <a:pt x="1348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67551" y="3432175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>
                <a:moveTo>
                  <a:pt x="0" y="0"/>
                </a:moveTo>
                <a:lnTo>
                  <a:pt x="29362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59550" y="3954398"/>
            <a:ext cx="260350" cy="8255"/>
          </a:xfrm>
          <a:custGeom>
            <a:avLst/>
            <a:gdLst/>
            <a:ahLst/>
            <a:cxnLst/>
            <a:rect l="l" t="t" r="r" b="b"/>
            <a:pathLst>
              <a:path w="260350" h="8254">
                <a:moveTo>
                  <a:pt x="0" y="8000"/>
                </a:moveTo>
                <a:lnTo>
                  <a:pt x="26035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4251" y="3117913"/>
            <a:ext cx="727075" cy="1129030"/>
          </a:xfrm>
          <a:custGeom>
            <a:avLst/>
            <a:gdLst/>
            <a:ahLst/>
            <a:cxnLst/>
            <a:rect l="l" t="t" r="r" b="b"/>
            <a:pathLst>
              <a:path w="727075" h="1129029">
                <a:moveTo>
                  <a:pt x="0" y="1128712"/>
                </a:moveTo>
                <a:lnTo>
                  <a:pt x="727075" y="1128712"/>
                </a:lnTo>
                <a:lnTo>
                  <a:pt x="727075" y="0"/>
                </a:lnTo>
                <a:lnTo>
                  <a:pt x="0" y="0"/>
                </a:lnTo>
                <a:lnTo>
                  <a:pt x="0" y="11287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61326" y="3424301"/>
            <a:ext cx="414655" cy="0"/>
          </a:xfrm>
          <a:custGeom>
            <a:avLst/>
            <a:gdLst/>
            <a:ahLst/>
            <a:cxnLst/>
            <a:rect l="l" t="t" r="r" b="b"/>
            <a:pathLst>
              <a:path w="414654">
                <a:moveTo>
                  <a:pt x="0" y="0"/>
                </a:moveTo>
                <a:lnTo>
                  <a:pt x="4142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48475" y="3567176"/>
            <a:ext cx="165100" cy="151130"/>
          </a:xfrm>
          <a:custGeom>
            <a:avLst/>
            <a:gdLst/>
            <a:ahLst/>
            <a:cxnLst/>
            <a:rect l="l" t="t" r="r" b="b"/>
            <a:pathLst>
              <a:path w="165100" h="151129">
                <a:moveTo>
                  <a:pt x="0" y="0"/>
                </a:moveTo>
                <a:lnTo>
                  <a:pt x="164846" y="82168"/>
                </a:lnTo>
                <a:lnTo>
                  <a:pt x="0" y="15062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53200" y="3656076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4">
                <a:moveTo>
                  <a:pt x="2810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44751" y="2330450"/>
            <a:ext cx="6046470" cy="1087755"/>
          </a:xfrm>
          <a:custGeom>
            <a:avLst/>
            <a:gdLst/>
            <a:ahLst/>
            <a:cxnLst/>
            <a:rect l="l" t="t" r="r" b="b"/>
            <a:pathLst>
              <a:path w="6046470" h="1087754">
                <a:moveTo>
                  <a:pt x="6046470" y="1087374"/>
                </a:moveTo>
                <a:lnTo>
                  <a:pt x="604647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22551" y="3201923"/>
            <a:ext cx="474980" cy="352425"/>
          </a:xfrm>
          <a:custGeom>
            <a:avLst/>
            <a:gdLst/>
            <a:ahLst/>
            <a:cxnLst/>
            <a:rect l="l" t="t" r="r" b="b"/>
            <a:pathLst>
              <a:path w="474980" h="352425">
                <a:moveTo>
                  <a:pt x="0" y="352425"/>
                </a:moveTo>
                <a:lnTo>
                  <a:pt x="474662" y="352425"/>
                </a:lnTo>
                <a:lnTo>
                  <a:pt x="474662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11400" y="2970148"/>
            <a:ext cx="114300" cy="21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11400" y="3559175"/>
            <a:ext cx="114300" cy="23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30400" y="4810125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60807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36750" y="2330450"/>
            <a:ext cx="0" cy="2487930"/>
          </a:xfrm>
          <a:custGeom>
            <a:avLst/>
            <a:gdLst/>
            <a:ahLst/>
            <a:cxnLst/>
            <a:rect l="l" t="t" r="r" b="b"/>
            <a:pathLst>
              <a:path h="2487929">
                <a:moveTo>
                  <a:pt x="0" y="0"/>
                </a:moveTo>
                <a:lnTo>
                  <a:pt x="0" y="24875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74825" y="2344801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0"/>
                </a:moveTo>
                <a:lnTo>
                  <a:pt x="0" y="15367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2" name="object 62"/>
          <p:cNvGraphicFramePr>
            <a:graphicFrameLocks noGrp="1"/>
          </p:cNvGraphicFramePr>
          <p:nvPr/>
        </p:nvGraphicFramePr>
        <p:xfrm>
          <a:off x="107950" y="231775"/>
          <a:ext cx="8916033" cy="6296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714"/>
                <a:gridCol w="4513580"/>
                <a:gridCol w="649605"/>
                <a:gridCol w="387984"/>
                <a:gridCol w="1454150"/>
              </a:tblGrid>
              <a:tr h="523875">
                <a:tc gridSpan="5">
                  <a:txBody>
                    <a:bodyPr/>
                    <a:lstStyle/>
                    <a:p>
                      <a:pPr marL="1368425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3776979" algn="l"/>
                          <a:tab pos="4745990" algn="l"/>
                          <a:tab pos="6068060" algn="l"/>
                        </a:tabLst>
                      </a:pPr>
                      <a:r>
                        <a:rPr sz="2800" b="1" spc="-5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ALU</a:t>
                      </a:r>
                      <a:r>
                        <a:rPr sz="2800" b="1" spc="5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(ADDER	AND	LOGIC	CIRCUIT)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72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61290" algn="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(i)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One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stage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Adder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and Logic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circuit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349377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AC(i)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0424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AND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6559">
                        <a:lnSpc>
                          <a:spcPct val="100000"/>
                        </a:lnSpc>
                        <a:tabLst>
                          <a:tab pos="904240" algn="l"/>
                          <a:tab pos="3676015" algn="l"/>
                        </a:tabLst>
                      </a:pPr>
                      <a:r>
                        <a:rPr sz="1800" b="1" spc="-7" baseline="23148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b="1" spc="-247" baseline="23148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7" baseline="5555" dirty="0">
                          <a:latin typeface="Arial"/>
                          <a:cs typeface="Arial"/>
                        </a:rPr>
                        <a:t>i	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ADD	</a:t>
                      </a:r>
                      <a:r>
                        <a:rPr sz="1800" b="1" spc="-15" baseline="23148" dirty="0">
                          <a:latin typeface="Arial"/>
                          <a:cs typeface="Arial"/>
                        </a:rPr>
                        <a:t>LD</a:t>
                      </a:r>
                      <a:endParaRPr sz="1800" baseline="23148">
                        <a:latin typeface="Arial"/>
                        <a:cs typeface="Arial"/>
                      </a:endParaRPr>
                    </a:p>
                    <a:p>
                      <a:pPr marL="23749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2947670" algn="l"/>
                        </a:tabLst>
                      </a:pPr>
                      <a:r>
                        <a:rPr sz="1800" b="1" spc="-52" baseline="2314" dirty="0">
                          <a:latin typeface="Arial"/>
                          <a:cs typeface="Arial"/>
                        </a:rPr>
                        <a:t>FA	</a:t>
                      </a:r>
                      <a:r>
                        <a:rPr sz="1800" b="1" spc="52" baseline="23148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35" dirty="0">
                          <a:latin typeface="Arial"/>
                          <a:cs typeface="Arial"/>
                        </a:rPr>
                        <a:t>i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416559">
                        <a:lnSpc>
                          <a:spcPts val="1420"/>
                        </a:lnSpc>
                        <a:spcBef>
                          <a:spcPts val="330"/>
                        </a:spcBef>
                        <a:tabLst>
                          <a:tab pos="993140" algn="l"/>
                        </a:tabLst>
                      </a:pPr>
                      <a:r>
                        <a:rPr sz="1800" b="1" baseline="-30092" dirty="0">
                          <a:latin typeface="Arial"/>
                          <a:cs typeface="Arial"/>
                        </a:rPr>
                        <a:t>C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DR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34035">
                        <a:lnSpc>
                          <a:spcPts val="118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i+1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37490" marR="3310254">
                        <a:lnSpc>
                          <a:spcPct val="127600"/>
                        </a:lnSpc>
                        <a:spcBef>
                          <a:spcPts val="645"/>
                        </a:spcBef>
                        <a:tabLst>
                          <a:tab pos="830580" algn="l"/>
                        </a:tabLst>
                      </a:pPr>
                      <a:r>
                        <a:rPr sz="1800" b="1" baseline="-30092" dirty="0">
                          <a:latin typeface="Arial"/>
                          <a:cs typeface="Arial"/>
                        </a:rPr>
                        <a:t>Fr</a:t>
                      </a:r>
                      <a:r>
                        <a:rPr sz="1800" b="1" spc="-7" baseline="-30092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baseline="-30092" dirty="0">
                          <a:latin typeface="Arial"/>
                          <a:cs typeface="Arial"/>
                        </a:rPr>
                        <a:t>m	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INPR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INPR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37490">
                        <a:lnSpc>
                          <a:spcPts val="1265"/>
                        </a:lnSpc>
                        <a:tabLst>
                          <a:tab pos="90424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bit(i)	</a:t>
                      </a:r>
                      <a:r>
                        <a:rPr sz="1800" b="1" baseline="-30092" dirty="0">
                          <a:latin typeface="Arial"/>
                          <a:cs typeface="Arial"/>
                        </a:rPr>
                        <a:t>COM</a:t>
                      </a:r>
                      <a:endParaRPr sz="1800" baseline="-30092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82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SHR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AC(i+1)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82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SHL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AC(i-1)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48615" marR="182880">
                        <a:lnSpc>
                          <a:spcPct val="3422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J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Q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AC(i)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3" name="object 63"/>
          <p:cNvSpPr/>
          <p:nvPr/>
        </p:nvSpPr>
        <p:spPr>
          <a:xfrm>
            <a:off x="1930400" y="3289300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1921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52600" y="3494151"/>
            <a:ext cx="370205" cy="0"/>
          </a:xfrm>
          <a:custGeom>
            <a:avLst/>
            <a:gdLst/>
            <a:ahLst/>
            <a:cxnLst/>
            <a:rect l="l" t="t" r="r" b="b"/>
            <a:pathLst>
              <a:path w="370205">
                <a:moveTo>
                  <a:pt x="3699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34075" y="3311525"/>
            <a:ext cx="84200" cy="65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76901" y="3459226"/>
            <a:ext cx="85725" cy="66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89125" y="2766948"/>
            <a:ext cx="84200" cy="668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25676" y="2847975"/>
            <a:ext cx="84074" cy="66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01825" y="3256026"/>
            <a:ext cx="59055" cy="38100"/>
          </a:xfrm>
          <a:custGeom>
            <a:avLst/>
            <a:gdLst/>
            <a:ahLst/>
            <a:cxnLst/>
            <a:rect l="l" t="t" r="r" b="b"/>
            <a:pathLst>
              <a:path w="59055" h="38100">
                <a:moveTo>
                  <a:pt x="29337" y="0"/>
                </a:moveTo>
                <a:lnTo>
                  <a:pt x="17948" y="1494"/>
                </a:lnTo>
                <a:lnTo>
                  <a:pt x="8620" y="5572"/>
                </a:lnTo>
                <a:lnTo>
                  <a:pt x="2315" y="11626"/>
                </a:lnTo>
                <a:lnTo>
                  <a:pt x="0" y="19050"/>
                </a:lnTo>
                <a:lnTo>
                  <a:pt x="2315" y="26419"/>
                </a:lnTo>
                <a:lnTo>
                  <a:pt x="8620" y="32480"/>
                </a:lnTo>
                <a:lnTo>
                  <a:pt x="17948" y="36587"/>
                </a:lnTo>
                <a:lnTo>
                  <a:pt x="29337" y="38100"/>
                </a:lnTo>
                <a:lnTo>
                  <a:pt x="40798" y="36587"/>
                </a:lnTo>
                <a:lnTo>
                  <a:pt x="50164" y="32480"/>
                </a:lnTo>
                <a:lnTo>
                  <a:pt x="56483" y="26419"/>
                </a:lnTo>
                <a:lnTo>
                  <a:pt x="58800" y="19050"/>
                </a:lnTo>
                <a:lnTo>
                  <a:pt x="56483" y="11626"/>
                </a:lnTo>
                <a:lnTo>
                  <a:pt x="50165" y="5572"/>
                </a:lnTo>
                <a:lnTo>
                  <a:pt x="40798" y="1494"/>
                </a:lnTo>
                <a:lnTo>
                  <a:pt x="29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01825" y="3256026"/>
            <a:ext cx="59055" cy="38100"/>
          </a:xfrm>
          <a:custGeom>
            <a:avLst/>
            <a:gdLst/>
            <a:ahLst/>
            <a:cxnLst/>
            <a:rect l="l" t="t" r="r" b="b"/>
            <a:pathLst>
              <a:path w="59055" h="38100">
                <a:moveTo>
                  <a:pt x="0" y="19050"/>
                </a:moveTo>
                <a:lnTo>
                  <a:pt x="2315" y="11626"/>
                </a:lnTo>
                <a:lnTo>
                  <a:pt x="8620" y="5572"/>
                </a:lnTo>
                <a:lnTo>
                  <a:pt x="17948" y="1494"/>
                </a:lnTo>
                <a:lnTo>
                  <a:pt x="29337" y="0"/>
                </a:lnTo>
                <a:lnTo>
                  <a:pt x="40798" y="1494"/>
                </a:lnTo>
                <a:lnTo>
                  <a:pt x="50165" y="5572"/>
                </a:lnTo>
                <a:lnTo>
                  <a:pt x="56483" y="11626"/>
                </a:lnTo>
                <a:lnTo>
                  <a:pt x="58800" y="19050"/>
                </a:lnTo>
                <a:lnTo>
                  <a:pt x="56483" y="26419"/>
                </a:lnTo>
                <a:lnTo>
                  <a:pt x="50164" y="32480"/>
                </a:lnTo>
                <a:lnTo>
                  <a:pt x="40798" y="36587"/>
                </a:lnTo>
                <a:lnTo>
                  <a:pt x="29337" y="38100"/>
                </a:lnTo>
                <a:lnTo>
                  <a:pt x="17948" y="36587"/>
                </a:lnTo>
                <a:lnTo>
                  <a:pt x="8620" y="32480"/>
                </a:lnTo>
                <a:lnTo>
                  <a:pt x="2315" y="26419"/>
                </a:lnTo>
                <a:lnTo>
                  <a:pt x="0" y="190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25676" y="3446526"/>
            <a:ext cx="84074" cy="66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41950" y="3760851"/>
            <a:ext cx="250825" cy="155575"/>
          </a:xfrm>
          <a:custGeom>
            <a:avLst/>
            <a:gdLst/>
            <a:ahLst/>
            <a:cxnLst/>
            <a:rect l="l" t="t" r="r" b="b"/>
            <a:pathLst>
              <a:path w="250825" h="155575">
                <a:moveTo>
                  <a:pt x="250825" y="15557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41950" y="3898900"/>
            <a:ext cx="250825" cy="87630"/>
          </a:xfrm>
          <a:custGeom>
            <a:avLst/>
            <a:gdLst/>
            <a:ahLst/>
            <a:cxnLst/>
            <a:rect l="l" t="t" r="r" b="b"/>
            <a:pathLst>
              <a:path w="250825" h="87629">
                <a:moveTo>
                  <a:pt x="250825" y="0"/>
                </a:moveTo>
                <a:lnTo>
                  <a:pt x="0" y="872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54650" y="3776726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4">
                <a:moveTo>
                  <a:pt x="0" y="0"/>
                </a:moveTo>
                <a:lnTo>
                  <a:pt x="0" y="1983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70550" y="3841750"/>
            <a:ext cx="123825" cy="127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08250" y="4684648"/>
            <a:ext cx="327025" cy="203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15050" y="3810000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0"/>
                </a:moveTo>
                <a:lnTo>
                  <a:pt x="0" y="3206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15050" y="3810000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15050" y="413067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22948" y="3810000"/>
            <a:ext cx="240029" cy="320675"/>
          </a:xfrm>
          <a:custGeom>
            <a:avLst/>
            <a:gdLst/>
            <a:ahLst/>
            <a:cxnLst/>
            <a:rect l="l" t="t" r="r" b="b"/>
            <a:pathLst>
              <a:path w="240029" h="320675">
                <a:moveTo>
                  <a:pt x="0" y="0"/>
                </a:moveTo>
                <a:lnTo>
                  <a:pt x="55709" y="6073"/>
                </a:lnTo>
                <a:lnTo>
                  <a:pt x="106463" y="19242"/>
                </a:lnTo>
                <a:lnTo>
                  <a:pt x="150942" y="38625"/>
                </a:lnTo>
                <a:lnTo>
                  <a:pt x="187831" y="63340"/>
                </a:lnTo>
                <a:lnTo>
                  <a:pt x="215811" y="92504"/>
                </a:lnTo>
                <a:lnTo>
                  <a:pt x="239775" y="160655"/>
                </a:lnTo>
                <a:lnTo>
                  <a:pt x="233960" y="194925"/>
                </a:lnTo>
                <a:lnTo>
                  <a:pt x="190940" y="255334"/>
                </a:lnTo>
                <a:lnTo>
                  <a:pt x="156073" y="279833"/>
                </a:lnTo>
                <a:lnTo>
                  <a:pt x="113859" y="299436"/>
                </a:lnTo>
                <a:lnTo>
                  <a:pt x="65466" y="313323"/>
                </a:lnTo>
                <a:lnTo>
                  <a:pt x="12064" y="3206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05525" y="3267075"/>
            <a:ext cx="0" cy="320675"/>
          </a:xfrm>
          <a:custGeom>
            <a:avLst/>
            <a:gdLst/>
            <a:ahLst/>
            <a:cxnLst/>
            <a:rect l="l" t="t" r="r" b="b"/>
            <a:pathLst>
              <a:path h="320675">
                <a:moveTo>
                  <a:pt x="0" y="0"/>
                </a:moveTo>
                <a:lnTo>
                  <a:pt x="0" y="3206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05525" y="3267075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05525" y="3587750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13423" y="3267075"/>
            <a:ext cx="240029" cy="320675"/>
          </a:xfrm>
          <a:custGeom>
            <a:avLst/>
            <a:gdLst/>
            <a:ahLst/>
            <a:cxnLst/>
            <a:rect l="l" t="t" r="r" b="b"/>
            <a:pathLst>
              <a:path w="240029" h="320675">
                <a:moveTo>
                  <a:pt x="0" y="0"/>
                </a:moveTo>
                <a:lnTo>
                  <a:pt x="55709" y="6073"/>
                </a:lnTo>
                <a:lnTo>
                  <a:pt x="106463" y="19242"/>
                </a:lnTo>
                <a:lnTo>
                  <a:pt x="150942" y="38625"/>
                </a:lnTo>
                <a:lnTo>
                  <a:pt x="187831" y="63340"/>
                </a:lnTo>
                <a:lnTo>
                  <a:pt x="215811" y="92504"/>
                </a:lnTo>
                <a:lnTo>
                  <a:pt x="239775" y="160654"/>
                </a:lnTo>
                <a:lnTo>
                  <a:pt x="233960" y="194925"/>
                </a:lnTo>
                <a:lnTo>
                  <a:pt x="190940" y="255334"/>
                </a:lnTo>
                <a:lnTo>
                  <a:pt x="156073" y="279833"/>
                </a:lnTo>
                <a:lnTo>
                  <a:pt x="113859" y="299436"/>
                </a:lnTo>
                <a:lnTo>
                  <a:pt x="65466" y="313323"/>
                </a:lnTo>
                <a:lnTo>
                  <a:pt x="12064" y="3206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71850" y="264795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71850" y="264795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71850" y="297815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67810" y="2647950"/>
            <a:ext cx="226695" cy="330200"/>
          </a:xfrm>
          <a:custGeom>
            <a:avLst/>
            <a:gdLst/>
            <a:ahLst/>
            <a:cxnLst/>
            <a:rect l="l" t="t" r="r" b="b"/>
            <a:pathLst>
              <a:path w="226695" h="330200">
                <a:moveTo>
                  <a:pt x="0" y="0"/>
                </a:moveTo>
                <a:lnTo>
                  <a:pt x="52564" y="6287"/>
                </a:lnTo>
                <a:lnTo>
                  <a:pt x="100461" y="19866"/>
                </a:lnTo>
                <a:lnTo>
                  <a:pt x="142445" y="39831"/>
                </a:lnTo>
                <a:lnTo>
                  <a:pt x="177268" y="65280"/>
                </a:lnTo>
                <a:lnTo>
                  <a:pt x="203685" y="95307"/>
                </a:lnTo>
                <a:lnTo>
                  <a:pt x="226313" y="165480"/>
                </a:lnTo>
                <a:lnTo>
                  <a:pt x="218880" y="206363"/>
                </a:lnTo>
                <a:lnTo>
                  <a:pt x="197748" y="243661"/>
                </a:lnTo>
                <a:lnTo>
                  <a:pt x="164671" y="276034"/>
                </a:lnTo>
                <a:lnTo>
                  <a:pt x="121402" y="302142"/>
                </a:lnTo>
                <a:lnTo>
                  <a:pt x="69695" y="320644"/>
                </a:lnTo>
                <a:lnTo>
                  <a:pt x="11302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62325" y="3171825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62325" y="31718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62325" y="35020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58285" y="3171825"/>
            <a:ext cx="226695" cy="330200"/>
          </a:xfrm>
          <a:custGeom>
            <a:avLst/>
            <a:gdLst/>
            <a:ahLst/>
            <a:cxnLst/>
            <a:rect l="l" t="t" r="r" b="b"/>
            <a:pathLst>
              <a:path w="226695" h="330200">
                <a:moveTo>
                  <a:pt x="0" y="0"/>
                </a:moveTo>
                <a:lnTo>
                  <a:pt x="52564" y="6287"/>
                </a:lnTo>
                <a:lnTo>
                  <a:pt x="100461" y="19866"/>
                </a:lnTo>
                <a:lnTo>
                  <a:pt x="142445" y="39831"/>
                </a:lnTo>
                <a:lnTo>
                  <a:pt x="177268" y="65280"/>
                </a:lnTo>
                <a:lnTo>
                  <a:pt x="203685" y="95307"/>
                </a:lnTo>
                <a:lnTo>
                  <a:pt x="226313" y="165480"/>
                </a:lnTo>
                <a:lnTo>
                  <a:pt x="218880" y="206363"/>
                </a:lnTo>
                <a:lnTo>
                  <a:pt x="197748" y="243661"/>
                </a:lnTo>
                <a:lnTo>
                  <a:pt x="164671" y="276034"/>
                </a:lnTo>
                <a:lnTo>
                  <a:pt x="121402" y="302142"/>
                </a:lnTo>
                <a:lnTo>
                  <a:pt x="69695" y="320644"/>
                </a:lnTo>
                <a:lnTo>
                  <a:pt x="11302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62325" y="3629025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62325" y="36290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362325" y="39592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58285" y="3629025"/>
            <a:ext cx="226695" cy="330200"/>
          </a:xfrm>
          <a:custGeom>
            <a:avLst/>
            <a:gdLst/>
            <a:ahLst/>
            <a:cxnLst/>
            <a:rect l="l" t="t" r="r" b="b"/>
            <a:pathLst>
              <a:path w="226695" h="330200">
                <a:moveTo>
                  <a:pt x="0" y="0"/>
                </a:moveTo>
                <a:lnTo>
                  <a:pt x="52564" y="6287"/>
                </a:lnTo>
                <a:lnTo>
                  <a:pt x="100461" y="19866"/>
                </a:lnTo>
                <a:lnTo>
                  <a:pt x="142445" y="39831"/>
                </a:lnTo>
                <a:lnTo>
                  <a:pt x="177268" y="65280"/>
                </a:lnTo>
                <a:lnTo>
                  <a:pt x="203685" y="95307"/>
                </a:lnTo>
                <a:lnTo>
                  <a:pt x="226313" y="165481"/>
                </a:lnTo>
                <a:lnTo>
                  <a:pt x="218880" y="206363"/>
                </a:lnTo>
                <a:lnTo>
                  <a:pt x="197748" y="243661"/>
                </a:lnTo>
                <a:lnTo>
                  <a:pt x="164671" y="276034"/>
                </a:lnTo>
                <a:lnTo>
                  <a:pt x="121402" y="302142"/>
                </a:lnTo>
                <a:lnTo>
                  <a:pt x="69695" y="320644"/>
                </a:lnTo>
                <a:lnTo>
                  <a:pt x="11302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62325" y="4086225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62325" y="40862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362325" y="441642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58285" y="4086225"/>
            <a:ext cx="226695" cy="330200"/>
          </a:xfrm>
          <a:custGeom>
            <a:avLst/>
            <a:gdLst/>
            <a:ahLst/>
            <a:cxnLst/>
            <a:rect l="l" t="t" r="r" b="b"/>
            <a:pathLst>
              <a:path w="226695" h="330200">
                <a:moveTo>
                  <a:pt x="0" y="0"/>
                </a:moveTo>
                <a:lnTo>
                  <a:pt x="52564" y="6287"/>
                </a:lnTo>
                <a:lnTo>
                  <a:pt x="100461" y="19866"/>
                </a:lnTo>
                <a:lnTo>
                  <a:pt x="142445" y="39831"/>
                </a:lnTo>
                <a:lnTo>
                  <a:pt x="177268" y="65280"/>
                </a:lnTo>
                <a:lnTo>
                  <a:pt x="203685" y="95307"/>
                </a:lnTo>
                <a:lnTo>
                  <a:pt x="226313" y="165481"/>
                </a:lnTo>
                <a:lnTo>
                  <a:pt x="218880" y="206363"/>
                </a:lnTo>
                <a:lnTo>
                  <a:pt x="197748" y="243661"/>
                </a:lnTo>
                <a:lnTo>
                  <a:pt x="164671" y="276034"/>
                </a:lnTo>
                <a:lnTo>
                  <a:pt x="121402" y="302142"/>
                </a:lnTo>
                <a:lnTo>
                  <a:pt x="69695" y="320644"/>
                </a:lnTo>
                <a:lnTo>
                  <a:pt x="11302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62325" y="455295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62325" y="455295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62325" y="488315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8285" y="4552950"/>
            <a:ext cx="226695" cy="330200"/>
          </a:xfrm>
          <a:custGeom>
            <a:avLst/>
            <a:gdLst/>
            <a:ahLst/>
            <a:cxnLst/>
            <a:rect l="l" t="t" r="r" b="b"/>
            <a:pathLst>
              <a:path w="226695" h="330200">
                <a:moveTo>
                  <a:pt x="0" y="0"/>
                </a:moveTo>
                <a:lnTo>
                  <a:pt x="52564" y="6287"/>
                </a:lnTo>
                <a:lnTo>
                  <a:pt x="100461" y="19866"/>
                </a:lnTo>
                <a:lnTo>
                  <a:pt x="142445" y="39831"/>
                </a:lnTo>
                <a:lnTo>
                  <a:pt x="177268" y="65280"/>
                </a:lnTo>
                <a:lnTo>
                  <a:pt x="203685" y="95307"/>
                </a:lnTo>
                <a:lnTo>
                  <a:pt x="226313" y="165481"/>
                </a:lnTo>
                <a:lnTo>
                  <a:pt x="218880" y="206363"/>
                </a:lnTo>
                <a:lnTo>
                  <a:pt x="197748" y="243661"/>
                </a:lnTo>
                <a:lnTo>
                  <a:pt x="164671" y="276034"/>
                </a:lnTo>
                <a:lnTo>
                  <a:pt x="121402" y="302142"/>
                </a:lnTo>
                <a:lnTo>
                  <a:pt x="69695" y="320644"/>
                </a:lnTo>
                <a:lnTo>
                  <a:pt x="11302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62325" y="50292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62325" y="502920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62325" y="535940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558285" y="5029200"/>
            <a:ext cx="226695" cy="330200"/>
          </a:xfrm>
          <a:custGeom>
            <a:avLst/>
            <a:gdLst/>
            <a:ahLst/>
            <a:cxnLst/>
            <a:rect l="l" t="t" r="r" b="b"/>
            <a:pathLst>
              <a:path w="226695" h="330200">
                <a:moveTo>
                  <a:pt x="0" y="0"/>
                </a:moveTo>
                <a:lnTo>
                  <a:pt x="52564" y="6287"/>
                </a:lnTo>
                <a:lnTo>
                  <a:pt x="100461" y="19866"/>
                </a:lnTo>
                <a:lnTo>
                  <a:pt x="142445" y="39831"/>
                </a:lnTo>
                <a:lnTo>
                  <a:pt x="177268" y="65280"/>
                </a:lnTo>
                <a:lnTo>
                  <a:pt x="203685" y="95307"/>
                </a:lnTo>
                <a:lnTo>
                  <a:pt x="226313" y="165481"/>
                </a:lnTo>
                <a:lnTo>
                  <a:pt x="218880" y="206363"/>
                </a:lnTo>
                <a:lnTo>
                  <a:pt x="197748" y="243661"/>
                </a:lnTo>
                <a:lnTo>
                  <a:pt x="164671" y="276034"/>
                </a:lnTo>
                <a:lnTo>
                  <a:pt x="121402" y="302142"/>
                </a:lnTo>
                <a:lnTo>
                  <a:pt x="69695" y="320644"/>
                </a:lnTo>
                <a:lnTo>
                  <a:pt x="11302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62325" y="548640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62325" y="548640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62325" y="581660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58285" y="5486400"/>
            <a:ext cx="226695" cy="330200"/>
          </a:xfrm>
          <a:custGeom>
            <a:avLst/>
            <a:gdLst/>
            <a:ahLst/>
            <a:cxnLst/>
            <a:rect l="l" t="t" r="r" b="b"/>
            <a:pathLst>
              <a:path w="226695" h="330200">
                <a:moveTo>
                  <a:pt x="0" y="0"/>
                </a:moveTo>
                <a:lnTo>
                  <a:pt x="52564" y="6287"/>
                </a:lnTo>
                <a:lnTo>
                  <a:pt x="100461" y="19864"/>
                </a:lnTo>
                <a:lnTo>
                  <a:pt x="142445" y="39827"/>
                </a:lnTo>
                <a:lnTo>
                  <a:pt x="177268" y="65270"/>
                </a:lnTo>
                <a:lnTo>
                  <a:pt x="203685" y="95288"/>
                </a:lnTo>
                <a:lnTo>
                  <a:pt x="226313" y="165430"/>
                </a:lnTo>
                <a:lnTo>
                  <a:pt x="218880" y="206354"/>
                </a:lnTo>
                <a:lnTo>
                  <a:pt x="197748" y="243679"/>
                </a:lnTo>
                <a:lnTo>
                  <a:pt x="164671" y="276064"/>
                </a:lnTo>
                <a:lnTo>
                  <a:pt x="121402" y="302170"/>
                </a:lnTo>
                <a:lnTo>
                  <a:pt x="69695" y="320658"/>
                </a:lnTo>
                <a:lnTo>
                  <a:pt x="11302" y="3301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14" name="object 1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7310"/>
          </a:xfrm>
          <a:custGeom>
            <a:avLst/>
            <a:gdLst/>
            <a:ahLst/>
            <a:cxnLst/>
            <a:rect l="l" t="t" r="r" b="b"/>
            <a:pathLst>
              <a:path w="8839200" h="3877310">
                <a:moveTo>
                  <a:pt x="0" y="3877055"/>
                </a:moveTo>
                <a:lnTo>
                  <a:pt x="8839200" y="3877055"/>
                </a:lnTo>
                <a:lnTo>
                  <a:pt x="88392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1028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571"/>
                </a:moveTo>
                <a:lnTo>
                  <a:pt x="8839200" y="4571"/>
                </a:lnTo>
                <a:lnTo>
                  <a:pt x="8839200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599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7"/>
                </a:moveTo>
                <a:lnTo>
                  <a:pt x="152399" y="4343397"/>
                </a:lnTo>
                <a:lnTo>
                  <a:pt x="152399" y="0"/>
                </a:lnTo>
                <a:lnTo>
                  <a:pt x="0" y="0"/>
                </a:lnTo>
                <a:lnTo>
                  <a:pt x="0" y="4343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399"/>
                </a:moveTo>
                <a:lnTo>
                  <a:pt x="152400" y="4343399"/>
                </a:lnTo>
                <a:lnTo>
                  <a:pt x="152400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447" y="2420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12192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211531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2210561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2"/>
                </a:lnTo>
                <a:lnTo>
                  <a:pt x="5551" y="258551"/>
                </a:lnTo>
                <a:lnTo>
                  <a:pt x="21367" y="302825"/>
                </a:lnTo>
                <a:lnTo>
                  <a:pt x="46186" y="341873"/>
                </a:lnTo>
                <a:lnTo>
                  <a:pt x="78750" y="374437"/>
                </a:lnTo>
                <a:lnTo>
                  <a:pt x="117798" y="399256"/>
                </a:lnTo>
                <a:lnTo>
                  <a:pt x="162072" y="415072"/>
                </a:lnTo>
                <a:lnTo>
                  <a:pt x="210312" y="420624"/>
                </a:lnTo>
                <a:lnTo>
                  <a:pt x="258551" y="415072"/>
                </a:lnTo>
                <a:lnTo>
                  <a:pt x="302825" y="399256"/>
                </a:lnTo>
                <a:lnTo>
                  <a:pt x="341873" y="374437"/>
                </a:lnTo>
                <a:lnTo>
                  <a:pt x="374437" y="341873"/>
                </a:lnTo>
                <a:lnTo>
                  <a:pt x="399256" y="302825"/>
                </a:lnTo>
                <a:lnTo>
                  <a:pt x="415072" y="258551"/>
                </a:lnTo>
                <a:lnTo>
                  <a:pt x="420624" y="210312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7303" y="2186432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59739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4820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35838" y="453389"/>
                </a:lnTo>
                <a:lnTo>
                  <a:pt x="213487" y="452120"/>
                </a:lnTo>
                <a:lnTo>
                  <a:pt x="170942" y="444500"/>
                </a:lnTo>
                <a:lnTo>
                  <a:pt x="131572" y="427989"/>
                </a:lnTo>
                <a:lnTo>
                  <a:pt x="96647" y="403860"/>
                </a:lnTo>
                <a:lnTo>
                  <a:pt x="66929" y="374650"/>
                </a:lnTo>
                <a:lnTo>
                  <a:pt x="43434" y="339089"/>
                </a:lnTo>
                <a:lnTo>
                  <a:pt x="26670" y="300989"/>
                </a:lnTo>
                <a:lnTo>
                  <a:pt x="17907" y="25781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3229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0670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3820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8260"/>
                </a:lnTo>
                <a:lnTo>
                  <a:pt x="122936" y="67310"/>
                </a:lnTo>
                <a:lnTo>
                  <a:pt x="92963" y="91439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87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8289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1289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7320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3220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617855" indent="-169545">
              <a:lnSpc>
                <a:spcPct val="100000"/>
              </a:lnSpc>
              <a:spcBef>
                <a:spcPts val="670"/>
              </a:spcBef>
              <a:buClr>
                <a:srgbClr val="CCB400"/>
              </a:buClr>
              <a:buSzPct val="64583"/>
              <a:buFont typeface="Wingdings"/>
              <a:buChar char=""/>
              <a:tabLst>
                <a:tab pos="619125" algn="l"/>
              </a:tabLst>
            </a:pPr>
            <a:r>
              <a:rPr spc="-5" dirty="0"/>
              <a:t>Introduction</a:t>
            </a:r>
          </a:p>
          <a:p>
            <a:pPr marL="617855" indent="-169545">
              <a:lnSpc>
                <a:spcPct val="100000"/>
              </a:lnSpc>
              <a:spcBef>
                <a:spcPts val="570"/>
              </a:spcBef>
              <a:buClr>
                <a:srgbClr val="CCB400"/>
              </a:buClr>
              <a:buSzPct val="64583"/>
              <a:buFont typeface="Wingdings"/>
              <a:buChar char=""/>
              <a:tabLst>
                <a:tab pos="619125" algn="l"/>
              </a:tabLst>
            </a:pPr>
            <a:r>
              <a:rPr spc="-5" dirty="0"/>
              <a:t>Types</a:t>
            </a:r>
          </a:p>
          <a:p>
            <a:pPr marL="617855" indent="-169545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4583"/>
              <a:buFont typeface="Wingdings"/>
              <a:buChar char=""/>
              <a:tabLst>
                <a:tab pos="619125" algn="l"/>
              </a:tabLst>
            </a:pPr>
            <a:r>
              <a:rPr spc="-5" dirty="0"/>
              <a:t>Comparison</a:t>
            </a:r>
          </a:p>
          <a:p>
            <a:pPr marL="617855" indent="-169545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4583"/>
              <a:buFont typeface="Wingdings"/>
              <a:buChar char=""/>
              <a:tabLst>
                <a:tab pos="619125" algn="l"/>
              </a:tabLst>
            </a:pPr>
            <a:r>
              <a:rPr spc="-5" dirty="0"/>
              <a:t>Control</a:t>
            </a:r>
            <a:r>
              <a:rPr spc="-10" dirty="0"/>
              <a:t> </a:t>
            </a:r>
            <a:r>
              <a:rPr spc="-5" dirty="0"/>
              <a:t>Memory</a:t>
            </a:r>
          </a:p>
          <a:p>
            <a:pPr marL="617855" indent="-169545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4583"/>
              <a:buFont typeface="Wingdings"/>
              <a:buChar char=""/>
              <a:tabLst>
                <a:tab pos="619125" algn="l"/>
              </a:tabLst>
            </a:pPr>
            <a:r>
              <a:rPr dirty="0"/>
              <a:t>Address</a:t>
            </a:r>
            <a:r>
              <a:rPr spc="-5" dirty="0"/>
              <a:t> Sequencing</a:t>
            </a:r>
          </a:p>
          <a:p>
            <a:pPr marL="618490" indent="-170180">
              <a:lnSpc>
                <a:spcPct val="100000"/>
              </a:lnSpc>
              <a:spcBef>
                <a:spcPts val="575"/>
              </a:spcBef>
              <a:buClr>
                <a:srgbClr val="CCB400"/>
              </a:buClr>
              <a:buSzPct val="64583"/>
              <a:buFont typeface="Wingdings"/>
              <a:buChar char=""/>
              <a:tabLst>
                <a:tab pos="619760" algn="l"/>
              </a:tabLst>
            </a:pPr>
            <a:r>
              <a:rPr spc="-5" dirty="0"/>
              <a:t>Micro instruction format </a:t>
            </a:r>
            <a:r>
              <a:rPr dirty="0"/>
              <a:t>and</a:t>
            </a:r>
            <a:r>
              <a:rPr spc="-85" dirty="0"/>
              <a:t> </a:t>
            </a:r>
            <a:r>
              <a:rPr spc="-5" dirty="0"/>
              <a:t>Description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70098" y="1418285"/>
            <a:ext cx="30016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D16248"/>
                </a:solidFill>
              </a:rPr>
              <a:t>Control</a:t>
            </a:r>
            <a:r>
              <a:rPr sz="4200" spc="-80" dirty="0">
                <a:solidFill>
                  <a:srgbClr val="D16248"/>
                </a:solidFill>
              </a:rPr>
              <a:t> </a:t>
            </a:r>
            <a:r>
              <a:rPr sz="4200" spc="-5" dirty="0">
                <a:solidFill>
                  <a:srgbClr val="D16248"/>
                </a:solidFill>
              </a:rPr>
              <a:t>Unit</a:t>
            </a:r>
            <a:endParaRPr sz="4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3373" y="412750"/>
            <a:ext cx="23939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Introduction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156575" cy="307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CU </a:t>
            </a:r>
            <a:r>
              <a:rPr sz="2700" dirty="0">
                <a:latin typeface="Georgia"/>
                <a:cs typeface="Georgia"/>
              </a:rPr>
              <a:t>is </a:t>
            </a:r>
            <a:r>
              <a:rPr sz="2700" spc="-5" dirty="0">
                <a:latin typeface="Georgia"/>
                <a:cs typeface="Georgia"/>
              </a:rPr>
              <a:t>the engine that runs the entire computer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with</a:t>
            </a:r>
            <a:endParaRPr sz="27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</a:pPr>
            <a:r>
              <a:rPr sz="2700" spc="-5" dirty="0">
                <a:latin typeface="Georgia"/>
                <a:cs typeface="Georgia"/>
              </a:rPr>
              <a:t>the help of the control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signals.</a:t>
            </a:r>
            <a:endParaRPr sz="2700">
              <a:latin typeface="Georgia"/>
              <a:cs typeface="Georgia"/>
            </a:endParaRPr>
          </a:p>
          <a:p>
            <a:pPr marL="287020" marR="708025" indent="-27432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It </a:t>
            </a:r>
            <a:r>
              <a:rPr sz="2700" spc="-5" dirty="0">
                <a:latin typeface="Georgia"/>
                <a:cs typeface="Georgia"/>
              </a:rPr>
              <a:t>perform the correct sequencing of the correct  signals.</a:t>
            </a:r>
            <a:endParaRPr sz="27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It </a:t>
            </a:r>
            <a:r>
              <a:rPr sz="2700" spc="-5" dirty="0">
                <a:latin typeface="Georgia"/>
                <a:cs typeface="Georgia"/>
              </a:rPr>
              <a:t>controls everything with </a:t>
            </a:r>
            <a:r>
              <a:rPr sz="2700" dirty="0">
                <a:latin typeface="Georgia"/>
                <a:cs typeface="Georgia"/>
              </a:rPr>
              <a:t>a </a:t>
            </a:r>
            <a:r>
              <a:rPr sz="2700" spc="-5" dirty="0">
                <a:latin typeface="Georgia"/>
                <a:cs typeface="Georgia"/>
              </a:rPr>
              <a:t>few control signals </a:t>
            </a:r>
            <a:r>
              <a:rPr sz="2700" spc="-10" dirty="0">
                <a:latin typeface="Georgia"/>
                <a:cs typeface="Georgia"/>
              </a:rPr>
              <a:t>that  </a:t>
            </a:r>
            <a:r>
              <a:rPr sz="2700" spc="-5" dirty="0">
                <a:latin typeface="Georgia"/>
                <a:cs typeface="Georgia"/>
              </a:rPr>
              <a:t>points within processor </a:t>
            </a:r>
            <a:r>
              <a:rPr sz="2700" dirty="0">
                <a:latin typeface="Georgia"/>
                <a:cs typeface="Georgia"/>
              </a:rPr>
              <a:t>and a </a:t>
            </a:r>
            <a:r>
              <a:rPr sz="2700" spc="-5" dirty="0">
                <a:latin typeface="Georgia"/>
                <a:cs typeface="Georgia"/>
              </a:rPr>
              <a:t>few control signals to  the system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bus.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3373" y="412750"/>
            <a:ext cx="23939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Introduction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215630" cy="232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All </a:t>
            </a:r>
            <a:r>
              <a:rPr sz="2700" spc="-5" dirty="0">
                <a:latin typeface="Georgia"/>
                <a:cs typeface="Georgia"/>
              </a:rPr>
              <a:t>the micro-operation are controlled by CU</a:t>
            </a:r>
            <a:r>
              <a:rPr sz="2700" spc="-8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by</a:t>
            </a:r>
            <a:endParaRPr sz="27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</a:pPr>
            <a:r>
              <a:rPr sz="2700" spc="-5" dirty="0">
                <a:latin typeface="Georgia"/>
                <a:cs typeface="Georgia"/>
              </a:rPr>
              <a:t>performing two basic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tasks:</a:t>
            </a:r>
            <a:endParaRPr sz="2700">
              <a:latin typeface="Georgia"/>
              <a:cs typeface="Georgia"/>
            </a:endParaRPr>
          </a:p>
          <a:p>
            <a:pPr marL="561340" marR="5080" lvl="1" indent="-274320">
              <a:lnSpc>
                <a:spcPct val="100000"/>
              </a:lnSpc>
              <a:spcBef>
                <a:spcPts val="54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  <a:tab pos="2210435" algn="l"/>
              </a:tabLst>
            </a:pP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Sequencing:	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It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causes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the processor to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step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through the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series 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of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micro-operation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in proper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sequence, based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on program 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being</a:t>
            </a:r>
            <a:r>
              <a:rPr sz="2200" spc="2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executed.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Execution: It causes each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micro-operation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to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be</a:t>
            </a:r>
            <a:r>
              <a:rPr sz="2200" spc="14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performed.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19"/>
                </a:moveTo>
                <a:lnTo>
                  <a:pt x="8839200" y="7619"/>
                </a:lnTo>
                <a:lnTo>
                  <a:pt x="8839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599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93190"/>
          </a:xfrm>
          <a:custGeom>
            <a:avLst/>
            <a:gdLst/>
            <a:ahLst/>
            <a:cxnLst/>
            <a:rect l="l" t="t" r="r" b="b"/>
            <a:pathLst>
              <a:path w="8839200" h="1393190">
                <a:moveTo>
                  <a:pt x="0" y="1392936"/>
                </a:moveTo>
                <a:lnTo>
                  <a:pt x="8839200" y="1392936"/>
                </a:lnTo>
                <a:lnTo>
                  <a:pt x="8839200" y="0"/>
                </a:lnTo>
                <a:lnTo>
                  <a:pt x="0" y="0"/>
                </a:lnTo>
                <a:lnTo>
                  <a:pt x="0" y="1392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1"/>
                </a:moveTo>
                <a:lnTo>
                  <a:pt x="8833104" y="309371"/>
                </a:lnTo>
                <a:lnTo>
                  <a:pt x="8833104" y="0"/>
                </a:lnTo>
                <a:lnTo>
                  <a:pt x="0" y="0"/>
                </a:lnTo>
                <a:lnTo>
                  <a:pt x="0" y="309371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7A97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797"/>
            <a:ext cx="421005" cy="421005"/>
          </a:xfrm>
          <a:custGeom>
            <a:avLst/>
            <a:gdLst/>
            <a:ahLst/>
            <a:cxnLst/>
            <a:rect l="l" t="t" r="r" b="b"/>
            <a:pathLst>
              <a:path w="421004" h="421005">
                <a:moveTo>
                  <a:pt x="210312" y="0"/>
                </a:move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2"/>
                </a:lnTo>
                <a:lnTo>
                  <a:pt x="5551" y="258551"/>
                </a:lnTo>
                <a:lnTo>
                  <a:pt x="21367" y="302825"/>
                </a:lnTo>
                <a:lnTo>
                  <a:pt x="46186" y="341873"/>
                </a:lnTo>
                <a:lnTo>
                  <a:pt x="78750" y="374437"/>
                </a:lnTo>
                <a:lnTo>
                  <a:pt x="117798" y="399256"/>
                </a:lnTo>
                <a:lnTo>
                  <a:pt x="162072" y="415072"/>
                </a:lnTo>
                <a:lnTo>
                  <a:pt x="210312" y="420624"/>
                </a:lnTo>
                <a:lnTo>
                  <a:pt x="258551" y="415072"/>
                </a:lnTo>
                <a:lnTo>
                  <a:pt x="302825" y="399256"/>
                </a:lnTo>
                <a:lnTo>
                  <a:pt x="341873" y="374437"/>
                </a:lnTo>
                <a:lnTo>
                  <a:pt x="374437" y="341873"/>
                </a:lnTo>
                <a:lnTo>
                  <a:pt x="399256" y="302825"/>
                </a:lnTo>
                <a:lnTo>
                  <a:pt x="415072" y="258551"/>
                </a:lnTo>
                <a:lnTo>
                  <a:pt x="420624" y="210312"/>
                </a:lnTo>
                <a:lnTo>
                  <a:pt x="415072" y="162072"/>
                </a:lnTo>
                <a:lnTo>
                  <a:pt x="399256" y="117798"/>
                </a:lnTo>
                <a:lnTo>
                  <a:pt x="374437" y="78750"/>
                </a:lnTo>
                <a:lnTo>
                  <a:pt x="341873" y="46186"/>
                </a:lnTo>
                <a:lnTo>
                  <a:pt x="302825" y="21367"/>
                </a:lnTo>
                <a:lnTo>
                  <a:pt x="258551" y="5551"/>
                </a:lnTo>
                <a:lnTo>
                  <a:pt x="210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7A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" y="152398"/>
            <a:ext cx="8839200" cy="6705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442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9877" y="248792"/>
            <a:ext cx="4069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INSTRUCTION</a:t>
            </a:r>
            <a:r>
              <a:rPr spc="-35" dirty="0"/>
              <a:t> </a:t>
            </a:r>
            <a:r>
              <a:rPr spc="-10" dirty="0"/>
              <a:t>FORMAT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43343" y="4318"/>
            <a:ext cx="1500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Instruction</a:t>
            </a:r>
            <a:r>
              <a:rPr sz="1400" b="1" i="1" spc="-9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293" y="863415"/>
            <a:ext cx="7410450" cy="44342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A computer instruction is often </a:t>
            </a:r>
            <a:r>
              <a:rPr sz="2000" b="1" spc="-5" dirty="0">
                <a:latin typeface="Arial"/>
                <a:cs typeface="Arial"/>
              </a:rPr>
              <a:t>divided </a:t>
            </a:r>
            <a:r>
              <a:rPr sz="2000" b="1" dirty="0">
                <a:latin typeface="Arial"/>
                <a:cs typeface="Arial"/>
              </a:rPr>
              <a:t>into </a:t>
            </a:r>
            <a:r>
              <a:rPr sz="2000" b="1" spc="10" dirty="0">
                <a:latin typeface="Arial"/>
                <a:cs typeface="Arial"/>
              </a:rPr>
              <a:t>two</a:t>
            </a:r>
            <a:r>
              <a:rPr sz="2000" b="1" spc="-20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parts</a:t>
            </a:r>
            <a:endParaRPr sz="2000">
              <a:latin typeface="Arial"/>
              <a:cs typeface="Arial"/>
            </a:endParaRPr>
          </a:p>
          <a:p>
            <a:pPr marL="698500" marR="481965" lvl="1" indent="-228600">
              <a:lnSpc>
                <a:spcPts val="1730"/>
              </a:lnSpc>
              <a:spcBef>
                <a:spcPts val="620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30" dirty="0">
                <a:latin typeface="Arial"/>
                <a:cs typeface="Arial"/>
              </a:rPr>
              <a:t>An </a:t>
            </a:r>
            <a:r>
              <a:rPr sz="1600" b="1" i="1" spc="-10" dirty="0">
                <a:latin typeface="Arial"/>
                <a:cs typeface="Arial"/>
              </a:rPr>
              <a:t>opcode </a:t>
            </a:r>
            <a:r>
              <a:rPr sz="1600" b="1" spc="-5" dirty="0">
                <a:latin typeface="Arial"/>
                <a:cs typeface="Arial"/>
              </a:rPr>
              <a:t>(Operation Code) that specifies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operation </a:t>
            </a:r>
            <a:r>
              <a:rPr sz="1600" b="1" spc="-10" dirty="0">
                <a:latin typeface="Arial"/>
                <a:cs typeface="Arial"/>
              </a:rPr>
              <a:t>for </a:t>
            </a:r>
            <a:r>
              <a:rPr sz="1600" b="1" spc="-5" dirty="0">
                <a:latin typeface="Arial"/>
                <a:cs typeface="Arial"/>
              </a:rPr>
              <a:t>that  instruction</a:t>
            </a:r>
            <a:endParaRPr sz="1600">
              <a:latin typeface="Arial"/>
              <a:cs typeface="Arial"/>
            </a:endParaRPr>
          </a:p>
          <a:p>
            <a:pPr marL="698500" marR="5080" lvl="1" indent="-228600">
              <a:lnSpc>
                <a:spcPts val="1730"/>
              </a:lnSpc>
              <a:spcBef>
                <a:spcPts val="570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30" dirty="0">
                <a:latin typeface="Arial"/>
                <a:cs typeface="Arial"/>
              </a:rPr>
              <a:t>An </a:t>
            </a:r>
            <a:r>
              <a:rPr sz="1600" b="1" i="1" spc="-5" dirty="0">
                <a:latin typeface="Arial"/>
                <a:cs typeface="Arial"/>
              </a:rPr>
              <a:t>address </a:t>
            </a:r>
            <a:r>
              <a:rPr sz="1600" b="1" spc="-5" dirty="0">
                <a:latin typeface="Arial"/>
                <a:cs typeface="Arial"/>
              </a:rPr>
              <a:t>that specifies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registers and/or locations in memory to  use for that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operation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2280"/>
              </a:lnSpc>
              <a:spcBef>
                <a:spcPts val="4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In the Basic Computer, since the memory contains 4096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(=</a:t>
            </a:r>
            <a:endParaRPr sz="2000">
              <a:latin typeface="Arial"/>
              <a:cs typeface="Arial"/>
            </a:endParaRPr>
          </a:p>
          <a:p>
            <a:pPr marL="299085" marR="758190">
              <a:lnSpc>
                <a:spcPts val="2160"/>
              </a:lnSpc>
              <a:spcBef>
                <a:spcPts val="150"/>
              </a:spcBef>
            </a:pPr>
            <a:r>
              <a:rPr sz="2000" b="1" spc="5" dirty="0">
                <a:latin typeface="Arial"/>
                <a:cs typeface="Arial"/>
              </a:rPr>
              <a:t>2</a:t>
            </a:r>
            <a:r>
              <a:rPr sz="1950" b="1" spc="7" baseline="25641" dirty="0">
                <a:latin typeface="Arial"/>
                <a:cs typeface="Arial"/>
              </a:rPr>
              <a:t>12</a:t>
            </a:r>
            <a:r>
              <a:rPr sz="2000" b="1" spc="5" dirty="0">
                <a:latin typeface="Arial"/>
                <a:cs typeface="Arial"/>
              </a:rPr>
              <a:t>) </a:t>
            </a:r>
            <a:r>
              <a:rPr sz="2000" b="1" dirty="0">
                <a:latin typeface="Arial"/>
                <a:cs typeface="Arial"/>
              </a:rPr>
              <a:t>words, </a:t>
            </a:r>
            <a:r>
              <a:rPr sz="2000" b="1" spc="15" dirty="0">
                <a:latin typeface="Arial"/>
                <a:cs typeface="Arial"/>
              </a:rPr>
              <a:t>we </a:t>
            </a:r>
            <a:r>
              <a:rPr sz="2000" b="1" dirty="0">
                <a:latin typeface="Arial"/>
                <a:cs typeface="Arial"/>
              </a:rPr>
              <a:t>needs 12 bit to specify </a:t>
            </a:r>
            <a:r>
              <a:rPr sz="2000" b="1" spc="10" dirty="0">
                <a:latin typeface="Arial"/>
                <a:cs typeface="Arial"/>
              </a:rPr>
              <a:t>which</a:t>
            </a:r>
            <a:r>
              <a:rPr sz="2000" b="1" spc="-3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memory  address this instruction </a:t>
            </a:r>
            <a:r>
              <a:rPr sz="2000" b="1" spc="5" dirty="0">
                <a:latin typeface="Arial"/>
                <a:cs typeface="Arial"/>
              </a:rPr>
              <a:t>will</a:t>
            </a:r>
            <a:r>
              <a:rPr sz="2000" b="1" spc="-1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use</a:t>
            </a:r>
            <a:endParaRPr sz="2000">
              <a:latin typeface="Arial"/>
              <a:cs typeface="Arial"/>
            </a:endParaRPr>
          </a:p>
          <a:p>
            <a:pPr marL="299085" marR="308610" indent="-286385">
              <a:lnSpc>
                <a:spcPts val="2160"/>
              </a:lnSpc>
              <a:spcBef>
                <a:spcPts val="7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In the Basic Computer, bit 15 of the instruction</a:t>
            </a:r>
            <a:r>
              <a:rPr sz="2000" b="1" spc="-20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specifies  the </a:t>
            </a:r>
            <a:r>
              <a:rPr sz="2000" b="1" i="1" dirty="0">
                <a:solidFill>
                  <a:srgbClr val="008011"/>
                </a:solidFill>
                <a:latin typeface="Arial"/>
                <a:cs typeface="Arial"/>
              </a:rPr>
              <a:t>addressing mode </a:t>
            </a:r>
            <a:r>
              <a:rPr sz="2000" b="1" dirty="0">
                <a:latin typeface="Arial"/>
                <a:cs typeface="Arial"/>
              </a:rPr>
              <a:t>(0: direct addressing, 1: indirect  addressing)</a:t>
            </a:r>
            <a:endParaRPr sz="2000">
              <a:latin typeface="Arial"/>
              <a:cs typeface="Arial"/>
            </a:endParaRPr>
          </a:p>
          <a:p>
            <a:pPr marL="299085" marR="86360" indent="-286385">
              <a:lnSpc>
                <a:spcPts val="2160"/>
              </a:lnSpc>
              <a:spcBef>
                <a:spcPts val="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Since the memory </a:t>
            </a:r>
            <a:r>
              <a:rPr sz="2000" b="1" spc="10" dirty="0">
                <a:latin typeface="Arial"/>
                <a:cs typeface="Arial"/>
              </a:rPr>
              <a:t>words, </a:t>
            </a:r>
            <a:r>
              <a:rPr sz="2000" b="1" dirty="0">
                <a:latin typeface="Arial"/>
                <a:cs typeface="Arial"/>
              </a:rPr>
              <a:t>and hence the instructions, are  </a:t>
            </a:r>
            <a:r>
              <a:rPr sz="2000" b="1" spc="-5" dirty="0">
                <a:latin typeface="Arial"/>
                <a:cs typeface="Arial"/>
              </a:rPr>
              <a:t>16 </a:t>
            </a:r>
            <a:r>
              <a:rPr sz="2000" b="1" dirty="0">
                <a:latin typeface="Arial"/>
                <a:cs typeface="Arial"/>
              </a:rPr>
              <a:t>bits </a:t>
            </a:r>
            <a:r>
              <a:rPr sz="2000" b="1" spc="-5" dirty="0">
                <a:latin typeface="Arial"/>
                <a:cs typeface="Arial"/>
              </a:rPr>
              <a:t>long, </a:t>
            </a:r>
            <a:r>
              <a:rPr sz="2000" b="1" dirty="0">
                <a:latin typeface="Arial"/>
                <a:cs typeface="Arial"/>
              </a:rPr>
              <a:t>that </a:t>
            </a:r>
            <a:r>
              <a:rPr sz="2000" b="1" spc="-5" dirty="0">
                <a:latin typeface="Arial"/>
                <a:cs typeface="Arial"/>
              </a:rPr>
              <a:t>leaves </a:t>
            </a:r>
            <a:r>
              <a:rPr sz="2000" b="1" dirty="0">
                <a:latin typeface="Arial"/>
                <a:cs typeface="Arial"/>
              </a:rPr>
              <a:t>3 bits for the instruction’s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opcode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89928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Instruction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Format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9804" y="5439562"/>
            <a:ext cx="462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15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6609" y="543956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262251" y="5621337"/>
          <a:ext cx="2489199" cy="239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"/>
                <a:gridCol w="803274"/>
                <a:gridCol w="1497330"/>
              </a:tblGrid>
              <a:tr h="23939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Opcode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Address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994405" y="5439562"/>
            <a:ext cx="42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12</a:t>
            </a:r>
            <a:r>
              <a:rPr sz="1200" b="1" spc="160" dirty="0">
                <a:latin typeface="Arial"/>
                <a:cs typeface="Arial"/>
              </a:rPr>
              <a:t> </a:t>
            </a:r>
            <a:r>
              <a:rPr sz="1200" b="1" spc="-65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4155" y="6088481"/>
            <a:ext cx="86106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res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ing</a:t>
            </a:r>
            <a:endParaRPr sz="1200">
              <a:latin typeface="Arial"/>
              <a:cs typeface="Arial"/>
            </a:endParaRPr>
          </a:p>
          <a:p>
            <a:pPr marL="43180" algn="ctr">
              <a:lnSpc>
                <a:spcPts val="1370"/>
              </a:lnSpc>
            </a:pPr>
            <a:r>
              <a:rPr sz="1200" b="1" spc="-5" dirty="0">
                <a:latin typeface="Arial"/>
                <a:cs typeface="Arial"/>
              </a:rPr>
              <a:t>mode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71725" y="5886450"/>
            <a:ext cx="120014" cy="184785"/>
          </a:xfrm>
          <a:custGeom>
            <a:avLst/>
            <a:gdLst/>
            <a:ahLst/>
            <a:cxnLst/>
            <a:rect l="l" t="t" r="r" b="b"/>
            <a:pathLst>
              <a:path w="120014" h="184785">
                <a:moveTo>
                  <a:pt x="46040" y="61054"/>
                </a:moveTo>
                <a:lnTo>
                  <a:pt x="35353" y="67807"/>
                </a:lnTo>
                <a:lnTo>
                  <a:pt x="108966" y="184365"/>
                </a:lnTo>
                <a:lnTo>
                  <a:pt x="119633" y="177584"/>
                </a:lnTo>
                <a:lnTo>
                  <a:pt x="46040" y="61054"/>
                </a:lnTo>
                <a:close/>
              </a:path>
              <a:path w="120014" h="184785">
                <a:moveTo>
                  <a:pt x="0" y="0"/>
                </a:moveTo>
                <a:lnTo>
                  <a:pt x="8508" y="84772"/>
                </a:lnTo>
                <a:lnTo>
                  <a:pt x="35353" y="67807"/>
                </a:lnTo>
                <a:lnTo>
                  <a:pt x="28575" y="57073"/>
                </a:lnTo>
                <a:lnTo>
                  <a:pt x="39243" y="50291"/>
                </a:lnTo>
                <a:lnTo>
                  <a:pt x="63070" y="50291"/>
                </a:lnTo>
                <a:lnTo>
                  <a:pt x="72898" y="44081"/>
                </a:lnTo>
                <a:lnTo>
                  <a:pt x="0" y="0"/>
                </a:lnTo>
                <a:close/>
              </a:path>
              <a:path w="120014" h="184785">
                <a:moveTo>
                  <a:pt x="39243" y="50291"/>
                </a:moveTo>
                <a:lnTo>
                  <a:pt x="28575" y="57073"/>
                </a:lnTo>
                <a:lnTo>
                  <a:pt x="35353" y="67807"/>
                </a:lnTo>
                <a:lnTo>
                  <a:pt x="46040" y="61054"/>
                </a:lnTo>
                <a:lnTo>
                  <a:pt x="39243" y="50291"/>
                </a:lnTo>
                <a:close/>
              </a:path>
              <a:path w="120014" h="184785">
                <a:moveTo>
                  <a:pt x="63070" y="50291"/>
                </a:moveTo>
                <a:lnTo>
                  <a:pt x="39243" y="50291"/>
                </a:lnTo>
                <a:lnTo>
                  <a:pt x="46040" y="61054"/>
                </a:lnTo>
                <a:lnTo>
                  <a:pt x="6307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020" y="412750"/>
            <a:ext cx="42310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Control Signal</a:t>
            </a:r>
            <a:r>
              <a:rPr sz="3300" spc="-80" dirty="0"/>
              <a:t> </a:t>
            </a:r>
            <a:r>
              <a:rPr sz="3300" spc="-5" dirty="0"/>
              <a:t>Sources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3958"/>
            <a:ext cx="7722234" cy="44411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5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Clock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ts val="2510"/>
              </a:lnSpc>
              <a:spcBef>
                <a:spcPts val="28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It helps to synchronize the operation. It causes one</a:t>
            </a:r>
            <a:r>
              <a:rPr sz="2200" spc="8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5" dirty="0">
                <a:solidFill>
                  <a:srgbClr val="636B85"/>
                </a:solidFill>
                <a:latin typeface="Georgia"/>
                <a:cs typeface="Georgia"/>
              </a:rPr>
              <a:t>micro-</a:t>
            </a:r>
            <a:endParaRPr sz="2200">
              <a:latin typeface="Georgia"/>
              <a:cs typeface="Georgia"/>
            </a:endParaRPr>
          </a:p>
          <a:p>
            <a:pPr marL="560705">
              <a:lnSpc>
                <a:spcPts val="2510"/>
              </a:lnSpc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operation to be performed for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each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clock</a:t>
            </a:r>
            <a:r>
              <a:rPr sz="2200" spc="7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pulse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Instruction</a:t>
            </a:r>
            <a:r>
              <a:rPr sz="2700" spc="-5" dirty="0">
                <a:latin typeface="Georgia"/>
                <a:cs typeface="Georgia"/>
              </a:rPr>
              <a:t> Register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84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Op-code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for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current</a:t>
            </a:r>
            <a:r>
              <a:rPr sz="2200" spc="1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instruction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Determines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which micro-instructions are</a:t>
            </a:r>
            <a:r>
              <a:rPr sz="2200" spc="8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performed</a:t>
            </a:r>
            <a:endParaRPr sz="22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CCB400"/>
              </a:buClr>
              <a:buFont typeface="Wingdings"/>
              <a:buChar char=""/>
            </a:pPr>
            <a:endParaRPr sz="33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10" dirty="0">
                <a:latin typeface="Georgia"/>
                <a:cs typeface="Georgia"/>
              </a:rPr>
              <a:t>Flags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8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State of</a:t>
            </a:r>
            <a:r>
              <a:rPr sz="2200" spc="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CPU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26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Results of previous</a:t>
            </a:r>
            <a:r>
              <a:rPr sz="2200" spc="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operations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020" y="412750"/>
            <a:ext cx="42310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Control Signal</a:t>
            </a:r>
            <a:r>
              <a:rPr sz="3300" spc="-80" dirty="0"/>
              <a:t> </a:t>
            </a:r>
            <a:r>
              <a:rPr sz="3300" spc="-5" dirty="0"/>
              <a:t>Sources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2685"/>
            <a:ext cx="3764915" cy="13315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8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From Control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Bus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Interrupts / Bus</a:t>
            </a:r>
            <a:r>
              <a:rPr sz="2200" spc="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Requests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Acknowledgements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064" y="412750"/>
            <a:ext cx="428498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Control Signal</a:t>
            </a:r>
            <a:r>
              <a:rPr sz="3300" spc="-90" dirty="0"/>
              <a:t> </a:t>
            </a:r>
            <a:r>
              <a:rPr sz="3300" spc="-5" dirty="0"/>
              <a:t>Outputs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2685"/>
            <a:ext cx="3800475" cy="31242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8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Within</a:t>
            </a:r>
            <a:r>
              <a:rPr sz="2700" spc="-10" dirty="0">
                <a:latin typeface="Georgia"/>
                <a:cs typeface="Georgia"/>
              </a:rPr>
              <a:t> Processor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Cause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data</a:t>
            </a:r>
            <a:r>
              <a:rPr sz="2200" spc="2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movement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Activate specific</a:t>
            </a:r>
            <a:r>
              <a:rPr sz="2200" spc="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functions</a:t>
            </a:r>
            <a:endParaRPr sz="22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buClr>
                <a:srgbClr val="CCB400"/>
              </a:buClr>
              <a:buFont typeface="Wingdings"/>
              <a:buChar char="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64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Via </a:t>
            </a:r>
            <a:r>
              <a:rPr sz="2700" spc="-5" dirty="0">
                <a:latin typeface="Georgia"/>
                <a:cs typeface="Georgia"/>
              </a:rPr>
              <a:t>Main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Bus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To memory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To I/O</a:t>
            </a:r>
            <a:r>
              <a:rPr sz="2200" spc="2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modules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929" y="412750"/>
            <a:ext cx="11150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Types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2685"/>
            <a:ext cx="6137275" cy="13315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8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There </a:t>
            </a:r>
            <a:r>
              <a:rPr sz="2700" spc="-5" dirty="0">
                <a:latin typeface="Georgia"/>
                <a:cs typeface="Georgia"/>
              </a:rPr>
              <a:t>are two design approach for</a:t>
            </a:r>
            <a:r>
              <a:rPr sz="2700" spc="-8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CU: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Hardwired</a:t>
            </a:r>
            <a:r>
              <a:rPr sz="2200" spc="1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approach</a:t>
            </a:r>
            <a:endParaRPr sz="22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2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Micro-programming</a:t>
            </a:r>
            <a:r>
              <a:rPr sz="2200" spc="5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approach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276" y="412750"/>
            <a:ext cx="394525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Hardwired</a:t>
            </a:r>
            <a:r>
              <a:rPr sz="3300" spc="-50" dirty="0"/>
              <a:t> </a:t>
            </a:r>
            <a:r>
              <a:rPr sz="3300" spc="-5" dirty="0"/>
              <a:t>Approach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011159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The </a:t>
            </a:r>
            <a:r>
              <a:rPr sz="2700" spc="-10" dirty="0">
                <a:latin typeface="Georgia"/>
                <a:cs typeface="Georgia"/>
              </a:rPr>
              <a:t>control </a:t>
            </a:r>
            <a:r>
              <a:rPr sz="2700" spc="-5" dirty="0">
                <a:latin typeface="Georgia"/>
                <a:cs typeface="Georgia"/>
              </a:rPr>
              <a:t>signals are generated by the help of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the</a:t>
            </a:r>
            <a:endParaRPr sz="27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</a:pPr>
            <a:r>
              <a:rPr sz="2700" spc="-10" dirty="0">
                <a:latin typeface="Georgia"/>
                <a:cs typeface="Georgia"/>
              </a:rPr>
              <a:t>hardware.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It </a:t>
            </a:r>
            <a:r>
              <a:rPr sz="2700" spc="-5" dirty="0">
                <a:latin typeface="Georgia"/>
                <a:cs typeface="Georgia"/>
              </a:rPr>
              <a:t>can be designed </a:t>
            </a:r>
            <a:r>
              <a:rPr sz="2700" dirty="0">
                <a:latin typeface="Georgia"/>
                <a:cs typeface="Georgia"/>
              </a:rPr>
              <a:t>as </a:t>
            </a:r>
            <a:r>
              <a:rPr sz="2700" spc="-5" dirty="0">
                <a:latin typeface="Georgia"/>
                <a:cs typeface="Georgia"/>
              </a:rPr>
              <a:t>the clock sequential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circuit.</a:t>
            </a:r>
            <a:endParaRPr sz="2700">
              <a:latin typeface="Georgia"/>
              <a:cs typeface="Georgia"/>
            </a:endParaRPr>
          </a:p>
          <a:p>
            <a:pPr marL="287020" marR="457834" indent="-27432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It is </a:t>
            </a:r>
            <a:r>
              <a:rPr sz="2700" spc="-5" dirty="0">
                <a:latin typeface="Georgia"/>
                <a:cs typeface="Georgia"/>
              </a:rPr>
              <a:t>implemented with </a:t>
            </a:r>
            <a:r>
              <a:rPr sz="2700" spc="-10" dirty="0">
                <a:latin typeface="Georgia"/>
                <a:cs typeface="Georgia"/>
              </a:rPr>
              <a:t>logic </a:t>
            </a:r>
            <a:r>
              <a:rPr sz="2700" spc="-5" dirty="0">
                <a:latin typeface="Georgia"/>
                <a:cs typeface="Georgia"/>
              </a:rPr>
              <a:t>gates, flip-flops,  decoders, multiplexers </a:t>
            </a:r>
            <a:r>
              <a:rPr sz="2700" dirty="0">
                <a:latin typeface="Georgia"/>
                <a:cs typeface="Georgia"/>
              </a:rPr>
              <a:t>and </a:t>
            </a:r>
            <a:r>
              <a:rPr sz="2700" spc="-5" dirty="0">
                <a:latin typeface="Georgia"/>
                <a:cs typeface="Georgia"/>
              </a:rPr>
              <a:t>other logic buildings  blocks.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652" y="412750"/>
            <a:ext cx="55441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Micro programmed</a:t>
            </a:r>
            <a:r>
              <a:rPr sz="3300" spc="-70" dirty="0"/>
              <a:t> </a:t>
            </a:r>
            <a:r>
              <a:rPr sz="3300" dirty="0"/>
              <a:t>Approach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818642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All </a:t>
            </a:r>
            <a:r>
              <a:rPr sz="2700" spc="-10" dirty="0">
                <a:latin typeface="Georgia"/>
                <a:cs typeface="Georgia"/>
              </a:rPr>
              <a:t>controls </a:t>
            </a:r>
            <a:r>
              <a:rPr sz="2700" spc="-5" dirty="0">
                <a:latin typeface="Georgia"/>
                <a:cs typeface="Georgia"/>
              </a:rPr>
              <a:t>that can be </a:t>
            </a:r>
            <a:r>
              <a:rPr sz="2700" dirty="0">
                <a:latin typeface="Georgia"/>
                <a:cs typeface="Georgia"/>
              </a:rPr>
              <a:t>activated </a:t>
            </a:r>
            <a:r>
              <a:rPr sz="2700" spc="-10" dirty="0">
                <a:latin typeface="Georgia"/>
                <a:cs typeface="Georgia"/>
              </a:rPr>
              <a:t>simultaneously</a:t>
            </a:r>
            <a:r>
              <a:rPr sz="2700" spc="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are</a:t>
            </a:r>
            <a:endParaRPr sz="27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</a:pPr>
            <a:r>
              <a:rPr sz="2700" spc="-5" dirty="0">
                <a:latin typeface="Georgia"/>
                <a:cs typeface="Georgia"/>
              </a:rPr>
              <a:t>grouped together to form the control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words.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These </a:t>
            </a:r>
            <a:r>
              <a:rPr sz="2700" spc="-5" dirty="0">
                <a:latin typeface="Georgia"/>
                <a:cs typeface="Georgia"/>
              </a:rPr>
              <a:t>words </a:t>
            </a:r>
            <a:r>
              <a:rPr sz="2700" dirty="0">
                <a:latin typeface="Georgia"/>
                <a:cs typeface="Georgia"/>
              </a:rPr>
              <a:t>are </a:t>
            </a:r>
            <a:r>
              <a:rPr sz="2700" spc="-5" dirty="0">
                <a:latin typeface="Georgia"/>
                <a:cs typeface="Georgia"/>
              </a:rPr>
              <a:t>stored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5" dirty="0">
                <a:latin typeface="Georgia"/>
                <a:cs typeface="Georgia"/>
              </a:rPr>
              <a:t>the control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memory.</a:t>
            </a:r>
            <a:endParaRPr sz="2700">
              <a:latin typeface="Georgia"/>
              <a:cs typeface="Georgia"/>
            </a:endParaRPr>
          </a:p>
          <a:p>
            <a:pPr marL="287020" marR="191135" indent="-274320">
              <a:lnSpc>
                <a:spcPct val="100000"/>
              </a:lnSpc>
              <a:spcBef>
                <a:spcPts val="64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  <a:tab pos="1712595" algn="l"/>
              </a:tabLst>
            </a:pPr>
            <a:r>
              <a:rPr sz="2700" dirty="0">
                <a:latin typeface="Georgia"/>
                <a:cs typeface="Georgia"/>
              </a:rPr>
              <a:t>The </a:t>
            </a:r>
            <a:r>
              <a:rPr sz="2700" spc="-5" dirty="0">
                <a:latin typeface="Georgia"/>
                <a:cs typeface="Georgia"/>
              </a:rPr>
              <a:t>control words </a:t>
            </a:r>
            <a:r>
              <a:rPr sz="2700" dirty="0">
                <a:latin typeface="Georgia"/>
                <a:cs typeface="Georgia"/>
              </a:rPr>
              <a:t>are </a:t>
            </a:r>
            <a:r>
              <a:rPr sz="2700" spc="-5" dirty="0">
                <a:latin typeface="Georgia"/>
                <a:cs typeface="Georgia"/>
              </a:rPr>
              <a:t>fetched from the control  memory	and are routed to various functional units  to enable appropriate processing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hardware.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3665" y="412750"/>
            <a:ext cx="22904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Comparison</a:t>
            </a:r>
            <a:endParaRPr sz="33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275" y="1520825"/>
          <a:ext cx="8503919" cy="4142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/>
                <a:gridCol w="2834640"/>
                <a:gridCol w="2834639"/>
              </a:tblGrid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Attributes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Hardwired Control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3930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Micropro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g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g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Control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Speed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Fast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Slow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790" marR="8128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Georgia"/>
                          <a:cs typeface="Georgia"/>
                        </a:rPr>
                        <a:t>Cost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of  Impl</a:t>
                      </a:r>
                      <a:r>
                        <a:rPr sz="1800" b="1" spc="0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me</a:t>
                      </a:r>
                      <a:r>
                        <a:rPr sz="1800" b="1" spc="-10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800" b="1" spc="-5" dirty="0">
                          <a:latin typeface="Georgia"/>
                          <a:cs typeface="Georgia"/>
                        </a:rPr>
                        <a:t>ta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ti</a:t>
                      </a:r>
                      <a:r>
                        <a:rPr sz="1800" b="1" spc="-5" dirty="0">
                          <a:latin typeface="Georgia"/>
                          <a:cs typeface="Georgia"/>
                        </a:rPr>
                        <a:t>o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More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Cheaper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Georgia"/>
                          <a:cs typeface="Georgia"/>
                        </a:rPr>
                        <a:t>Flexibility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Difficult to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modify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Flexible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Georgia"/>
                          <a:cs typeface="Georgia"/>
                        </a:rPr>
                        <a:t>Ability to</a:t>
                      </a:r>
                      <a:r>
                        <a:rPr sz="1800" b="1" spc="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5" dirty="0">
                          <a:latin typeface="Georgia"/>
                          <a:cs typeface="Georgia"/>
                        </a:rPr>
                        <a:t>handle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Georgia"/>
                          <a:cs typeface="Georgia"/>
                        </a:rPr>
                        <a:t>complex</a:t>
                      </a:r>
                      <a:r>
                        <a:rPr sz="1800" b="1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5" dirty="0">
                          <a:latin typeface="Georgia"/>
                          <a:cs typeface="Georgia"/>
                        </a:rPr>
                        <a:t>instruction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Difficult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Easier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Georgia"/>
                          <a:cs typeface="Georgia"/>
                        </a:rPr>
                        <a:t>Decoding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Complex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Easy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Georgia"/>
                          <a:cs typeface="Georgia"/>
                        </a:rPr>
                        <a:t>Application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RISC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CISC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latin typeface="Georgia"/>
                          <a:cs typeface="Georgia"/>
                        </a:rPr>
                        <a:t>Instruction Set</a:t>
                      </a:r>
                      <a:r>
                        <a:rPr sz="18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5" dirty="0">
                          <a:latin typeface="Georgia"/>
                          <a:cs typeface="Georgia"/>
                        </a:rPr>
                        <a:t>Size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Small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Large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latin typeface="Georgia"/>
                          <a:cs typeface="Georgia"/>
                        </a:rPr>
                        <a:t>Control</a:t>
                      </a:r>
                      <a:r>
                        <a:rPr sz="18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5" dirty="0">
                          <a:latin typeface="Georgia"/>
                          <a:cs typeface="Georgia"/>
                        </a:rPr>
                        <a:t>Memory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Absent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Present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7428" y="412750"/>
            <a:ext cx="60826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Micro programmed Control</a:t>
            </a:r>
            <a:r>
              <a:rPr sz="3300" spc="-25" dirty="0"/>
              <a:t> </a:t>
            </a:r>
            <a:r>
              <a:rPr sz="3300" spc="-5" dirty="0"/>
              <a:t>Unit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2514600" y="1828800"/>
            <a:ext cx="4648200" cy="381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264" y="412750"/>
            <a:ext cx="413892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Control Unit</a:t>
            </a:r>
            <a:r>
              <a:rPr sz="3300" spc="-35" dirty="0"/>
              <a:t> </a:t>
            </a:r>
            <a:r>
              <a:rPr sz="3300" spc="-5" dirty="0"/>
              <a:t>Function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77645"/>
            <a:ext cx="7940675" cy="32454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D16248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Sequence login unit </a:t>
            </a:r>
            <a:r>
              <a:rPr sz="2400" dirty="0">
                <a:latin typeface="Georgia"/>
                <a:cs typeface="Georgia"/>
              </a:rPr>
              <a:t>issues read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command</a:t>
            </a:r>
            <a:endParaRPr sz="2400">
              <a:latin typeface="Georgia"/>
              <a:cs typeface="Georgia"/>
            </a:endParaRPr>
          </a:p>
          <a:p>
            <a:pPr marL="287020" marR="445134" indent="-27432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dirty="0">
                <a:latin typeface="Georgia"/>
                <a:cs typeface="Georgia"/>
              </a:rPr>
              <a:t>Word </a:t>
            </a:r>
            <a:r>
              <a:rPr sz="2400" spc="-5" dirty="0">
                <a:latin typeface="Georgia"/>
                <a:cs typeface="Georgia"/>
              </a:rPr>
              <a:t>specified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control </a:t>
            </a:r>
            <a:r>
              <a:rPr sz="2400" dirty="0">
                <a:latin typeface="Georgia"/>
                <a:cs typeface="Georgia"/>
              </a:rPr>
              <a:t>address </a:t>
            </a:r>
            <a:r>
              <a:rPr sz="2400" spc="-5" dirty="0">
                <a:latin typeface="Georgia"/>
                <a:cs typeface="Georgia"/>
              </a:rPr>
              <a:t>register </a:t>
            </a:r>
            <a:r>
              <a:rPr sz="2400" dirty="0">
                <a:latin typeface="Georgia"/>
                <a:cs typeface="Georgia"/>
              </a:rPr>
              <a:t>is read into  </a:t>
            </a:r>
            <a:r>
              <a:rPr sz="2400" spc="-5" dirty="0">
                <a:latin typeface="Georgia"/>
                <a:cs typeface="Georgia"/>
              </a:rPr>
              <a:t>control buffer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register</a:t>
            </a:r>
            <a:endParaRPr sz="24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3333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Control buffer </a:t>
            </a:r>
            <a:r>
              <a:rPr sz="2400" dirty="0">
                <a:latin typeface="Georgia"/>
                <a:cs typeface="Georgia"/>
              </a:rPr>
              <a:t>register </a:t>
            </a:r>
            <a:r>
              <a:rPr sz="2400" spc="-5" dirty="0">
                <a:latin typeface="Georgia"/>
                <a:cs typeface="Georgia"/>
              </a:rPr>
              <a:t>contents generates control signals  </a:t>
            </a:r>
            <a:r>
              <a:rPr sz="2400" dirty="0">
                <a:latin typeface="Georgia"/>
                <a:cs typeface="Georgia"/>
              </a:rPr>
              <a:t>and next address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information</a:t>
            </a:r>
            <a:endParaRPr sz="2400">
              <a:latin typeface="Georgia"/>
              <a:cs typeface="Georgia"/>
            </a:endParaRPr>
          </a:p>
          <a:p>
            <a:pPr marL="287020" marR="119380" indent="-274320">
              <a:lnSpc>
                <a:spcPct val="100000"/>
              </a:lnSpc>
              <a:spcBef>
                <a:spcPts val="575"/>
              </a:spcBef>
              <a:buClr>
                <a:srgbClr val="D16248"/>
              </a:buClr>
              <a:buSzPct val="85416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Georgia"/>
                <a:cs typeface="Georgia"/>
              </a:rPr>
              <a:t>Sequence login loads </a:t>
            </a:r>
            <a:r>
              <a:rPr sz="2400" dirty="0">
                <a:latin typeface="Georgia"/>
                <a:cs typeface="Georgia"/>
              </a:rPr>
              <a:t>new </a:t>
            </a:r>
            <a:r>
              <a:rPr sz="2400" spc="-5" dirty="0">
                <a:latin typeface="Georgia"/>
                <a:cs typeface="Georgia"/>
              </a:rPr>
              <a:t>address </a:t>
            </a:r>
            <a:r>
              <a:rPr sz="2400" dirty="0">
                <a:latin typeface="Georgia"/>
                <a:cs typeface="Georgia"/>
              </a:rPr>
              <a:t>into </a:t>
            </a:r>
            <a:r>
              <a:rPr sz="2400" spc="-5" dirty="0">
                <a:latin typeface="Georgia"/>
                <a:cs typeface="Georgia"/>
              </a:rPr>
              <a:t>control buffer  </a:t>
            </a:r>
            <a:r>
              <a:rPr sz="2400" dirty="0">
                <a:latin typeface="Georgia"/>
                <a:cs typeface="Georgia"/>
              </a:rPr>
              <a:t>register </a:t>
            </a:r>
            <a:r>
              <a:rPr sz="2400" spc="-5" dirty="0">
                <a:latin typeface="Georgia"/>
                <a:cs typeface="Georgia"/>
              </a:rPr>
              <a:t>based on </a:t>
            </a:r>
            <a:r>
              <a:rPr sz="2400" dirty="0">
                <a:latin typeface="Georgia"/>
                <a:cs typeface="Georgia"/>
              </a:rPr>
              <a:t>next </a:t>
            </a:r>
            <a:r>
              <a:rPr sz="2400" spc="-5" dirty="0">
                <a:latin typeface="Georgia"/>
                <a:cs typeface="Georgia"/>
              </a:rPr>
              <a:t>address </a:t>
            </a:r>
            <a:r>
              <a:rPr sz="2400" dirty="0">
                <a:latin typeface="Georgia"/>
                <a:cs typeface="Georgia"/>
              </a:rPr>
              <a:t>information </a:t>
            </a:r>
            <a:r>
              <a:rPr sz="2400" spc="-5" dirty="0">
                <a:latin typeface="Georgia"/>
                <a:cs typeface="Georgia"/>
              </a:rPr>
              <a:t>from control  buffer </a:t>
            </a:r>
            <a:r>
              <a:rPr sz="2400" dirty="0">
                <a:latin typeface="Georgia"/>
                <a:cs typeface="Georgia"/>
              </a:rPr>
              <a:t>register and ALU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flags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0117" y="412750"/>
            <a:ext cx="42189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Next </a:t>
            </a:r>
            <a:r>
              <a:rPr sz="3300" dirty="0"/>
              <a:t>Address</a:t>
            </a:r>
            <a:r>
              <a:rPr sz="3300" spc="-40" dirty="0"/>
              <a:t> </a:t>
            </a:r>
            <a:r>
              <a:rPr sz="3300" spc="-5" dirty="0"/>
              <a:t>Decision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2685"/>
            <a:ext cx="8053705" cy="313626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85"/>
              </a:spcBef>
              <a:buClr>
                <a:srgbClr val="D16248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Depending on </a:t>
            </a:r>
            <a:r>
              <a:rPr sz="2700" dirty="0">
                <a:latin typeface="Georgia"/>
                <a:cs typeface="Georgia"/>
              </a:rPr>
              <a:t>ALU </a:t>
            </a:r>
            <a:r>
              <a:rPr sz="2700" spc="-10" dirty="0">
                <a:latin typeface="Georgia"/>
                <a:cs typeface="Georgia"/>
              </a:rPr>
              <a:t>flags </a:t>
            </a:r>
            <a:r>
              <a:rPr sz="2700" spc="-5" dirty="0">
                <a:latin typeface="Georgia"/>
                <a:cs typeface="Georgia"/>
              </a:rPr>
              <a:t>and control buffer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register</a:t>
            </a:r>
            <a:endParaRPr sz="27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5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Get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next</a:t>
            </a:r>
            <a:r>
              <a:rPr sz="2200" spc="2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instruction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475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Add 1 </a:t>
            </a:r>
            <a:r>
              <a:rPr sz="2000" spc="-5" dirty="0">
                <a:latin typeface="Georgia"/>
                <a:cs typeface="Georgia"/>
              </a:rPr>
              <a:t>to control </a:t>
            </a:r>
            <a:r>
              <a:rPr sz="2000" dirty="0">
                <a:latin typeface="Georgia"/>
                <a:cs typeface="Georgia"/>
              </a:rPr>
              <a:t>address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register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30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Jump to new routine </a:t>
            </a:r>
            <a:r>
              <a:rPr sz="2200" spc="-10" dirty="0">
                <a:solidFill>
                  <a:srgbClr val="636B85"/>
                </a:solidFill>
                <a:latin typeface="Georgia"/>
                <a:cs typeface="Georgia"/>
              </a:rPr>
              <a:t>based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on jump</a:t>
            </a:r>
            <a:r>
              <a:rPr sz="2200" spc="110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microinstruction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470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Load </a:t>
            </a:r>
            <a:r>
              <a:rPr sz="2000" spc="-5" dirty="0">
                <a:latin typeface="Georgia"/>
                <a:cs typeface="Georgia"/>
              </a:rPr>
              <a:t>address field of control buffer register </a:t>
            </a:r>
            <a:r>
              <a:rPr sz="2000" dirty="0">
                <a:latin typeface="Georgia"/>
                <a:cs typeface="Georgia"/>
              </a:rPr>
              <a:t>into </a:t>
            </a:r>
            <a:r>
              <a:rPr sz="2000" spc="-5" dirty="0">
                <a:latin typeface="Georgia"/>
                <a:cs typeface="Georgia"/>
              </a:rPr>
              <a:t>control</a:t>
            </a:r>
            <a:r>
              <a:rPr sz="2000" spc="1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address</a:t>
            </a:r>
            <a:endParaRPr sz="2000">
              <a:latin typeface="Georgia"/>
              <a:cs typeface="Georgia"/>
            </a:endParaRPr>
          </a:p>
          <a:p>
            <a:pPr marL="835660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register</a:t>
            </a:r>
            <a:endParaRPr sz="2000">
              <a:latin typeface="Georgia"/>
              <a:cs typeface="Georgia"/>
            </a:endParaRPr>
          </a:p>
          <a:p>
            <a:pPr marL="561340" lvl="1" indent="-274320">
              <a:lnSpc>
                <a:spcPct val="100000"/>
              </a:lnSpc>
              <a:spcBef>
                <a:spcPts val="535"/>
              </a:spcBef>
              <a:buClr>
                <a:srgbClr val="CCB400"/>
              </a:buClr>
              <a:buSzPct val="68181"/>
              <a:buFont typeface="Wingdings"/>
              <a:buChar char=""/>
              <a:tabLst>
                <a:tab pos="561340" algn="l"/>
              </a:tabLst>
            </a:pP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Jump to machine instruction</a:t>
            </a:r>
            <a:r>
              <a:rPr sz="2200" spc="65" dirty="0">
                <a:solidFill>
                  <a:srgbClr val="636B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636B85"/>
                </a:solidFill>
                <a:latin typeface="Georgia"/>
                <a:cs typeface="Georgia"/>
              </a:rPr>
              <a:t>routine</a:t>
            </a:r>
            <a:endParaRPr sz="2200">
              <a:latin typeface="Georgia"/>
              <a:cs typeface="Georgia"/>
            </a:endParaRPr>
          </a:p>
          <a:p>
            <a:pPr marL="607060">
              <a:lnSpc>
                <a:spcPct val="100000"/>
              </a:lnSpc>
              <a:spcBef>
                <a:spcPts val="470"/>
              </a:spcBef>
            </a:pPr>
            <a:r>
              <a:rPr sz="1500" dirty="0">
                <a:solidFill>
                  <a:srgbClr val="8BACAD"/>
                </a:solidFill>
                <a:latin typeface="Wingdings 2"/>
                <a:cs typeface="Wingdings 2"/>
              </a:rPr>
              <a:t></a:t>
            </a:r>
            <a:r>
              <a:rPr sz="1500" dirty="0">
                <a:solidFill>
                  <a:srgbClr val="8BACA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Load </a:t>
            </a:r>
            <a:r>
              <a:rPr sz="2000" spc="-5" dirty="0">
                <a:latin typeface="Georgia"/>
                <a:cs typeface="Georgia"/>
              </a:rPr>
              <a:t>control address </a:t>
            </a:r>
            <a:r>
              <a:rPr sz="2000" dirty="0">
                <a:latin typeface="Georgia"/>
                <a:cs typeface="Georgia"/>
              </a:rPr>
              <a:t>register </a:t>
            </a:r>
            <a:r>
              <a:rPr sz="2000" spc="-5" dirty="0">
                <a:latin typeface="Georgia"/>
                <a:cs typeface="Georgia"/>
              </a:rPr>
              <a:t>based on opcode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7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IR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442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22879" y="248792"/>
            <a:ext cx="37928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ADDRESSING MODES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43343" y="4318"/>
            <a:ext cx="1500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Instruction</a:t>
            </a:r>
            <a:r>
              <a:rPr sz="1400" b="1" i="1" spc="-9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4888" y="759547"/>
            <a:ext cx="8251825" cy="12934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address field of an instruction can represent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either</a:t>
            </a:r>
            <a:endParaRPr sz="2000">
              <a:latin typeface="Arial"/>
              <a:cs typeface="Arial"/>
            </a:endParaRPr>
          </a:p>
          <a:p>
            <a:pPr marL="698500" marR="164465" lvl="1" indent="-228600">
              <a:lnSpc>
                <a:spcPct val="80000"/>
              </a:lnSpc>
              <a:spcBef>
                <a:spcPts val="590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Direct address: the address in memory of the data to use (the address of the  operand),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698500" marR="5080" lvl="1" indent="-228600">
              <a:lnSpc>
                <a:spcPts val="1540"/>
              </a:lnSpc>
              <a:spcBef>
                <a:spcPts val="560"/>
              </a:spcBef>
              <a:buFont typeface="Arial"/>
              <a:buChar char="–"/>
              <a:tabLst>
                <a:tab pos="699135" algn="l"/>
              </a:tabLst>
            </a:pPr>
            <a:r>
              <a:rPr sz="1600" b="1" spc="-5" dirty="0">
                <a:latin typeface="Arial"/>
                <a:cs typeface="Arial"/>
              </a:rPr>
              <a:t>Indirect address: the address in memory of the address in memory of the data  to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888" y="5509132"/>
            <a:ext cx="7798434" cy="10255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Effective Address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(EA)</a:t>
            </a:r>
            <a:endParaRPr sz="2000">
              <a:latin typeface="Arial"/>
              <a:cs typeface="Arial"/>
            </a:endParaRPr>
          </a:p>
          <a:p>
            <a:pPr marL="698500" marR="5080" indent="-228600">
              <a:lnSpc>
                <a:spcPct val="80000"/>
              </a:lnSpc>
              <a:spcBef>
                <a:spcPts val="595"/>
              </a:spcBef>
            </a:pPr>
            <a:r>
              <a:rPr sz="1600" spc="-5" dirty="0">
                <a:latin typeface="Arial"/>
                <a:cs typeface="Arial"/>
              </a:rPr>
              <a:t>– </a:t>
            </a:r>
            <a:r>
              <a:rPr sz="1600" b="1" spc="-5" dirty="0">
                <a:latin typeface="Arial"/>
                <a:cs typeface="Arial"/>
              </a:rPr>
              <a:t>The address, that can be directly used </a:t>
            </a:r>
            <a:r>
              <a:rPr sz="1600" b="1" dirty="0">
                <a:latin typeface="Arial"/>
                <a:cs typeface="Arial"/>
              </a:rPr>
              <a:t>without </a:t>
            </a:r>
            <a:r>
              <a:rPr sz="1600" b="1" spc="-5" dirty="0">
                <a:latin typeface="Arial"/>
                <a:cs typeface="Arial"/>
              </a:rPr>
              <a:t>modification to access an  operand for a computation-type instruction, or as the target address for a  </a:t>
            </a:r>
            <a:r>
              <a:rPr sz="1600" b="1" spc="-10" dirty="0">
                <a:latin typeface="Arial"/>
                <a:cs typeface="Arial"/>
              </a:rPr>
              <a:t>branch-type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instruction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5807" y="24257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434" y="3289553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457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1275" y="4095750"/>
            <a:ext cx="492125" cy="46355"/>
          </a:xfrm>
          <a:custGeom>
            <a:avLst/>
            <a:gdLst/>
            <a:ahLst/>
            <a:cxnLst/>
            <a:rect l="l" t="t" r="r" b="b"/>
            <a:pathLst>
              <a:path w="492125" h="46354">
                <a:moveTo>
                  <a:pt x="0" y="45847"/>
                </a:moveTo>
                <a:lnTo>
                  <a:pt x="54857" y="24822"/>
                </a:lnTo>
                <a:lnTo>
                  <a:pt x="94837" y="18827"/>
                </a:lnTo>
                <a:lnTo>
                  <a:pt x="143986" y="13493"/>
                </a:lnTo>
                <a:lnTo>
                  <a:pt x="201296" y="8914"/>
                </a:lnTo>
                <a:lnTo>
                  <a:pt x="265759" y="5182"/>
                </a:lnTo>
                <a:lnTo>
                  <a:pt x="336369" y="2390"/>
                </a:lnTo>
                <a:lnTo>
                  <a:pt x="412117" y="632"/>
                </a:lnTo>
                <a:lnTo>
                  <a:pt x="49199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1621" y="4095750"/>
            <a:ext cx="419734" cy="46355"/>
          </a:xfrm>
          <a:custGeom>
            <a:avLst/>
            <a:gdLst/>
            <a:ahLst/>
            <a:cxnLst/>
            <a:rect l="l" t="t" r="r" b="b"/>
            <a:pathLst>
              <a:path w="419735" h="46354">
                <a:moveTo>
                  <a:pt x="0" y="0"/>
                </a:moveTo>
                <a:lnTo>
                  <a:pt x="507" y="0"/>
                </a:lnTo>
                <a:lnTo>
                  <a:pt x="1015" y="0"/>
                </a:lnTo>
                <a:lnTo>
                  <a:pt x="1650" y="0"/>
                </a:lnTo>
                <a:lnTo>
                  <a:pt x="76713" y="740"/>
                </a:lnTo>
                <a:lnTo>
                  <a:pt x="147361" y="2873"/>
                </a:lnTo>
                <a:lnTo>
                  <a:pt x="212414" y="6270"/>
                </a:lnTo>
                <a:lnTo>
                  <a:pt x="270694" y="10798"/>
                </a:lnTo>
                <a:lnTo>
                  <a:pt x="321022" y="16327"/>
                </a:lnTo>
                <a:lnTo>
                  <a:pt x="362218" y="22728"/>
                </a:lnTo>
                <a:lnTo>
                  <a:pt x="412499" y="37618"/>
                </a:lnTo>
                <a:lnTo>
                  <a:pt x="419226" y="4584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7772" y="4140327"/>
            <a:ext cx="417830" cy="46355"/>
          </a:xfrm>
          <a:custGeom>
            <a:avLst/>
            <a:gdLst/>
            <a:ahLst/>
            <a:cxnLst/>
            <a:rect l="l" t="t" r="r" b="b"/>
            <a:pathLst>
              <a:path w="417829" h="46354">
                <a:moveTo>
                  <a:pt x="417575" y="45847"/>
                </a:moveTo>
                <a:lnTo>
                  <a:pt x="342513" y="45110"/>
                </a:lnTo>
                <a:lnTo>
                  <a:pt x="271865" y="42987"/>
                </a:lnTo>
                <a:lnTo>
                  <a:pt x="206812" y="39605"/>
                </a:lnTo>
                <a:lnTo>
                  <a:pt x="148532" y="35090"/>
                </a:lnTo>
                <a:lnTo>
                  <a:pt x="98204" y="29571"/>
                </a:lnTo>
                <a:lnTo>
                  <a:pt x="57008" y="23175"/>
                </a:lnTo>
                <a:lnTo>
                  <a:pt x="6727" y="8261"/>
                </a:ln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3697" y="4140327"/>
            <a:ext cx="417830" cy="46355"/>
          </a:xfrm>
          <a:custGeom>
            <a:avLst/>
            <a:gdLst/>
            <a:ahLst/>
            <a:cxnLst/>
            <a:rect l="l" t="t" r="r" b="b"/>
            <a:pathLst>
              <a:path w="417829" h="46354">
                <a:moveTo>
                  <a:pt x="417702" y="0"/>
                </a:moveTo>
                <a:lnTo>
                  <a:pt x="360661" y="23175"/>
                </a:lnTo>
                <a:lnTo>
                  <a:pt x="319445" y="29571"/>
                </a:lnTo>
                <a:lnTo>
                  <a:pt x="269096" y="35090"/>
                </a:lnTo>
                <a:lnTo>
                  <a:pt x="210796" y="39605"/>
                </a:lnTo>
                <a:lnTo>
                  <a:pt x="145726" y="42987"/>
                </a:lnTo>
                <a:lnTo>
                  <a:pt x="75067" y="45110"/>
                </a:lnTo>
                <a:lnTo>
                  <a:pt x="0" y="45847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30701" y="2395601"/>
          <a:ext cx="1788795" cy="1715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900"/>
                <a:gridCol w="506095"/>
                <a:gridCol w="1066800"/>
              </a:tblGrid>
              <a:tr h="177800">
                <a:tc>
                  <a:txBody>
                    <a:bodyPr/>
                    <a:lstStyle/>
                    <a:p>
                      <a:pPr marL="83185">
                        <a:lnSpc>
                          <a:spcPts val="13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30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ADD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ts val="13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21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450">
                <a:tc gridSpan="3">
                  <a:txBody>
                    <a:bodyPr/>
                    <a:lstStyle/>
                    <a:p>
                      <a:pPr marL="506730">
                        <a:lnSpc>
                          <a:spcPts val="125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Operand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7437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282690" y="238760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89090" y="2916428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300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83426" y="4095750"/>
            <a:ext cx="485140" cy="46355"/>
          </a:xfrm>
          <a:custGeom>
            <a:avLst/>
            <a:gdLst/>
            <a:ahLst/>
            <a:cxnLst/>
            <a:rect l="l" t="t" r="r" b="b"/>
            <a:pathLst>
              <a:path w="485140" h="46354">
                <a:moveTo>
                  <a:pt x="0" y="45847"/>
                </a:moveTo>
                <a:lnTo>
                  <a:pt x="54095" y="24822"/>
                </a:lnTo>
                <a:lnTo>
                  <a:pt x="93520" y="18827"/>
                </a:lnTo>
                <a:lnTo>
                  <a:pt x="141986" y="13493"/>
                </a:lnTo>
                <a:lnTo>
                  <a:pt x="198497" y="8914"/>
                </a:lnTo>
                <a:lnTo>
                  <a:pt x="262062" y="5182"/>
                </a:lnTo>
                <a:lnTo>
                  <a:pt x="331687" y="2390"/>
                </a:lnTo>
                <a:lnTo>
                  <a:pt x="406377" y="632"/>
                </a:lnTo>
                <a:lnTo>
                  <a:pt x="48514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60692" y="4095750"/>
            <a:ext cx="419100" cy="46355"/>
          </a:xfrm>
          <a:custGeom>
            <a:avLst/>
            <a:gdLst/>
            <a:ahLst/>
            <a:cxnLst/>
            <a:rect l="l" t="t" r="r" b="b"/>
            <a:pathLst>
              <a:path w="419100" h="46354">
                <a:moveTo>
                  <a:pt x="0" y="0"/>
                </a:moveTo>
                <a:lnTo>
                  <a:pt x="507" y="0"/>
                </a:lnTo>
                <a:lnTo>
                  <a:pt x="1015" y="0"/>
                </a:lnTo>
                <a:lnTo>
                  <a:pt x="1524" y="0"/>
                </a:lnTo>
                <a:lnTo>
                  <a:pt x="76506" y="740"/>
                </a:lnTo>
                <a:lnTo>
                  <a:pt x="147083" y="2873"/>
                </a:lnTo>
                <a:lnTo>
                  <a:pt x="212075" y="6270"/>
                </a:lnTo>
                <a:lnTo>
                  <a:pt x="270304" y="10798"/>
                </a:lnTo>
                <a:lnTo>
                  <a:pt x="320589" y="16327"/>
                </a:lnTo>
                <a:lnTo>
                  <a:pt x="361752" y="22728"/>
                </a:lnTo>
                <a:lnTo>
                  <a:pt x="411996" y="37618"/>
                </a:lnTo>
                <a:lnTo>
                  <a:pt x="418718" y="45847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6334" y="4140327"/>
            <a:ext cx="423545" cy="46355"/>
          </a:xfrm>
          <a:custGeom>
            <a:avLst/>
            <a:gdLst/>
            <a:ahLst/>
            <a:cxnLst/>
            <a:rect l="l" t="t" r="r" b="b"/>
            <a:pathLst>
              <a:path w="423545" h="46354">
                <a:moveTo>
                  <a:pt x="423545" y="45847"/>
                </a:moveTo>
                <a:lnTo>
                  <a:pt x="347407" y="45110"/>
                </a:lnTo>
                <a:lnTo>
                  <a:pt x="275749" y="42987"/>
                </a:lnTo>
                <a:lnTo>
                  <a:pt x="209766" y="39605"/>
                </a:lnTo>
                <a:lnTo>
                  <a:pt x="150653" y="35090"/>
                </a:lnTo>
                <a:lnTo>
                  <a:pt x="99607" y="29571"/>
                </a:lnTo>
                <a:lnTo>
                  <a:pt x="57822" y="23175"/>
                </a:lnTo>
                <a:lnTo>
                  <a:pt x="6823" y="8261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28229" y="4140327"/>
            <a:ext cx="424180" cy="46355"/>
          </a:xfrm>
          <a:custGeom>
            <a:avLst/>
            <a:gdLst/>
            <a:ahLst/>
            <a:cxnLst/>
            <a:rect l="l" t="t" r="r" b="b"/>
            <a:pathLst>
              <a:path w="424179" h="46354">
                <a:moveTo>
                  <a:pt x="423672" y="0"/>
                </a:moveTo>
                <a:lnTo>
                  <a:pt x="365816" y="23175"/>
                </a:lnTo>
                <a:lnTo>
                  <a:pt x="324012" y="29571"/>
                </a:lnTo>
                <a:lnTo>
                  <a:pt x="272944" y="35090"/>
                </a:lnTo>
                <a:lnTo>
                  <a:pt x="213811" y="39605"/>
                </a:lnTo>
                <a:lnTo>
                  <a:pt x="147811" y="42987"/>
                </a:lnTo>
                <a:lnTo>
                  <a:pt x="76141" y="45110"/>
                </a:lnTo>
                <a:lnTo>
                  <a:pt x="0" y="4584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562725" y="2395601"/>
          <a:ext cx="1790064" cy="171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629"/>
                <a:gridCol w="494030"/>
                <a:gridCol w="1081405"/>
              </a:tblGrid>
              <a:tr h="177800">
                <a:tc>
                  <a:txBody>
                    <a:bodyPr/>
                    <a:lstStyle/>
                    <a:p>
                      <a:pPr marL="69215">
                        <a:lnSpc>
                          <a:spcPts val="13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30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ADD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3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1450">
                <a:tc gridSpan="3">
                  <a:txBody>
                    <a:bodyPr/>
                    <a:lstStyle/>
                    <a:p>
                      <a:pPr marR="9525" algn="ctr">
                        <a:lnSpc>
                          <a:spcPts val="125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1350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48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4625">
                <a:tc gridSpan="3">
                  <a:txBody>
                    <a:bodyPr/>
                    <a:lstStyle/>
                    <a:p>
                      <a:pPr marL="485140">
                        <a:lnSpc>
                          <a:spcPts val="127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Operand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90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6136640" y="3554729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1350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0476" y="4440173"/>
            <a:ext cx="328930" cy="264160"/>
          </a:xfrm>
          <a:custGeom>
            <a:avLst/>
            <a:gdLst/>
            <a:ahLst/>
            <a:cxnLst/>
            <a:rect l="l" t="t" r="r" b="b"/>
            <a:pathLst>
              <a:path w="328929" h="264160">
                <a:moveTo>
                  <a:pt x="0" y="131825"/>
                </a:moveTo>
                <a:lnTo>
                  <a:pt x="8372" y="90172"/>
                </a:lnTo>
                <a:lnTo>
                  <a:pt x="31687" y="53986"/>
                </a:lnTo>
                <a:lnTo>
                  <a:pt x="67235" y="25444"/>
                </a:lnTo>
                <a:lnTo>
                  <a:pt x="112312" y="6723"/>
                </a:lnTo>
                <a:lnTo>
                  <a:pt x="164211" y="0"/>
                </a:lnTo>
                <a:lnTo>
                  <a:pt x="216171" y="6723"/>
                </a:lnTo>
                <a:lnTo>
                  <a:pt x="261285" y="25444"/>
                </a:lnTo>
                <a:lnTo>
                  <a:pt x="296853" y="53986"/>
                </a:lnTo>
                <a:lnTo>
                  <a:pt x="320175" y="90172"/>
                </a:lnTo>
                <a:lnTo>
                  <a:pt x="328549" y="131825"/>
                </a:lnTo>
                <a:lnTo>
                  <a:pt x="320175" y="173479"/>
                </a:lnTo>
                <a:lnTo>
                  <a:pt x="296853" y="209665"/>
                </a:lnTo>
                <a:lnTo>
                  <a:pt x="261285" y="238207"/>
                </a:lnTo>
                <a:lnTo>
                  <a:pt x="216171" y="256928"/>
                </a:lnTo>
                <a:lnTo>
                  <a:pt x="164211" y="263651"/>
                </a:lnTo>
                <a:lnTo>
                  <a:pt x="112312" y="256928"/>
                </a:lnTo>
                <a:lnTo>
                  <a:pt x="67235" y="238207"/>
                </a:lnTo>
                <a:lnTo>
                  <a:pt x="31687" y="209665"/>
                </a:lnTo>
                <a:lnTo>
                  <a:pt x="8372" y="173479"/>
                </a:lnTo>
                <a:lnTo>
                  <a:pt x="0" y="1318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48961" y="4381245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51275" y="5019675"/>
            <a:ext cx="1770380" cy="1905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77470" algn="ctr">
              <a:lnSpc>
                <a:spcPts val="1295"/>
              </a:lnSpc>
            </a:pPr>
            <a:r>
              <a:rPr sz="1200" b="1" spc="-45" dirty="0">
                <a:latin typeface="Arial"/>
                <a:cs typeface="Arial"/>
              </a:rPr>
              <a:t>AC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13201" y="5218048"/>
            <a:ext cx="1214755" cy="173355"/>
          </a:xfrm>
          <a:custGeom>
            <a:avLst/>
            <a:gdLst/>
            <a:ahLst/>
            <a:cxnLst/>
            <a:rect l="l" t="t" r="r" b="b"/>
            <a:pathLst>
              <a:path w="1214754" h="173354">
                <a:moveTo>
                  <a:pt x="1214374" y="0"/>
                </a:moveTo>
                <a:lnTo>
                  <a:pt x="1214374" y="173354"/>
                </a:lnTo>
                <a:lnTo>
                  <a:pt x="0" y="1733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8375" y="4611623"/>
            <a:ext cx="0" cy="808355"/>
          </a:xfrm>
          <a:custGeom>
            <a:avLst/>
            <a:gdLst/>
            <a:ahLst/>
            <a:cxnLst/>
            <a:rect l="l" t="t" r="r" b="b"/>
            <a:pathLst>
              <a:path h="808354">
                <a:moveTo>
                  <a:pt x="0" y="0"/>
                </a:moveTo>
                <a:lnTo>
                  <a:pt x="0" y="8081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7198" y="4568825"/>
            <a:ext cx="1062355" cy="76200"/>
          </a:xfrm>
          <a:custGeom>
            <a:avLst/>
            <a:gdLst/>
            <a:ahLst/>
            <a:cxnLst/>
            <a:rect l="l" t="t" r="r" b="b"/>
            <a:pathLst>
              <a:path w="1062354" h="76200">
                <a:moveTo>
                  <a:pt x="1011301" y="38100"/>
                </a:moveTo>
                <a:lnTo>
                  <a:pt x="985901" y="76200"/>
                </a:lnTo>
                <a:lnTo>
                  <a:pt x="1036701" y="50800"/>
                </a:lnTo>
                <a:lnTo>
                  <a:pt x="1011301" y="50800"/>
                </a:lnTo>
                <a:lnTo>
                  <a:pt x="1011301" y="38100"/>
                </a:lnTo>
                <a:close/>
              </a:path>
              <a:path w="1062354" h="76200">
                <a:moveTo>
                  <a:pt x="100283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002834" y="50800"/>
                </a:lnTo>
                <a:lnTo>
                  <a:pt x="1011301" y="38100"/>
                </a:lnTo>
                <a:lnTo>
                  <a:pt x="1002834" y="25400"/>
                </a:lnTo>
                <a:close/>
              </a:path>
              <a:path w="1062354" h="76200">
                <a:moveTo>
                  <a:pt x="1036701" y="25400"/>
                </a:moveTo>
                <a:lnTo>
                  <a:pt x="1011301" y="25400"/>
                </a:lnTo>
                <a:lnTo>
                  <a:pt x="1011301" y="50800"/>
                </a:lnTo>
                <a:lnTo>
                  <a:pt x="1036701" y="50800"/>
                </a:lnTo>
                <a:lnTo>
                  <a:pt x="1062101" y="38100"/>
                </a:lnTo>
                <a:lnTo>
                  <a:pt x="1036701" y="25400"/>
                </a:lnTo>
                <a:close/>
              </a:path>
              <a:path w="1062354" h="76200">
                <a:moveTo>
                  <a:pt x="985901" y="0"/>
                </a:moveTo>
                <a:lnTo>
                  <a:pt x="1011301" y="38100"/>
                </a:lnTo>
                <a:lnTo>
                  <a:pt x="1011301" y="25400"/>
                </a:lnTo>
                <a:lnTo>
                  <a:pt x="1036701" y="25400"/>
                </a:lnTo>
                <a:lnTo>
                  <a:pt x="985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89800" y="4440173"/>
            <a:ext cx="341630" cy="264160"/>
          </a:xfrm>
          <a:custGeom>
            <a:avLst/>
            <a:gdLst/>
            <a:ahLst/>
            <a:cxnLst/>
            <a:rect l="l" t="t" r="r" b="b"/>
            <a:pathLst>
              <a:path w="341629" h="264160">
                <a:moveTo>
                  <a:pt x="0" y="131825"/>
                </a:moveTo>
                <a:lnTo>
                  <a:pt x="8705" y="90172"/>
                </a:lnTo>
                <a:lnTo>
                  <a:pt x="32942" y="53986"/>
                </a:lnTo>
                <a:lnTo>
                  <a:pt x="69896" y="25444"/>
                </a:lnTo>
                <a:lnTo>
                  <a:pt x="116750" y="6723"/>
                </a:lnTo>
                <a:lnTo>
                  <a:pt x="170688" y="0"/>
                </a:lnTo>
                <a:lnTo>
                  <a:pt x="224625" y="6723"/>
                </a:lnTo>
                <a:lnTo>
                  <a:pt x="271479" y="25444"/>
                </a:lnTo>
                <a:lnTo>
                  <a:pt x="308433" y="53986"/>
                </a:lnTo>
                <a:lnTo>
                  <a:pt x="332670" y="90172"/>
                </a:lnTo>
                <a:lnTo>
                  <a:pt x="341375" y="131825"/>
                </a:lnTo>
                <a:lnTo>
                  <a:pt x="332670" y="173479"/>
                </a:lnTo>
                <a:lnTo>
                  <a:pt x="308433" y="209665"/>
                </a:lnTo>
                <a:lnTo>
                  <a:pt x="271479" y="238207"/>
                </a:lnTo>
                <a:lnTo>
                  <a:pt x="224625" y="256928"/>
                </a:lnTo>
                <a:lnTo>
                  <a:pt x="170688" y="263651"/>
                </a:lnTo>
                <a:lnTo>
                  <a:pt x="116750" y="256928"/>
                </a:lnTo>
                <a:lnTo>
                  <a:pt x="69896" y="238207"/>
                </a:lnTo>
                <a:lnTo>
                  <a:pt x="32942" y="209665"/>
                </a:lnTo>
                <a:lnTo>
                  <a:pt x="8705" y="173479"/>
                </a:lnTo>
                <a:lnTo>
                  <a:pt x="0" y="1318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389368" y="4381245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81775" y="5019675"/>
            <a:ext cx="1770380" cy="1905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ts val="1295"/>
              </a:lnSpc>
            </a:pPr>
            <a:r>
              <a:rPr sz="1200" b="1" spc="-45" dirty="0">
                <a:latin typeface="Arial"/>
                <a:cs typeface="Arial"/>
              </a:rPr>
              <a:t>AC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31001" y="5208523"/>
            <a:ext cx="1225550" cy="173355"/>
          </a:xfrm>
          <a:custGeom>
            <a:avLst/>
            <a:gdLst/>
            <a:ahLst/>
            <a:cxnLst/>
            <a:rect l="l" t="t" r="r" b="b"/>
            <a:pathLst>
              <a:path w="1225550" h="173354">
                <a:moveTo>
                  <a:pt x="1225550" y="0"/>
                </a:moveTo>
                <a:lnTo>
                  <a:pt x="1225550" y="173354"/>
                </a:lnTo>
                <a:lnTo>
                  <a:pt x="0" y="17335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18301" y="4611623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700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20058" y="2046173"/>
            <a:ext cx="1525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Direct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addressing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41668" y="2025776"/>
            <a:ext cx="1662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Indirect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addressing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21348" y="4578350"/>
            <a:ext cx="1062355" cy="76200"/>
          </a:xfrm>
          <a:custGeom>
            <a:avLst/>
            <a:gdLst/>
            <a:ahLst/>
            <a:cxnLst/>
            <a:rect l="l" t="t" r="r" b="b"/>
            <a:pathLst>
              <a:path w="1062354" h="76200">
                <a:moveTo>
                  <a:pt x="1011301" y="38100"/>
                </a:moveTo>
                <a:lnTo>
                  <a:pt x="985901" y="76200"/>
                </a:lnTo>
                <a:lnTo>
                  <a:pt x="1036701" y="50800"/>
                </a:lnTo>
                <a:lnTo>
                  <a:pt x="1011301" y="50800"/>
                </a:lnTo>
                <a:lnTo>
                  <a:pt x="1011301" y="38100"/>
                </a:lnTo>
                <a:close/>
              </a:path>
              <a:path w="1062354" h="76200">
                <a:moveTo>
                  <a:pt x="100283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002834" y="50800"/>
                </a:lnTo>
                <a:lnTo>
                  <a:pt x="1011301" y="38100"/>
                </a:lnTo>
                <a:lnTo>
                  <a:pt x="1002834" y="25400"/>
                </a:lnTo>
                <a:close/>
              </a:path>
              <a:path w="1062354" h="76200">
                <a:moveTo>
                  <a:pt x="1036701" y="25400"/>
                </a:moveTo>
                <a:lnTo>
                  <a:pt x="1011301" y="25400"/>
                </a:lnTo>
                <a:lnTo>
                  <a:pt x="1011301" y="50800"/>
                </a:lnTo>
                <a:lnTo>
                  <a:pt x="1036701" y="50800"/>
                </a:lnTo>
                <a:lnTo>
                  <a:pt x="1062101" y="38100"/>
                </a:lnTo>
                <a:lnTo>
                  <a:pt x="1036701" y="25400"/>
                </a:lnTo>
                <a:close/>
              </a:path>
              <a:path w="1062354" h="76200">
                <a:moveTo>
                  <a:pt x="985901" y="0"/>
                </a:moveTo>
                <a:lnTo>
                  <a:pt x="1011301" y="38100"/>
                </a:lnTo>
                <a:lnTo>
                  <a:pt x="1011301" y="25400"/>
                </a:lnTo>
                <a:lnTo>
                  <a:pt x="1036701" y="25400"/>
                </a:lnTo>
                <a:lnTo>
                  <a:pt x="985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10450" y="3743325"/>
            <a:ext cx="76200" cy="666750"/>
          </a:xfrm>
          <a:custGeom>
            <a:avLst/>
            <a:gdLst/>
            <a:ahLst/>
            <a:cxnLst/>
            <a:rect l="l" t="t" r="r" b="b"/>
            <a:pathLst>
              <a:path w="76200" h="666750">
                <a:moveTo>
                  <a:pt x="0" y="590550"/>
                </a:moveTo>
                <a:lnTo>
                  <a:pt x="38100" y="666750"/>
                </a:lnTo>
                <a:lnTo>
                  <a:pt x="63500" y="615950"/>
                </a:lnTo>
                <a:lnTo>
                  <a:pt x="25400" y="615950"/>
                </a:lnTo>
                <a:lnTo>
                  <a:pt x="25400" y="607483"/>
                </a:lnTo>
                <a:lnTo>
                  <a:pt x="0" y="590550"/>
                </a:lnTo>
                <a:close/>
              </a:path>
              <a:path w="76200" h="666750">
                <a:moveTo>
                  <a:pt x="25400" y="607483"/>
                </a:moveTo>
                <a:lnTo>
                  <a:pt x="25400" y="615950"/>
                </a:lnTo>
                <a:lnTo>
                  <a:pt x="38100" y="615950"/>
                </a:lnTo>
                <a:lnTo>
                  <a:pt x="25400" y="607483"/>
                </a:lnTo>
                <a:close/>
              </a:path>
              <a:path w="76200" h="666750">
                <a:moveTo>
                  <a:pt x="50800" y="0"/>
                </a:moveTo>
                <a:lnTo>
                  <a:pt x="25400" y="0"/>
                </a:lnTo>
                <a:lnTo>
                  <a:pt x="25400" y="607483"/>
                </a:lnTo>
                <a:lnTo>
                  <a:pt x="38100" y="615950"/>
                </a:lnTo>
                <a:lnTo>
                  <a:pt x="50800" y="607483"/>
                </a:lnTo>
                <a:lnTo>
                  <a:pt x="50800" y="0"/>
                </a:lnTo>
                <a:close/>
              </a:path>
              <a:path w="76200" h="666750">
                <a:moveTo>
                  <a:pt x="50800" y="607483"/>
                </a:moveTo>
                <a:lnTo>
                  <a:pt x="38100" y="615950"/>
                </a:lnTo>
                <a:lnTo>
                  <a:pt x="50800" y="615950"/>
                </a:lnTo>
                <a:lnTo>
                  <a:pt x="50800" y="607483"/>
                </a:lnTo>
                <a:close/>
              </a:path>
              <a:path w="76200" h="666750">
                <a:moveTo>
                  <a:pt x="76200" y="590550"/>
                </a:moveTo>
                <a:lnTo>
                  <a:pt x="50800" y="607483"/>
                </a:lnTo>
                <a:lnTo>
                  <a:pt x="50800" y="615950"/>
                </a:lnTo>
                <a:lnTo>
                  <a:pt x="63500" y="615950"/>
                </a:lnTo>
                <a:lnTo>
                  <a:pt x="76200" y="590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6300" y="3467100"/>
            <a:ext cx="76200" cy="942975"/>
          </a:xfrm>
          <a:custGeom>
            <a:avLst/>
            <a:gdLst/>
            <a:ahLst/>
            <a:cxnLst/>
            <a:rect l="l" t="t" r="r" b="b"/>
            <a:pathLst>
              <a:path w="76200" h="942975">
                <a:moveTo>
                  <a:pt x="0" y="866775"/>
                </a:moveTo>
                <a:lnTo>
                  <a:pt x="38100" y="942975"/>
                </a:lnTo>
                <a:lnTo>
                  <a:pt x="63500" y="892175"/>
                </a:lnTo>
                <a:lnTo>
                  <a:pt x="25400" y="892175"/>
                </a:lnTo>
                <a:lnTo>
                  <a:pt x="25400" y="883708"/>
                </a:lnTo>
                <a:lnTo>
                  <a:pt x="0" y="866775"/>
                </a:lnTo>
                <a:close/>
              </a:path>
              <a:path w="76200" h="942975">
                <a:moveTo>
                  <a:pt x="25400" y="883708"/>
                </a:moveTo>
                <a:lnTo>
                  <a:pt x="25400" y="892175"/>
                </a:lnTo>
                <a:lnTo>
                  <a:pt x="38100" y="892175"/>
                </a:lnTo>
                <a:lnTo>
                  <a:pt x="25400" y="883708"/>
                </a:lnTo>
                <a:close/>
              </a:path>
              <a:path w="76200" h="942975">
                <a:moveTo>
                  <a:pt x="50800" y="0"/>
                </a:moveTo>
                <a:lnTo>
                  <a:pt x="25400" y="0"/>
                </a:lnTo>
                <a:lnTo>
                  <a:pt x="25400" y="883708"/>
                </a:lnTo>
                <a:lnTo>
                  <a:pt x="38100" y="892175"/>
                </a:lnTo>
                <a:lnTo>
                  <a:pt x="50800" y="883708"/>
                </a:lnTo>
                <a:lnTo>
                  <a:pt x="50800" y="0"/>
                </a:lnTo>
                <a:close/>
              </a:path>
              <a:path w="76200" h="942975">
                <a:moveTo>
                  <a:pt x="50800" y="883708"/>
                </a:moveTo>
                <a:lnTo>
                  <a:pt x="38100" y="892175"/>
                </a:lnTo>
                <a:lnTo>
                  <a:pt x="50800" y="892175"/>
                </a:lnTo>
                <a:lnTo>
                  <a:pt x="50800" y="883708"/>
                </a:lnTo>
                <a:close/>
              </a:path>
              <a:path w="76200" h="942975">
                <a:moveTo>
                  <a:pt x="76200" y="866775"/>
                </a:moveTo>
                <a:lnTo>
                  <a:pt x="50800" y="883708"/>
                </a:lnTo>
                <a:lnTo>
                  <a:pt x="50800" y="892175"/>
                </a:lnTo>
                <a:lnTo>
                  <a:pt x="63500" y="892175"/>
                </a:lnTo>
                <a:lnTo>
                  <a:pt x="76200" y="8667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5825" y="4705350"/>
            <a:ext cx="76200" cy="295275"/>
          </a:xfrm>
          <a:custGeom>
            <a:avLst/>
            <a:gdLst/>
            <a:ahLst/>
            <a:cxnLst/>
            <a:rect l="l" t="t" r="r" b="b"/>
            <a:pathLst>
              <a:path w="76200" h="295275">
                <a:moveTo>
                  <a:pt x="0" y="219075"/>
                </a:moveTo>
                <a:lnTo>
                  <a:pt x="38100" y="295275"/>
                </a:lnTo>
                <a:lnTo>
                  <a:pt x="63500" y="244475"/>
                </a:lnTo>
                <a:lnTo>
                  <a:pt x="25400" y="244475"/>
                </a:lnTo>
                <a:lnTo>
                  <a:pt x="25400" y="236008"/>
                </a:lnTo>
                <a:lnTo>
                  <a:pt x="0" y="219075"/>
                </a:lnTo>
                <a:close/>
              </a:path>
              <a:path w="76200" h="295275">
                <a:moveTo>
                  <a:pt x="25400" y="236008"/>
                </a:moveTo>
                <a:lnTo>
                  <a:pt x="25400" y="244475"/>
                </a:lnTo>
                <a:lnTo>
                  <a:pt x="38100" y="244475"/>
                </a:lnTo>
                <a:lnTo>
                  <a:pt x="25400" y="236008"/>
                </a:lnTo>
                <a:close/>
              </a:path>
              <a:path w="76200" h="295275">
                <a:moveTo>
                  <a:pt x="50800" y="0"/>
                </a:moveTo>
                <a:lnTo>
                  <a:pt x="25400" y="0"/>
                </a:lnTo>
                <a:lnTo>
                  <a:pt x="25400" y="236008"/>
                </a:lnTo>
                <a:lnTo>
                  <a:pt x="38100" y="244475"/>
                </a:lnTo>
                <a:lnTo>
                  <a:pt x="50800" y="236008"/>
                </a:lnTo>
                <a:lnTo>
                  <a:pt x="50800" y="0"/>
                </a:lnTo>
                <a:close/>
              </a:path>
              <a:path w="76200" h="295275">
                <a:moveTo>
                  <a:pt x="50800" y="236008"/>
                </a:moveTo>
                <a:lnTo>
                  <a:pt x="38100" y="244475"/>
                </a:lnTo>
                <a:lnTo>
                  <a:pt x="50800" y="244475"/>
                </a:lnTo>
                <a:lnTo>
                  <a:pt x="50800" y="236008"/>
                </a:lnTo>
                <a:close/>
              </a:path>
              <a:path w="76200" h="295275">
                <a:moveTo>
                  <a:pt x="76200" y="219075"/>
                </a:moveTo>
                <a:lnTo>
                  <a:pt x="50800" y="236008"/>
                </a:lnTo>
                <a:lnTo>
                  <a:pt x="50800" y="244475"/>
                </a:lnTo>
                <a:lnTo>
                  <a:pt x="63500" y="244475"/>
                </a:lnTo>
                <a:lnTo>
                  <a:pt x="76200" y="219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19975" y="4714875"/>
            <a:ext cx="76200" cy="323850"/>
          </a:xfrm>
          <a:custGeom>
            <a:avLst/>
            <a:gdLst/>
            <a:ahLst/>
            <a:cxnLst/>
            <a:rect l="l" t="t" r="r" b="b"/>
            <a:pathLst>
              <a:path w="76200" h="323850">
                <a:moveTo>
                  <a:pt x="0" y="247650"/>
                </a:moveTo>
                <a:lnTo>
                  <a:pt x="38100" y="323850"/>
                </a:lnTo>
                <a:lnTo>
                  <a:pt x="63500" y="273050"/>
                </a:lnTo>
                <a:lnTo>
                  <a:pt x="25400" y="273050"/>
                </a:lnTo>
                <a:lnTo>
                  <a:pt x="25400" y="264583"/>
                </a:lnTo>
                <a:lnTo>
                  <a:pt x="0" y="247650"/>
                </a:lnTo>
                <a:close/>
              </a:path>
              <a:path w="76200" h="323850">
                <a:moveTo>
                  <a:pt x="25400" y="264583"/>
                </a:moveTo>
                <a:lnTo>
                  <a:pt x="25400" y="273050"/>
                </a:lnTo>
                <a:lnTo>
                  <a:pt x="38100" y="273050"/>
                </a:lnTo>
                <a:lnTo>
                  <a:pt x="25400" y="264583"/>
                </a:lnTo>
                <a:close/>
              </a:path>
              <a:path w="76200" h="323850">
                <a:moveTo>
                  <a:pt x="50800" y="0"/>
                </a:moveTo>
                <a:lnTo>
                  <a:pt x="25400" y="0"/>
                </a:lnTo>
                <a:lnTo>
                  <a:pt x="25400" y="264583"/>
                </a:lnTo>
                <a:lnTo>
                  <a:pt x="38100" y="273050"/>
                </a:lnTo>
                <a:lnTo>
                  <a:pt x="50800" y="264583"/>
                </a:lnTo>
                <a:lnTo>
                  <a:pt x="50800" y="0"/>
                </a:lnTo>
                <a:close/>
              </a:path>
              <a:path w="76200" h="323850">
                <a:moveTo>
                  <a:pt x="50800" y="264583"/>
                </a:moveTo>
                <a:lnTo>
                  <a:pt x="38100" y="273050"/>
                </a:lnTo>
                <a:lnTo>
                  <a:pt x="50800" y="273050"/>
                </a:lnTo>
                <a:lnTo>
                  <a:pt x="50800" y="264583"/>
                </a:lnTo>
                <a:close/>
              </a:path>
              <a:path w="76200" h="323850">
                <a:moveTo>
                  <a:pt x="76200" y="247650"/>
                </a:moveTo>
                <a:lnTo>
                  <a:pt x="50800" y="264583"/>
                </a:lnTo>
                <a:lnTo>
                  <a:pt x="50800" y="273050"/>
                </a:lnTo>
                <a:lnTo>
                  <a:pt x="63500" y="273050"/>
                </a:lnTo>
                <a:lnTo>
                  <a:pt x="76200" y="247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601" y="412750"/>
            <a:ext cx="56146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Control Memory</a:t>
            </a:r>
            <a:r>
              <a:rPr sz="3300" spc="-35" dirty="0"/>
              <a:t> </a:t>
            </a:r>
            <a:r>
              <a:rPr sz="3300" spc="-5" dirty="0"/>
              <a:t>Organization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1676400" y="1600200"/>
            <a:ext cx="58674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Functioning of Micro</a:t>
            </a:r>
            <a:r>
              <a:rPr spc="-25" dirty="0"/>
              <a:t> </a:t>
            </a:r>
            <a:r>
              <a:rPr spc="-10" dirty="0"/>
              <a:t>programmed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Control</a:t>
            </a:r>
            <a:r>
              <a:rPr spc="-20" dirty="0"/>
              <a:t> </a:t>
            </a:r>
            <a:r>
              <a:rPr spc="-5" dirty="0"/>
              <a:t>Unit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447800"/>
            <a:ext cx="8610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59" y="620268"/>
            <a:ext cx="8569452" cy="570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" y="266700"/>
            <a:ext cx="560527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328371"/>
            <a:ext cx="52895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C0000"/>
                </a:solidFill>
                <a:latin typeface="Georgia"/>
                <a:cs typeface="Georgia"/>
              </a:rPr>
              <a:t>Selection </a:t>
            </a:r>
            <a:r>
              <a:rPr sz="2000" b="1" dirty="0">
                <a:solidFill>
                  <a:srgbClr val="CC0000"/>
                </a:solidFill>
                <a:latin typeface="Georgia"/>
                <a:cs typeface="Georgia"/>
              </a:rPr>
              <a:t>of </a:t>
            </a:r>
            <a:r>
              <a:rPr sz="2000" b="1" spc="-5" dirty="0">
                <a:solidFill>
                  <a:srgbClr val="CC0000"/>
                </a:solidFill>
                <a:latin typeface="Georgia"/>
                <a:cs typeface="Georgia"/>
              </a:rPr>
              <a:t>address for control</a:t>
            </a:r>
            <a:r>
              <a:rPr sz="2000" b="1" spc="-25" dirty="0">
                <a:solidFill>
                  <a:srgbClr val="CC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CC0000"/>
                </a:solidFill>
                <a:latin typeface="Georgia"/>
                <a:cs typeface="Georgia"/>
              </a:rPr>
              <a:t>memory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260604"/>
            <a:ext cx="8784336" cy="640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715" y="548640"/>
            <a:ext cx="8354568" cy="569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" y="114300"/>
            <a:ext cx="3320796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175971"/>
            <a:ext cx="30060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Conditional</a:t>
            </a:r>
            <a:r>
              <a:rPr sz="2000" b="1" spc="-5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Branching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212852"/>
            <a:ext cx="3192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0000"/>
                </a:solidFill>
                <a:latin typeface="Georgia"/>
                <a:cs typeface="Georgia"/>
              </a:rPr>
              <a:t>Mapping </a:t>
            </a:r>
            <a:r>
              <a:rPr sz="2000" b="1" dirty="0">
                <a:solidFill>
                  <a:srgbClr val="CC0000"/>
                </a:solidFill>
                <a:latin typeface="Georgia"/>
                <a:cs typeface="Georgia"/>
              </a:rPr>
              <a:t>of</a:t>
            </a:r>
            <a:r>
              <a:rPr sz="2000" b="1" spc="-75" dirty="0">
                <a:solidFill>
                  <a:srgbClr val="CC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CC0000"/>
                </a:solidFill>
                <a:latin typeface="Georgia"/>
                <a:cs typeface="Georgia"/>
              </a:rPr>
              <a:t>Instructions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868" y="691895"/>
            <a:ext cx="8136635" cy="5632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540" y="212852"/>
            <a:ext cx="5469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C0000"/>
                </a:solidFill>
                <a:latin typeface="Georgia"/>
                <a:cs typeface="Georgia"/>
              </a:rPr>
              <a:t>Mapping </a:t>
            </a:r>
            <a:r>
              <a:rPr sz="2000" b="1" dirty="0">
                <a:solidFill>
                  <a:srgbClr val="CC0000"/>
                </a:solidFill>
                <a:latin typeface="Georgia"/>
                <a:cs typeface="Georgia"/>
              </a:rPr>
              <a:t>of Instructions </a:t>
            </a:r>
            <a:r>
              <a:rPr sz="2000" b="1" spc="-5" dirty="0">
                <a:solidFill>
                  <a:srgbClr val="CC0000"/>
                </a:solidFill>
                <a:latin typeface="Georgia"/>
                <a:cs typeface="Georgia"/>
              </a:rPr>
              <a:t>to</a:t>
            </a:r>
            <a:r>
              <a:rPr sz="2000" b="1" spc="-35" dirty="0">
                <a:solidFill>
                  <a:srgbClr val="CC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Georgia"/>
                <a:cs typeface="Georgia"/>
              </a:rPr>
              <a:t>Microroutines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123" y="790955"/>
            <a:ext cx="7993380" cy="553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2"/>
                </a:moveTo>
                <a:lnTo>
                  <a:pt x="8833104" y="309372"/>
                </a:lnTo>
                <a:lnTo>
                  <a:pt x="8833104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495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252171"/>
            <a:ext cx="4485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Machine Instruction</a:t>
            </a:r>
            <a:r>
              <a:rPr sz="2400" b="1" spc="-6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Format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59" y="620268"/>
            <a:ext cx="8712708" cy="5628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05383"/>
            <a:ext cx="8136635" cy="5843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691895"/>
            <a:ext cx="7632192" cy="5556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442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4617" y="248792"/>
            <a:ext cx="4441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PROCESSOR</a:t>
            </a:r>
            <a:r>
              <a:rPr spc="-20" dirty="0"/>
              <a:t> </a:t>
            </a:r>
            <a:r>
              <a:rPr spc="-10" dirty="0"/>
              <a:t>REGISTERS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43343" y="4318"/>
            <a:ext cx="1500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Instruction</a:t>
            </a:r>
            <a:r>
              <a:rPr sz="1400" b="1" i="1" spc="-9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291" y="1035252"/>
            <a:ext cx="7825740" cy="4928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A processor has many registers to hold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instructions,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addresses, data,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etc</a:t>
            </a:r>
            <a:endParaRPr sz="2000">
              <a:latin typeface="Arial"/>
              <a:cs typeface="Arial"/>
            </a:endParaRPr>
          </a:p>
          <a:p>
            <a:pPr marL="299085" marR="240029" indent="-2863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processor has a register, the </a:t>
            </a:r>
            <a:r>
              <a:rPr sz="2000" b="1" i="1" dirty="0">
                <a:latin typeface="Arial"/>
                <a:cs typeface="Arial"/>
              </a:rPr>
              <a:t>Program Counter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PC</a:t>
            </a:r>
            <a:r>
              <a:rPr sz="2000" b="1" dirty="0">
                <a:latin typeface="Arial"/>
                <a:cs typeface="Arial"/>
              </a:rPr>
              <a:t>)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that  holds the memory address of the next instruction to</a:t>
            </a:r>
            <a:r>
              <a:rPr sz="2000" b="1" spc="-1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get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698500" algn="l"/>
              </a:tabLst>
            </a:pPr>
            <a:r>
              <a:rPr sz="1600" b="1" spc="-5" dirty="0">
                <a:latin typeface="Arial"/>
                <a:cs typeface="Arial"/>
              </a:rPr>
              <a:t>Since the memory in the Basic Computer only has 4096 locations, the</a:t>
            </a:r>
            <a:r>
              <a:rPr sz="1600" b="1" spc="18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PC</a:t>
            </a:r>
            <a:endParaRPr sz="16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only needs 12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bits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In a direct or indirect addressing, the processor needs to</a:t>
            </a:r>
            <a:r>
              <a:rPr sz="2000" b="1" spc="-2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keep  track of </a:t>
            </a:r>
            <a:r>
              <a:rPr sz="2000" b="1" spc="5" dirty="0">
                <a:latin typeface="Arial"/>
                <a:cs typeface="Arial"/>
              </a:rPr>
              <a:t>what </a:t>
            </a:r>
            <a:r>
              <a:rPr sz="2000" b="1" dirty="0">
                <a:latin typeface="Arial"/>
                <a:cs typeface="Arial"/>
              </a:rPr>
              <a:t>locations in memory it is addressing: The  </a:t>
            </a:r>
            <a:r>
              <a:rPr sz="2000" b="1" i="1" dirty="0">
                <a:latin typeface="Arial"/>
                <a:cs typeface="Arial"/>
              </a:rPr>
              <a:t>Address Register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AR</a:t>
            </a:r>
            <a:r>
              <a:rPr sz="2000" b="1" dirty="0">
                <a:latin typeface="Arial"/>
                <a:cs typeface="Arial"/>
              </a:rPr>
              <a:t>) is used for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this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698500" algn="l"/>
              </a:tabLst>
            </a:pP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30" dirty="0">
                <a:latin typeface="Arial"/>
                <a:cs typeface="Arial"/>
              </a:rPr>
              <a:t>AR </a:t>
            </a:r>
            <a:r>
              <a:rPr sz="1600" b="1" spc="-5" dirty="0">
                <a:latin typeface="Arial"/>
                <a:cs typeface="Arial"/>
              </a:rPr>
              <a:t>is a 12 bit register in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Basic</a:t>
            </a:r>
            <a:r>
              <a:rPr sz="1600" b="1" spc="2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Computer</a:t>
            </a:r>
            <a:endParaRPr sz="1600">
              <a:latin typeface="Arial"/>
              <a:cs typeface="Arial"/>
            </a:endParaRPr>
          </a:p>
          <a:p>
            <a:pPr marL="299085" marR="681355" indent="-28638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When an operand is found, using either direct or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indirect  </a:t>
            </a:r>
            <a:r>
              <a:rPr sz="2000" b="1" dirty="0">
                <a:latin typeface="Arial"/>
                <a:cs typeface="Arial"/>
              </a:rPr>
              <a:t>addressing, it is placed in the </a:t>
            </a:r>
            <a:r>
              <a:rPr sz="2000" b="1" i="1" dirty="0">
                <a:latin typeface="Arial"/>
                <a:cs typeface="Arial"/>
              </a:rPr>
              <a:t>Data Register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DR</a:t>
            </a:r>
            <a:r>
              <a:rPr sz="2000" b="1" dirty="0">
                <a:latin typeface="Arial"/>
                <a:cs typeface="Arial"/>
              </a:rPr>
              <a:t>). The  processor then uses this </a:t>
            </a:r>
            <a:r>
              <a:rPr sz="2000" b="1" spc="-5" dirty="0">
                <a:latin typeface="Arial"/>
                <a:cs typeface="Arial"/>
              </a:rPr>
              <a:t>value </a:t>
            </a:r>
            <a:r>
              <a:rPr sz="2000" b="1" dirty="0">
                <a:latin typeface="Arial"/>
                <a:cs typeface="Arial"/>
              </a:rPr>
              <a:t>as data for its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operation</a:t>
            </a:r>
            <a:endParaRPr sz="2000">
              <a:latin typeface="Arial"/>
              <a:cs typeface="Arial"/>
            </a:endParaRPr>
          </a:p>
          <a:p>
            <a:pPr marL="299085" marR="267970" indent="-28638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Basic Computer has a single </a:t>
            </a:r>
            <a:r>
              <a:rPr sz="2000" b="1" i="1" dirty="0">
                <a:latin typeface="Arial"/>
                <a:cs typeface="Arial"/>
              </a:rPr>
              <a:t>general purpose register</a:t>
            </a:r>
            <a:r>
              <a:rPr sz="2000" b="1" i="1" spc="-1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–  the </a:t>
            </a:r>
            <a:r>
              <a:rPr sz="2000" b="1" i="1" dirty="0">
                <a:latin typeface="Arial"/>
                <a:cs typeface="Arial"/>
              </a:rPr>
              <a:t>Accumulator</a:t>
            </a:r>
            <a:r>
              <a:rPr sz="2000" b="1" i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AC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" y="0"/>
            <a:ext cx="4442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29430" algn="l"/>
              </a:tabLst>
            </a:pPr>
            <a:r>
              <a:rPr sz="2100" b="1" i="1" spc="-15" baseline="3968" dirty="0">
                <a:latin typeface="Arial"/>
                <a:cs typeface="Arial"/>
              </a:rPr>
              <a:t>B</a:t>
            </a:r>
            <a:r>
              <a:rPr sz="2100" b="1" i="1" baseline="3968" dirty="0">
                <a:latin typeface="Arial"/>
                <a:cs typeface="Arial"/>
              </a:rPr>
              <a:t>asic</a:t>
            </a:r>
            <a:r>
              <a:rPr sz="2100" b="1" i="1" spc="-5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Co</a:t>
            </a:r>
            <a:r>
              <a:rPr sz="2100" b="1" i="1" spc="7" baseline="3968" dirty="0">
                <a:latin typeface="Arial"/>
                <a:cs typeface="Arial"/>
              </a:rPr>
              <a:t>m</a:t>
            </a:r>
            <a:r>
              <a:rPr sz="2100" b="1" i="1" spc="-15" baseline="3968" dirty="0">
                <a:latin typeface="Arial"/>
                <a:cs typeface="Arial"/>
              </a:rPr>
              <a:t>pu</a:t>
            </a:r>
            <a:r>
              <a:rPr sz="2100" b="1" i="1" baseline="3968" dirty="0">
                <a:latin typeface="Arial"/>
                <a:cs typeface="Arial"/>
              </a:rPr>
              <a:t>ter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Or</a:t>
            </a:r>
            <a:r>
              <a:rPr sz="2100" b="1" i="1" spc="-7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a</a:t>
            </a:r>
            <a:r>
              <a:rPr sz="2100" b="1" i="1" spc="-15" baseline="3968" dirty="0">
                <a:latin typeface="Arial"/>
                <a:cs typeface="Arial"/>
              </a:rPr>
              <a:t>n</a:t>
            </a:r>
            <a:r>
              <a:rPr sz="2100" b="1" i="1" baseline="3968" dirty="0">
                <a:latin typeface="Arial"/>
                <a:cs typeface="Arial"/>
              </a:rPr>
              <a:t>izati</a:t>
            </a:r>
            <a:r>
              <a:rPr sz="2100" b="1" i="1" spc="-7" baseline="3968" dirty="0">
                <a:latin typeface="Arial"/>
                <a:cs typeface="Arial"/>
              </a:rPr>
              <a:t>o</a:t>
            </a:r>
            <a:r>
              <a:rPr sz="2100" b="1" i="1" baseline="3968" dirty="0">
                <a:latin typeface="Arial"/>
                <a:cs typeface="Arial"/>
              </a:rPr>
              <a:t>n</a:t>
            </a:r>
            <a:r>
              <a:rPr sz="2100" b="1" i="1" spc="-97" baseline="3968" dirty="0">
                <a:latin typeface="Arial"/>
                <a:cs typeface="Arial"/>
              </a:rPr>
              <a:t> </a:t>
            </a:r>
            <a:r>
              <a:rPr sz="2100" b="1" i="1" baseline="3968" dirty="0">
                <a:latin typeface="Arial"/>
                <a:cs typeface="Arial"/>
              </a:rPr>
              <a:t>&amp;</a:t>
            </a:r>
            <a:r>
              <a:rPr sz="2100" b="1" i="1" spc="-22" baseline="3968" dirty="0">
                <a:latin typeface="Arial"/>
                <a:cs typeface="Arial"/>
              </a:rPr>
              <a:t> </a:t>
            </a:r>
            <a:r>
              <a:rPr sz="2100" b="1" i="1" spc="-15" baseline="3968" dirty="0">
                <a:latin typeface="Arial"/>
                <a:cs typeface="Arial"/>
              </a:rPr>
              <a:t>D</a:t>
            </a:r>
            <a:r>
              <a:rPr sz="2100" b="1" i="1" baseline="3968" dirty="0">
                <a:latin typeface="Arial"/>
                <a:cs typeface="Arial"/>
              </a:rPr>
              <a:t>esi</a:t>
            </a:r>
            <a:r>
              <a:rPr sz="2100" b="1" i="1" spc="-15" baseline="3968" dirty="0">
                <a:latin typeface="Arial"/>
                <a:cs typeface="Arial"/>
              </a:rPr>
              <a:t>g</a:t>
            </a:r>
            <a:r>
              <a:rPr sz="2100" b="1" i="1" baseline="3968" dirty="0">
                <a:latin typeface="Arial"/>
                <a:cs typeface="Arial"/>
              </a:rPr>
              <a:t>n	</a:t>
            </a:r>
            <a:r>
              <a:rPr sz="1400" b="1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73914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" y="773430"/>
            <a:ext cx="8912225" cy="0"/>
          </a:xfrm>
          <a:custGeom>
            <a:avLst/>
            <a:gdLst/>
            <a:ahLst/>
            <a:cxnLst/>
            <a:rect l="l" t="t" r="r" b="b"/>
            <a:pathLst>
              <a:path w="8912225">
                <a:moveTo>
                  <a:pt x="0" y="0"/>
                </a:moveTo>
                <a:lnTo>
                  <a:pt x="8912225" y="0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" y="238125"/>
            <a:ext cx="8915400" cy="6296025"/>
          </a:xfrm>
          <a:custGeom>
            <a:avLst/>
            <a:gdLst/>
            <a:ahLst/>
            <a:cxnLst/>
            <a:rect l="l" t="t" r="r" b="b"/>
            <a:pathLst>
              <a:path w="8915400" h="6296025">
                <a:moveTo>
                  <a:pt x="0" y="6296025"/>
                </a:moveTo>
                <a:lnTo>
                  <a:pt x="8915400" y="6296025"/>
                </a:lnTo>
                <a:lnTo>
                  <a:pt x="8915400" y="0"/>
                </a:lnTo>
                <a:lnTo>
                  <a:pt x="0" y="0"/>
                </a:lnTo>
                <a:lnTo>
                  <a:pt x="0" y="6296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4617" y="248792"/>
            <a:ext cx="4441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PROCESSOR</a:t>
            </a:r>
            <a:r>
              <a:rPr spc="-20" dirty="0"/>
              <a:t> </a:t>
            </a:r>
            <a:r>
              <a:rPr spc="-10" dirty="0"/>
              <a:t>REGISTERS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43343" y="4318"/>
            <a:ext cx="1500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Instruction</a:t>
            </a:r>
            <a:r>
              <a:rPr sz="1400" b="1" i="1" spc="-95" dirty="0">
                <a:latin typeface="Arial"/>
                <a:cs typeface="Arial"/>
              </a:rPr>
              <a:t> </a:t>
            </a:r>
            <a:r>
              <a:rPr sz="1400" b="1" i="1" spc="-5" dirty="0">
                <a:latin typeface="Arial"/>
                <a:cs typeface="Arial"/>
              </a:rPr>
              <a:t>codes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291" y="1035252"/>
            <a:ext cx="8219440" cy="494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significance of a general purpose register is that it can</a:t>
            </a:r>
            <a:r>
              <a:rPr sz="2000" b="1" spc="-2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referred to in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instructions</a:t>
            </a:r>
            <a:endParaRPr sz="2000">
              <a:latin typeface="Arial"/>
              <a:cs typeface="Arial"/>
            </a:endParaRPr>
          </a:p>
          <a:p>
            <a:pPr marL="698500" marR="710565" lvl="1" indent="-22860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698500" algn="l"/>
              </a:tabLst>
            </a:pPr>
            <a:r>
              <a:rPr sz="1600" b="1" spc="-5" dirty="0">
                <a:latin typeface="Arial"/>
                <a:cs typeface="Arial"/>
              </a:rPr>
              <a:t>e.g. load </a:t>
            </a:r>
            <a:r>
              <a:rPr sz="1600" b="1" spc="-30" dirty="0">
                <a:latin typeface="Arial"/>
                <a:cs typeface="Arial"/>
              </a:rPr>
              <a:t>AC </a:t>
            </a:r>
            <a:r>
              <a:rPr sz="1600" b="1" spc="5" dirty="0">
                <a:latin typeface="Arial"/>
                <a:cs typeface="Arial"/>
              </a:rPr>
              <a:t>with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contents of a specific memory location; store </a:t>
            </a:r>
            <a:r>
              <a:rPr sz="1600" b="1" spc="-10" dirty="0">
                <a:latin typeface="Arial"/>
                <a:cs typeface="Arial"/>
              </a:rPr>
              <a:t>the  </a:t>
            </a:r>
            <a:r>
              <a:rPr sz="1600" b="1" spc="-5" dirty="0">
                <a:latin typeface="Arial"/>
                <a:cs typeface="Arial"/>
              </a:rPr>
              <a:t>contents of </a:t>
            </a:r>
            <a:r>
              <a:rPr sz="1600" b="1" spc="-30" dirty="0">
                <a:latin typeface="Arial"/>
                <a:cs typeface="Arial"/>
              </a:rPr>
              <a:t>AC </a:t>
            </a:r>
            <a:r>
              <a:rPr sz="1600" b="1" spc="-5" dirty="0">
                <a:latin typeface="Arial"/>
                <a:cs typeface="Arial"/>
              </a:rPr>
              <a:t>into a specified memory</a:t>
            </a:r>
            <a:r>
              <a:rPr sz="1600" b="1" spc="1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location</a:t>
            </a:r>
            <a:endParaRPr sz="1600">
              <a:latin typeface="Arial"/>
              <a:cs typeface="Arial"/>
            </a:endParaRPr>
          </a:p>
          <a:p>
            <a:pPr marL="299085" marR="992505" indent="-28638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Often a processor </a:t>
            </a:r>
            <a:r>
              <a:rPr sz="2000" b="1" spc="5" dirty="0">
                <a:latin typeface="Arial"/>
                <a:cs typeface="Arial"/>
              </a:rPr>
              <a:t>will </a:t>
            </a:r>
            <a:r>
              <a:rPr sz="2000" b="1" dirty="0">
                <a:latin typeface="Arial"/>
                <a:cs typeface="Arial"/>
              </a:rPr>
              <a:t>need a scratch register to store  intermediate results or other temporary data; in the</a:t>
            </a:r>
            <a:r>
              <a:rPr sz="2000" b="1" spc="-2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Basic  Computer this is the </a:t>
            </a:r>
            <a:r>
              <a:rPr sz="2000" b="1" i="1" dirty="0">
                <a:latin typeface="Arial"/>
                <a:cs typeface="Arial"/>
              </a:rPr>
              <a:t>Temporary Register</a:t>
            </a:r>
            <a:r>
              <a:rPr sz="2000" b="1" i="1" spc="-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TR</a:t>
            </a:r>
            <a:r>
              <a:rPr sz="2000" b="1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Basic Computer uses a </a:t>
            </a:r>
            <a:r>
              <a:rPr sz="2000" b="1" spc="-5" dirty="0">
                <a:latin typeface="Arial"/>
                <a:cs typeface="Arial"/>
              </a:rPr>
              <a:t>very </a:t>
            </a:r>
            <a:r>
              <a:rPr sz="2000" b="1" dirty="0">
                <a:latin typeface="Arial"/>
                <a:cs typeface="Arial"/>
              </a:rPr>
              <a:t>simple model of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input/output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(I/O)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operations</a:t>
            </a:r>
            <a:endParaRPr sz="20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90"/>
              </a:spcBef>
              <a:buFont typeface="Arial"/>
              <a:buChar char="–"/>
              <a:tabLst>
                <a:tab pos="698500" algn="l"/>
              </a:tabLst>
            </a:pPr>
            <a:r>
              <a:rPr sz="1600" b="1" spc="-5" dirty="0">
                <a:latin typeface="Arial"/>
                <a:cs typeface="Arial"/>
              </a:rPr>
              <a:t>Input </a:t>
            </a:r>
            <a:r>
              <a:rPr sz="1600" b="1" spc="-10" dirty="0">
                <a:latin typeface="Arial"/>
                <a:cs typeface="Arial"/>
              </a:rPr>
              <a:t>devices </a:t>
            </a:r>
            <a:r>
              <a:rPr sz="1600" b="1" spc="-5" dirty="0">
                <a:latin typeface="Arial"/>
                <a:cs typeface="Arial"/>
              </a:rPr>
              <a:t>are considered to send 8 bits of character data to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2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processor</a:t>
            </a:r>
            <a:endParaRPr sz="16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698500" algn="l"/>
              </a:tabLst>
            </a:pP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processor can send 8 bits of character data to </a:t>
            </a:r>
            <a:r>
              <a:rPr sz="1600" b="1" spc="-10" dirty="0">
                <a:latin typeface="Arial"/>
                <a:cs typeface="Arial"/>
              </a:rPr>
              <a:t>output</a:t>
            </a:r>
            <a:r>
              <a:rPr sz="1600" b="1" spc="1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devices</a:t>
            </a:r>
            <a:endParaRPr sz="1600">
              <a:latin typeface="Arial"/>
              <a:cs typeface="Arial"/>
            </a:endParaRPr>
          </a:p>
          <a:p>
            <a:pPr marL="299085" marR="74295" indent="-2863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i="1" dirty="0">
                <a:latin typeface="Arial"/>
                <a:cs typeface="Arial"/>
              </a:rPr>
              <a:t>Input Register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INPR</a:t>
            </a:r>
            <a:r>
              <a:rPr sz="2000" b="1" dirty="0">
                <a:latin typeface="Arial"/>
                <a:cs typeface="Arial"/>
              </a:rPr>
              <a:t>) holds an 8 bit character gotten from</a:t>
            </a:r>
            <a:r>
              <a:rPr sz="2000" b="1" spc="-2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  input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device</a:t>
            </a:r>
            <a:endParaRPr sz="2000">
              <a:latin typeface="Arial"/>
              <a:cs typeface="Arial"/>
            </a:endParaRPr>
          </a:p>
          <a:p>
            <a:pPr marL="299085" marR="257175" indent="-28638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i="1" dirty="0">
                <a:latin typeface="Arial"/>
                <a:cs typeface="Arial"/>
              </a:rPr>
              <a:t>Output Register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008011"/>
                </a:solidFill>
                <a:latin typeface="Arial"/>
                <a:cs typeface="Arial"/>
              </a:rPr>
              <a:t>OUTR</a:t>
            </a:r>
            <a:r>
              <a:rPr sz="2000" b="1" dirty="0">
                <a:latin typeface="Arial"/>
                <a:cs typeface="Arial"/>
              </a:rPr>
              <a:t>) holds an 8 </a:t>
            </a:r>
            <a:r>
              <a:rPr sz="2000" b="1" spc="-5" dirty="0">
                <a:latin typeface="Arial"/>
                <a:cs typeface="Arial"/>
              </a:rPr>
              <a:t>bit </a:t>
            </a:r>
            <a:r>
              <a:rPr sz="2000" b="1" dirty="0">
                <a:latin typeface="Arial"/>
                <a:cs typeface="Arial"/>
              </a:rPr>
              <a:t>character to be</a:t>
            </a:r>
            <a:r>
              <a:rPr sz="2000" b="1" spc="-1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send  to an output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device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7910" y="0"/>
            <a:ext cx="12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98" y="0"/>
            <a:ext cx="3336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Arial"/>
                <a:cs typeface="Arial"/>
              </a:rPr>
              <a:t>Basic </a:t>
            </a:r>
            <a:r>
              <a:rPr sz="1400" b="1" i="1" spc="-5" dirty="0">
                <a:latin typeface="Arial"/>
                <a:cs typeface="Arial"/>
              </a:rPr>
              <a:t>Computer </a:t>
            </a:r>
            <a:r>
              <a:rPr sz="1400" b="1" i="1" dirty="0">
                <a:latin typeface="Arial"/>
                <a:cs typeface="Arial"/>
              </a:rPr>
              <a:t>Organization &amp;</a:t>
            </a:r>
            <a:r>
              <a:rPr sz="1400" b="1" i="1" spc="-1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1076" y="4318"/>
            <a:ext cx="837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Registers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0100" y="1538287"/>
            <a:ext cx="1583055" cy="224154"/>
          </a:xfrm>
          <a:custGeom>
            <a:avLst/>
            <a:gdLst/>
            <a:ahLst/>
            <a:cxnLst/>
            <a:rect l="l" t="t" r="r" b="b"/>
            <a:pathLst>
              <a:path w="1583054" h="224155">
                <a:moveTo>
                  <a:pt x="0" y="223837"/>
                </a:moveTo>
                <a:lnTo>
                  <a:pt x="1582801" y="223837"/>
                </a:lnTo>
                <a:lnTo>
                  <a:pt x="1582801" y="0"/>
                </a:lnTo>
                <a:lnTo>
                  <a:pt x="0" y="0"/>
                </a:lnTo>
                <a:lnTo>
                  <a:pt x="0" y="2238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0250" y="2624073"/>
            <a:ext cx="2152650" cy="222250"/>
          </a:xfrm>
          <a:custGeom>
            <a:avLst/>
            <a:gdLst/>
            <a:ahLst/>
            <a:cxnLst/>
            <a:rect l="l" t="t" r="r" b="b"/>
            <a:pathLst>
              <a:path w="2152650" h="222250">
                <a:moveTo>
                  <a:pt x="0" y="222250"/>
                </a:moveTo>
                <a:lnTo>
                  <a:pt x="2152650" y="222250"/>
                </a:lnTo>
                <a:lnTo>
                  <a:pt x="2152650" y="0"/>
                </a:lnTo>
                <a:lnTo>
                  <a:pt x="0" y="0"/>
                </a:lnTo>
                <a:lnTo>
                  <a:pt x="0" y="222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0250" y="3165475"/>
            <a:ext cx="2152650" cy="225425"/>
          </a:xfrm>
          <a:custGeom>
            <a:avLst/>
            <a:gdLst/>
            <a:ahLst/>
            <a:cxnLst/>
            <a:rect l="l" t="t" r="r" b="b"/>
            <a:pathLst>
              <a:path w="2152650" h="225425">
                <a:moveTo>
                  <a:pt x="0" y="225425"/>
                </a:moveTo>
                <a:lnTo>
                  <a:pt x="2152650" y="225425"/>
                </a:lnTo>
                <a:lnTo>
                  <a:pt x="2152650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0250" y="3710051"/>
            <a:ext cx="941705" cy="222250"/>
          </a:xfrm>
          <a:custGeom>
            <a:avLst/>
            <a:gdLst/>
            <a:ahLst/>
            <a:cxnLst/>
            <a:rect l="l" t="t" r="r" b="b"/>
            <a:pathLst>
              <a:path w="941705" h="222250">
                <a:moveTo>
                  <a:pt x="0" y="222250"/>
                </a:moveTo>
                <a:lnTo>
                  <a:pt x="941387" y="222250"/>
                </a:lnTo>
                <a:lnTo>
                  <a:pt x="941387" y="0"/>
                </a:lnTo>
                <a:lnTo>
                  <a:pt x="0" y="0"/>
                </a:lnTo>
                <a:lnTo>
                  <a:pt x="0" y="222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0075" y="3165475"/>
            <a:ext cx="2154555" cy="225425"/>
          </a:xfrm>
          <a:custGeom>
            <a:avLst/>
            <a:gdLst/>
            <a:ahLst/>
            <a:cxnLst/>
            <a:rect l="l" t="t" r="r" b="b"/>
            <a:pathLst>
              <a:path w="2154554" h="225425">
                <a:moveTo>
                  <a:pt x="0" y="225425"/>
                </a:moveTo>
                <a:lnTo>
                  <a:pt x="2154301" y="225425"/>
                </a:lnTo>
                <a:lnTo>
                  <a:pt x="2154301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0075" y="3710051"/>
            <a:ext cx="2154555" cy="222250"/>
          </a:xfrm>
          <a:custGeom>
            <a:avLst/>
            <a:gdLst/>
            <a:ahLst/>
            <a:cxnLst/>
            <a:rect l="l" t="t" r="r" b="b"/>
            <a:pathLst>
              <a:path w="2154554" h="222250">
                <a:moveTo>
                  <a:pt x="0" y="222250"/>
                </a:moveTo>
                <a:lnTo>
                  <a:pt x="2154301" y="222250"/>
                </a:lnTo>
                <a:lnTo>
                  <a:pt x="2154301" y="0"/>
                </a:lnTo>
                <a:lnTo>
                  <a:pt x="0" y="0"/>
                </a:lnTo>
                <a:lnTo>
                  <a:pt x="0" y="222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0100" y="2079625"/>
            <a:ext cx="1583055" cy="225425"/>
          </a:xfrm>
          <a:custGeom>
            <a:avLst/>
            <a:gdLst/>
            <a:ahLst/>
            <a:cxnLst/>
            <a:rect l="l" t="t" r="r" b="b"/>
            <a:pathLst>
              <a:path w="1583054" h="225425">
                <a:moveTo>
                  <a:pt x="0" y="225425"/>
                </a:moveTo>
                <a:lnTo>
                  <a:pt x="1582801" y="225425"/>
                </a:lnTo>
                <a:lnTo>
                  <a:pt x="1582801" y="0"/>
                </a:lnTo>
                <a:lnTo>
                  <a:pt x="0" y="0"/>
                </a:lnTo>
                <a:lnTo>
                  <a:pt x="0" y="2254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1450" y="3710051"/>
            <a:ext cx="941705" cy="222250"/>
          </a:xfrm>
          <a:custGeom>
            <a:avLst/>
            <a:gdLst/>
            <a:ahLst/>
            <a:cxnLst/>
            <a:rect l="l" t="t" r="r" b="b"/>
            <a:pathLst>
              <a:path w="941704" h="222250">
                <a:moveTo>
                  <a:pt x="0" y="222250"/>
                </a:moveTo>
                <a:lnTo>
                  <a:pt x="941387" y="222250"/>
                </a:lnTo>
                <a:lnTo>
                  <a:pt x="941387" y="0"/>
                </a:lnTo>
                <a:lnTo>
                  <a:pt x="0" y="0"/>
                </a:lnTo>
                <a:lnTo>
                  <a:pt x="0" y="2222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0075" y="1439925"/>
            <a:ext cx="2154555" cy="1063625"/>
          </a:xfrm>
          <a:custGeom>
            <a:avLst/>
            <a:gdLst/>
            <a:ahLst/>
            <a:cxnLst/>
            <a:rect l="l" t="t" r="r" b="b"/>
            <a:pathLst>
              <a:path w="2154554" h="1063625">
                <a:moveTo>
                  <a:pt x="0" y="1063625"/>
                </a:moveTo>
                <a:lnTo>
                  <a:pt x="2154301" y="1063625"/>
                </a:lnTo>
                <a:lnTo>
                  <a:pt x="2154301" y="0"/>
                </a:lnTo>
                <a:lnTo>
                  <a:pt x="0" y="0"/>
                </a:lnTo>
                <a:lnTo>
                  <a:pt x="0" y="10636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1575" y="1200150"/>
            <a:ext cx="0" cy="2943225"/>
          </a:xfrm>
          <a:custGeom>
            <a:avLst/>
            <a:gdLst/>
            <a:ahLst/>
            <a:cxnLst/>
            <a:rect l="l" t="t" r="r" b="b"/>
            <a:pathLst>
              <a:path h="2943225">
                <a:moveTo>
                  <a:pt x="0" y="0"/>
                </a:moveTo>
                <a:lnTo>
                  <a:pt x="0" y="2943225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2687" y="4211573"/>
            <a:ext cx="5791835" cy="0"/>
          </a:xfrm>
          <a:custGeom>
            <a:avLst/>
            <a:gdLst/>
            <a:ahLst/>
            <a:cxnLst/>
            <a:rect l="l" t="t" r="r" b="b"/>
            <a:pathLst>
              <a:path w="5791834">
                <a:moveTo>
                  <a:pt x="0" y="0"/>
                </a:moveTo>
                <a:lnTo>
                  <a:pt x="5791263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3325" y="1212850"/>
            <a:ext cx="2762250" cy="0"/>
          </a:xfrm>
          <a:custGeom>
            <a:avLst/>
            <a:gdLst/>
            <a:ahLst/>
            <a:cxnLst/>
            <a:rect l="l" t="t" r="r" b="b"/>
            <a:pathLst>
              <a:path w="2762250">
                <a:moveTo>
                  <a:pt x="0" y="0"/>
                </a:moveTo>
                <a:lnTo>
                  <a:pt x="276225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8750" y="1254125"/>
            <a:ext cx="0" cy="1619250"/>
          </a:xfrm>
          <a:custGeom>
            <a:avLst/>
            <a:gdLst/>
            <a:ahLst/>
            <a:cxnLst/>
            <a:rect l="l" t="t" r="r" b="b"/>
            <a:pathLst>
              <a:path h="1619250">
                <a:moveTo>
                  <a:pt x="0" y="0"/>
                </a:moveTo>
                <a:lnTo>
                  <a:pt x="0" y="161925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9451" y="2884423"/>
            <a:ext cx="2933700" cy="0"/>
          </a:xfrm>
          <a:custGeom>
            <a:avLst/>
            <a:gdLst/>
            <a:ahLst/>
            <a:cxnLst/>
            <a:rect l="l" t="t" r="r" b="b"/>
            <a:pathLst>
              <a:path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0550" y="2892425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725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07950" y="231775"/>
          <a:ext cx="8915400" cy="6312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  <a:gridCol w="5902325"/>
                <a:gridCol w="1755775"/>
              </a:tblGrid>
              <a:tr h="523875">
                <a:tc gridSpan="3">
                  <a:txBody>
                    <a:bodyPr/>
                    <a:lstStyle/>
                    <a:p>
                      <a:pPr marL="191579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5349875" algn="l"/>
                        </a:tabLst>
                      </a:pPr>
                      <a:r>
                        <a:rPr sz="2800" b="1" spc="-10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BASIC</a:t>
                      </a:r>
                      <a:r>
                        <a:rPr sz="2800" b="1" spc="25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008011"/>
                          </a:solidFill>
                          <a:latin typeface="Arial"/>
                          <a:cs typeface="Arial"/>
                        </a:rPr>
                        <a:t>COMPUTER	REGISTERS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90645">
                <a:tc gridSpan="3">
                  <a:txBody>
                    <a:bodyPr/>
                    <a:lstStyle/>
                    <a:p>
                      <a:pPr marL="604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Registers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the Basic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Computer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R="3422650" algn="ctr">
                        <a:lnSpc>
                          <a:spcPts val="1430"/>
                        </a:lnSpc>
                        <a:tabLst>
                          <a:tab pos="1553845" algn="l"/>
                        </a:tabLst>
                      </a:pPr>
                      <a:r>
                        <a:rPr sz="1200" b="1" spc="-35" dirty="0">
                          <a:latin typeface="Arial"/>
                          <a:cs typeface="Arial"/>
                        </a:rPr>
                        <a:t>11	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3328670" algn="ctr">
                        <a:lnSpc>
                          <a:spcPts val="14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PC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664335" algn="ctr">
                        <a:lnSpc>
                          <a:spcPts val="138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Memory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3422650" algn="ctr">
                        <a:lnSpc>
                          <a:spcPts val="1035"/>
                        </a:lnSpc>
                        <a:tabLst>
                          <a:tab pos="1553845" algn="l"/>
                        </a:tabLst>
                      </a:pPr>
                      <a:r>
                        <a:rPr sz="1200" b="1" spc="-35" dirty="0">
                          <a:latin typeface="Arial"/>
                          <a:cs typeface="Arial"/>
                        </a:rPr>
                        <a:t>11	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665730">
                        <a:lnSpc>
                          <a:spcPts val="1300"/>
                        </a:lnSpc>
                        <a:tabLst>
                          <a:tab pos="4948555" algn="l"/>
                        </a:tabLst>
                      </a:pPr>
                      <a:r>
                        <a:rPr sz="2100" b="1" spc="-30" baseline="-31746" dirty="0">
                          <a:latin typeface="Arial"/>
                          <a:cs typeface="Arial"/>
                        </a:rPr>
                        <a:t>AR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4096 x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66520">
                        <a:lnSpc>
                          <a:spcPct val="100000"/>
                        </a:lnSpc>
                        <a:spcBef>
                          <a:spcPts val="2080"/>
                        </a:spcBef>
                        <a:tabLst>
                          <a:tab pos="347662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15	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6568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6911975" algn="l"/>
                        </a:tabLst>
                      </a:pPr>
                      <a:r>
                        <a:rPr sz="2100" b="1" baseline="21825" dirty="0">
                          <a:latin typeface="Arial"/>
                          <a:cs typeface="Arial"/>
                        </a:rPr>
                        <a:t>IR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CPU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66520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3476625" algn="l"/>
                          <a:tab pos="4277360" algn="l"/>
                          <a:tab pos="638873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15	0	</a:t>
                      </a:r>
                      <a:r>
                        <a:rPr sz="1800" b="1" spc="-7" baseline="2314" dirty="0">
                          <a:latin typeface="Arial"/>
                          <a:cs typeface="Arial"/>
                        </a:rPr>
                        <a:t>15	0</a:t>
                      </a:r>
                      <a:endParaRPr sz="1800" baseline="2314">
                        <a:latin typeface="Arial"/>
                        <a:cs typeface="Arial"/>
                      </a:endParaRPr>
                    </a:p>
                    <a:p>
                      <a:pPr marL="226568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5173980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TR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66520">
                        <a:lnSpc>
                          <a:spcPct val="100000"/>
                        </a:lnSpc>
                        <a:spcBef>
                          <a:spcPts val="1025"/>
                        </a:spcBef>
                        <a:tabLst>
                          <a:tab pos="2265680" algn="l"/>
                          <a:tab pos="2578100" algn="l"/>
                          <a:tab pos="3476625" algn="l"/>
                          <a:tab pos="4277360" algn="l"/>
                          <a:tab pos="639000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7	0	7	0	</a:t>
                      </a:r>
                      <a:r>
                        <a:rPr sz="1800" b="1" spc="-7" baseline="-6944" dirty="0">
                          <a:latin typeface="Arial"/>
                          <a:cs typeface="Arial"/>
                        </a:rPr>
                        <a:t>15	0</a:t>
                      </a:r>
                      <a:endParaRPr sz="1800" baseline="-6944">
                        <a:latin typeface="Arial"/>
                        <a:cs typeface="Arial"/>
                      </a:endParaRPr>
                    </a:p>
                    <a:p>
                      <a:pPr marL="1607820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2749550" algn="l"/>
                          <a:tab pos="5173980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OUTR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INPR	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AC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92735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List of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BC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Registers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84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950594" algn="l"/>
                          <a:tab pos="1541780" algn="l"/>
                          <a:tab pos="3440429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DR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16	Data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Register	Holds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memory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operand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3670" marR="201930">
                        <a:lnSpc>
                          <a:spcPct val="108600"/>
                        </a:lnSpc>
                        <a:spcBef>
                          <a:spcPts val="15"/>
                        </a:spcBef>
                        <a:tabLst>
                          <a:tab pos="951865" algn="l"/>
                          <a:tab pos="1534795" algn="l"/>
                          <a:tab pos="3440429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AR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12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Address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Register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Holds address for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memory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AC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16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Accumulator	Processor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register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934085" algn="l"/>
                          <a:tab pos="1525270" algn="l"/>
                          <a:tab pos="344106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IR	16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Instruction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Register	Holds instruction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3670" marR="47625">
                        <a:lnSpc>
                          <a:spcPts val="1839"/>
                        </a:lnSpc>
                        <a:spcBef>
                          <a:spcPts val="75"/>
                        </a:spcBef>
                        <a:tabLst>
                          <a:tab pos="929005" algn="l"/>
                          <a:tab pos="1521460" algn="l"/>
                          <a:tab pos="3427729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PC	12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Counter	Holds address of instruction  TR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16	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Temporary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Register	Holds temporary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data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020444" algn="l"/>
                          <a:tab pos="1561465" algn="l"/>
                          <a:tab pos="344106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INPR	8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Input Register	Holds input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character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999490" algn="l"/>
                          <a:tab pos="1548765" algn="l"/>
                          <a:tab pos="3426460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OUTR	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8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Output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Register	Holds output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character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</a:t>
            </a:r>
            <a:r>
              <a:rPr spc="-35" dirty="0"/>
              <a:t> </a:t>
            </a:r>
            <a:r>
              <a:rPr spc="-5" dirty="0"/>
              <a:t>Organization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5" dirty="0"/>
              <a:t>Computer Architectures</a:t>
            </a:r>
            <a:r>
              <a:rPr spc="-135" dirty="0"/>
              <a:t> </a:t>
            </a:r>
            <a:r>
              <a:rPr spc="-5" dirty="0"/>
              <a:t>Lab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4714</Words>
  <Application>Microsoft Office PowerPoint</Application>
  <PresentationFormat>On-screen Show (4:3)</PresentationFormat>
  <Paragraphs>1444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BASIC COMPUTER ORGANIZATION AND DESIGN</vt:lpstr>
      <vt:lpstr>INTRODUCTION</vt:lpstr>
      <vt:lpstr>THE BASIC COMPUTER</vt:lpstr>
      <vt:lpstr>INSTRUCTIONS</vt:lpstr>
      <vt:lpstr>INSTRUCTION FORMAT</vt:lpstr>
      <vt:lpstr>ADDRESSING MODES</vt:lpstr>
      <vt:lpstr>PROCESSOR REGISTERS</vt:lpstr>
      <vt:lpstr>PROCESSOR REGISTERS</vt:lpstr>
      <vt:lpstr>Slide 9</vt:lpstr>
      <vt:lpstr>COMMON BUS SYSTEM</vt:lpstr>
      <vt:lpstr>Basic Computer Organization &amp; Design 11 COMMON BUS SYSTEM</vt:lpstr>
      <vt:lpstr>Slide 12</vt:lpstr>
      <vt:lpstr>COMMON BUS SYSTEM</vt:lpstr>
      <vt:lpstr>BASIC COMPUTER INSTRUCTIONS</vt:lpstr>
      <vt:lpstr>Slide 15</vt:lpstr>
      <vt:lpstr>INSTRUCTION SET COMPLETENESS</vt:lpstr>
      <vt:lpstr>CONTROL UNIT</vt:lpstr>
      <vt:lpstr>TIMING AND CONTROL</vt:lpstr>
      <vt:lpstr>TIMING SIGNALS</vt:lpstr>
      <vt:lpstr>INSTRUCTION CYCLE</vt:lpstr>
      <vt:lpstr>FETCH and DECODE</vt:lpstr>
      <vt:lpstr>DETERMINE THE TYPE OF INSTRUCTION</vt:lpstr>
      <vt:lpstr>REGISTER REFERENCE INSTRUCTIONS</vt:lpstr>
      <vt:lpstr>MEMORY REFERENCE INSTRUCTIONS</vt:lpstr>
      <vt:lpstr>MEMORY REFERENCE INSTRUCTIONS</vt:lpstr>
      <vt:lpstr>MEMORY REFERENCE INSTRUCTIONS</vt:lpstr>
      <vt:lpstr>FLOWCHART FOR MEMORY REFERENCE INSTRUCTIONS</vt:lpstr>
      <vt:lpstr>INPUT-OUTPUT AND INTERRUPT</vt:lpstr>
      <vt:lpstr>Slide 29</vt:lpstr>
      <vt:lpstr>INPUT-OUTPUT INSTRUCTIONS</vt:lpstr>
      <vt:lpstr>PROGRAM-CONTROLLED INPUT/OUTPUT</vt:lpstr>
      <vt:lpstr>INTERRUPT INITIATED INPUT/OUTPUT</vt:lpstr>
      <vt:lpstr>FLOWCHART FOR INTERRUPT CYCLE</vt:lpstr>
      <vt:lpstr>REGISTER TRANSFER OPERATIONS IN INTERRUPT CYCLE</vt:lpstr>
      <vt:lpstr>FURTHER QUESTIONS ON INTERRUPT</vt:lpstr>
      <vt:lpstr>Slide 36</vt:lpstr>
      <vt:lpstr>COMPLETE COMPUTER DESCRIPTION</vt:lpstr>
      <vt:lpstr>COMPLETE COMPUTER DESCRIPTION</vt:lpstr>
      <vt:lpstr>DESIGN OF BASIC COMPUTER(BC)</vt:lpstr>
      <vt:lpstr>CONTROL OF REGISTERS AND MEMORY</vt:lpstr>
      <vt:lpstr>CONTROL OF FLAGS</vt:lpstr>
      <vt:lpstr>CONTROL OF COMMON BUS</vt:lpstr>
      <vt:lpstr>DESIGN OF ACCUMULATOR LOGIC</vt:lpstr>
      <vt:lpstr>Slide 44</vt:lpstr>
      <vt:lpstr>Slide 45</vt:lpstr>
      <vt:lpstr>Control Unit</vt:lpstr>
      <vt:lpstr>Introduction</vt:lpstr>
      <vt:lpstr>Introduction</vt:lpstr>
      <vt:lpstr>Slide 49</vt:lpstr>
      <vt:lpstr>Control Signal Sources</vt:lpstr>
      <vt:lpstr>Control Signal Sources</vt:lpstr>
      <vt:lpstr>Control Signal Outputs</vt:lpstr>
      <vt:lpstr>Types</vt:lpstr>
      <vt:lpstr>Hardwired Approach</vt:lpstr>
      <vt:lpstr>Micro programmed Approach</vt:lpstr>
      <vt:lpstr>Comparison</vt:lpstr>
      <vt:lpstr>Micro programmed Control Unit</vt:lpstr>
      <vt:lpstr>Control Unit Function</vt:lpstr>
      <vt:lpstr>Next Address Decision</vt:lpstr>
      <vt:lpstr>Control Memory Organization</vt:lpstr>
      <vt:lpstr>Functioning of Micro programmed Control Unit</vt:lpstr>
      <vt:lpstr>Selection of address for control memory</vt:lpstr>
      <vt:lpstr>Slide 63</vt:lpstr>
      <vt:lpstr>Conditional Branching</vt:lpstr>
      <vt:lpstr>Mapping of Instructions</vt:lpstr>
      <vt:lpstr>Mapping of Instructions to Microroutines</vt:lpstr>
      <vt:lpstr>Machine Instruction Format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COMPUTER ORGANIZATION  AND  DESIGN</dc:title>
  <dc:creator>Archilab</dc:creator>
  <cp:lastModifiedBy>Student</cp:lastModifiedBy>
  <cp:revision>1</cp:revision>
  <dcterms:created xsi:type="dcterms:W3CDTF">2018-03-23T08:18:35Z</dcterms:created>
  <dcterms:modified xsi:type="dcterms:W3CDTF">2018-03-23T09:13:06Z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2009-02-09T00:00:00Z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2018-03-23T00:00:00Z</vt:filetime>
  </property>
</Properties>
</file>